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0" r:id="rId2"/>
    <p:sldMasterId id="2147483712" r:id="rId3"/>
  </p:sldMasterIdLst>
  <p:notesMasterIdLst>
    <p:notesMasterId r:id="rId69"/>
  </p:notesMasterIdLst>
  <p:handoutMasterIdLst>
    <p:handoutMasterId r:id="rId70"/>
  </p:handoutMasterIdLst>
  <p:sldIdLst>
    <p:sldId id="1174" r:id="rId4"/>
    <p:sldId id="1275" r:id="rId5"/>
    <p:sldId id="1276" r:id="rId6"/>
    <p:sldId id="1277" r:id="rId7"/>
    <p:sldId id="1260" r:id="rId8"/>
    <p:sldId id="1191" r:id="rId9"/>
    <p:sldId id="1192" r:id="rId10"/>
    <p:sldId id="1196" r:id="rId11"/>
    <p:sldId id="1197" r:id="rId12"/>
    <p:sldId id="1198" r:id="rId13"/>
    <p:sldId id="1199" r:id="rId14"/>
    <p:sldId id="1228" r:id="rId15"/>
    <p:sldId id="1261" r:id="rId16"/>
    <p:sldId id="1204" r:id="rId17"/>
    <p:sldId id="1040" r:id="rId18"/>
    <p:sldId id="1222" r:id="rId19"/>
    <p:sldId id="1036" r:id="rId20"/>
    <p:sldId id="1278" r:id="rId21"/>
    <p:sldId id="1176" r:id="rId22"/>
    <p:sldId id="1271" r:id="rId23"/>
    <p:sldId id="1270" r:id="rId24"/>
    <p:sldId id="1175" r:id="rId25"/>
    <p:sldId id="1177" r:id="rId26"/>
    <p:sldId id="1255" r:id="rId27"/>
    <p:sldId id="1231" r:id="rId28"/>
    <p:sldId id="1186" r:id="rId29"/>
    <p:sldId id="1178" r:id="rId30"/>
    <p:sldId id="1181" r:id="rId31"/>
    <p:sldId id="1241" r:id="rId32"/>
    <p:sldId id="1184" r:id="rId33"/>
    <p:sldId id="1103" r:id="rId34"/>
    <p:sldId id="1266" r:id="rId35"/>
    <p:sldId id="1267" r:id="rId36"/>
    <p:sldId id="1047" r:id="rId37"/>
    <p:sldId id="1049" r:id="rId38"/>
    <p:sldId id="1050" r:id="rId39"/>
    <p:sldId id="1056" r:id="rId40"/>
    <p:sldId id="1106" r:id="rId41"/>
    <p:sldId id="1076" r:id="rId42"/>
    <p:sldId id="1098" r:id="rId43"/>
    <p:sldId id="1273" r:id="rId44"/>
    <p:sldId id="1118" r:id="rId45"/>
    <p:sldId id="1119" r:id="rId46"/>
    <p:sldId id="1111" r:id="rId47"/>
    <p:sldId id="1062" r:id="rId48"/>
    <p:sldId id="1269" r:id="rId49"/>
    <p:sldId id="1279" r:id="rId50"/>
    <p:sldId id="1280" r:id="rId51"/>
    <p:sldId id="1117" r:id="rId52"/>
    <p:sldId id="1116" r:id="rId53"/>
    <p:sldId id="1121" r:id="rId54"/>
    <p:sldId id="1281" r:id="rId55"/>
    <p:sldId id="1110" r:id="rId56"/>
    <p:sldId id="1244" r:id="rId57"/>
    <p:sldId id="1284" r:id="rId58"/>
    <p:sldId id="1282" r:id="rId59"/>
    <p:sldId id="1283" r:id="rId60"/>
    <p:sldId id="1125" r:id="rId61"/>
    <p:sldId id="1237" r:id="rId62"/>
    <p:sldId id="1249" r:id="rId63"/>
    <p:sldId id="1227" r:id="rId64"/>
    <p:sldId id="1242" r:id="rId65"/>
    <p:sldId id="1229" r:id="rId66"/>
    <p:sldId id="1265" r:id="rId67"/>
    <p:sldId id="1285" r:id="rId6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16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mie" initials="t" lastIdx="6" clrIdx="0"/>
  <p:cmAuthor id="1" name="Kate Vander Tuig" initials="KVT" lastIdx="5" clrIdx="1">
    <p:extLst>
      <p:ext uri="{19B8F6BF-5375-455C-9EA6-DF929625EA0E}">
        <p15:presenceInfo xmlns:p15="http://schemas.microsoft.com/office/powerpoint/2012/main" userId="S-1-5-21-272631477-1343839975-5522801-7413" providerId="AD"/>
      </p:ext>
    </p:extLst>
  </p:cmAuthor>
  <p:cmAuthor id="2" name="Kristen Kaeding" initials="KK" lastIdx="75" clrIdx="2">
    <p:extLst>
      <p:ext uri="{19B8F6BF-5375-455C-9EA6-DF929625EA0E}">
        <p15:presenceInfo xmlns:p15="http://schemas.microsoft.com/office/powerpoint/2012/main" userId="S-1-5-21-272631477-1343839975-5522801-5404" providerId="AD"/>
      </p:ext>
    </p:extLst>
  </p:cmAuthor>
  <p:cmAuthor id="3" name="Virginia Duplessis" initials="VD" lastIdx="3" clrIdx="3">
    <p:extLst>
      <p:ext uri="{19B8F6BF-5375-455C-9EA6-DF929625EA0E}">
        <p15:presenceInfo xmlns:p15="http://schemas.microsoft.com/office/powerpoint/2012/main" userId="S-1-5-21-272631477-1343839975-5522801-5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EDEDED"/>
    <a:srgbClr val="FF842B"/>
    <a:srgbClr val="595959"/>
    <a:srgbClr val="F3F59D"/>
    <a:srgbClr val="E98A00"/>
    <a:srgbClr val="8DC63F"/>
    <a:srgbClr val="58595B"/>
    <a:srgbClr val="FDFDFD"/>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1" autoAdjust="0"/>
    <p:restoredTop sz="61894" autoAdjust="0"/>
  </p:normalViewPr>
  <p:slideViewPr>
    <p:cSldViewPr snapToObjects="1" showGuides="1">
      <p:cViewPr varScale="1">
        <p:scale>
          <a:sx n="42" d="100"/>
          <a:sy n="42" d="100"/>
        </p:scale>
        <p:origin x="906" y="36"/>
      </p:cViewPr>
      <p:guideLst>
        <p:guide orient="horz" pos="2208"/>
        <p:guide pos="1632"/>
      </p:guideLst>
    </p:cSldViewPr>
  </p:slideViewPr>
  <p:outlineViewPr>
    <p:cViewPr>
      <p:scale>
        <a:sx n="33" d="100"/>
        <a:sy n="33" d="100"/>
      </p:scale>
      <p:origin x="0" y="-39018"/>
    </p:cViewPr>
  </p:outlineViewPr>
  <p:notesTextViewPr>
    <p:cViewPr>
      <p:scale>
        <a:sx n="100" d="100"/>
        <a:sy n="100" d="100"/>
      </p:scale>
      <p:origin x="0" y="0"/>
    </p:cViewPr>
  </p:notesTextViewPr>
  <p:sorterViewPr>
    <p:cViewPr>
      <p:scale>
        <a:sx n="100" d="100"/>
        <a:sy n="100" d="100"/>
      </p:scale>
      <p:origin x="0" y="-14958"/>
    </p:cViewPr>
  </p:sorterViewPr>
  <p:notesViewPr>
    <p:cSldViewPr snapToObjects="1">
      <p:cViewPr varScale="1">
        <p:scale>
          <a:sx n="72" d="100"/>
          <a:sy n="72" d="100"/>
        </p:scale>
        <p:origin x="-26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095C7D4-CCBA-4C79-90CD-262D70706FF1}" type="datetimeFigureOut">
              <a:rPr lang="en-US" smtClean="0"/>
              <a:pPr/>
              <a:t>10/5/2017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88F5B3-C2BF-4750-AB05-0758DAC55E2D}" type="slidenum">
              <a:rPr lang="en-US" smtClean="0"/>
              <a:pPr/>
              <a:t>‹#›</a:t>
            </a:fld>
            <a:endParaRPr lang="en-US"/>
          </a:p>
        </p:txBody>
      </p:sp>
    </p:spTree>
    <p:extLst>
      <p:ext uri="{BB962C8B-B14F-4D97-AF65-F5344CB8AC3E}">
        <p14:creationId xmlns:p14="http://schemas.microsoft.com/office/powerpoint/2010/main" val="412205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WV_horizonbanner.jpg"/>
          <p:cNvPicPr>
            <a:picLocks noChangeAspect="1"/>
          </p:cNvPicPr>
          <p:nvPr/>
        </p:nvPicPr>
        <p:blipFill>
          <a:blip r:embed="rId2"/>
          <a:stretch>
            <a:fillRect/>
          </a:stretch>
        </p:blipFill>
        <p:spPr>
          <a:xfrm>
            <a:off x="0" y="8786066"/>
            <a:ext cx="7010400" cy="514350"/>
          </a:xfrm>
          <a:prstGeom prst="rect">
            <a:avLst/>
          </a:prstGeom>
        </p:spPr>
      </p:pic>
      <p:sp>
        <p:nvSpPr>
          <p:cNvPr id="4" name="Slide Image Placeholder 3"/>
          <p:cNvSpPr>
            <a:spLocks noGrp="1" noRot="1" noChangeAspect="1"/>
          </p:cNvSpPr>
          <p:nvPr>
            <p:ph type="sldImg" idx="2"/>
          </p:nvPr>
        </p:nvSpPr>
        <p:spPr>
          <a:xfrm>
            <a:off x="716492" y="0"/>
            <a:ext cx="5577417" cy="4183063"/>
          </a:xfrm>
          <a:prstGeom prst="rect">
            <a:avLst/>
          </a:prstGeom>
          <a:noFill/>
          <a:ln w="12700">
            <a:no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1986280" y="8983980"/>
            <a:ext cx="3037840" cy="312420"/>
          </a:xfrm>
          <a:prstGeom prst="rect">
            <a:avLst/>
          </a:prstGeom>
        </p:spPr>
        <p:txBody>
          <a:bodyPr vert="horz" lIns="93177" tIns="46589" rIns="93177" bIns="46589" rtlCol="0" anchor="b"/>
          <a:lstStyle>
            <a:lvl1pPr algn="ctr">
              <a:defRPr sz="1200" b="1">
                <a:solidFill>
                  <a:schemeClr val="bg1"/>
                </a:solidFill>
              </a:defRPr>
            </a:lvl1pPr>
          </a:lstStyle>
          <a:p>
            <a:fld id="{27A5BC6A-EEF4-E244-B83E-6968E23E9FB3}" type="slidenum">
              <a:rPr lang="en-US" smtClean="0"/>
              <a:pPr/>
              <a:t>‹#›</a:t>
            </a:fld>
            <a:endParaRPr lang="en-US"/>
          </a:p>
        </p:txBody>
      </p:sp>
    </p:spTree>
    <p:extLst>
      <p:ext uri="{BB962C8B-B14F-4D97-AF65-F5344CB8AC3E}">
        <p14:creationId xmlns:p14="http://schemas.microsoft.com/office/powerpoint/2010/main" val="2650070603"/>
      </p:ext>
    </p:extLst>
  </p:cSld>
  <p:clrMap bg1="lt1" tx1="dk1" bg2="lt2" tx2="dk2" accent1="accent1" accent2="accent2" accent3="accent3" accent4="accent4" accent5="accent5" accent6="accent6" hlink="hlink" folHlink="folHlink"/>
  <p:notesStyle>
    <a:lvl1pPr marL="0" algn="l" defTabSz="457200" rtl="0" eaLnBrk="1" latinLnBrk="0" hangingPunct="1">
      <a:lnSpc>
        <a:spcPct val="100000"/>
      </a:lnSpc>
      <a:spcAft>
        <a:spcPts val="600"/>
      </a:spcAft>
      <a:defRPr sz="1200" b="1" kern="1200">
        <a:ln>
          <a:noFill/>
        </a:ln>
        <a:solidFill>
          <a:srgbClr val="E98A00"/>
        </a:solidFill>
        <a:latin typeface="+mn-lt"/>
        <a:ea typeface="+mn-ea"/>
        <a:cs typeface="+mn-cs"/>
      </a:defRPr>
    </a:lvl1pPr>
    <a:lvl2pPr marL="457200" algn="l" defTabSz="457200" rtl="0" eaLnBrk="1" latinLnBrk="0" hangingPunct="1">
      <a:lnSpc>
        <a:spcPct val="100000"/>
      </a:lnSpc>
      <a:spcAft>
        <a:spcPts val="600"/>
      </a:spcAft>
      <a:defRPr sz="1200" kern="1200">
        <a:solidFill>
          <a:schemeClr val="tx1"/>
        </a:solidFill>
        <a:latin typeface="+mn-lt"/>
        <a:ea typeface="+mn-ea"/>
        <a:cs typeface="+mn-cs"/>
      </a:defRPr>
    </a:lvl2pPr>
    <a:lvl3pPr marL="914400" algn="l" defTabSz="457200" rtl="0" eaLnBrk="1" latinLnBrk="0" hangingPunct="1">
      <a:lnSpc>
        <a:spcPct val="100000"/>
      </a:lnSpc>
      <a:spcAft>
        <a:spcPts val="600"/>
      </a:spcAft>
      <a:defRPr sz="1200" kern="1200">
        <a:solidFill>
          <a:schemeClr val="tx1"/>
        </a:solidFill>
        <a:latin typeface="+mn-lt"/>
        <a:ea typeface="+mn-ea"/>
        <a:cs typeface="+mn-cs"/>
      </a:defRPr>
    </a:lvl3pPr>
    <a:lvl4pPr marL="1371600" algn="l" defTabSz="457200" rtl="0" eaLnBrk="1" latinLnBrk="0" hangingPunct="1">
      <a:lnSpc>
        <a:spcPct val="100000"/>
      </a:lnSpc>
      <a:spcAft>
        <a:spcPts val="600"/>
      </a:spcAft>
      <a:defRPr sz="1200" kern="1200">
        <a:solidFill>
          <a:schemeClr val="tx1"/>
        </a:solidFill>
        <a:latin typeface="+mn-lt"/>
        <a:ea typeface="+mn-ea"/>
        <a:cs typeface="+mn-cs"/>
      </a:defRPr>
    </a:lvl4pPr>
    <a:lvl5pPr marL="1828800" algn="l" defTabSz="457200" rtl="0" eaLnBrk="1" latinLnBrk="0" hangingPunct="1">
      <a:lnSpc>
        <a:spcPct val="100000"/>
      </a:lnSpc>
      <a:spcAft>
        <a:spcPts val="60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pvhealth.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health@futureswithoutviolence.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lgaphoenix.com/key-offerings/self-care-whee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allasnews.com/news/crime/2013/10/29/man-who-admitted-killing-hiv-positive-girlfriend-i-wanted-to-make-her-pa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strangulationtraininginstitute.com/health-issues-result-from-strangul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thehotline.org/2011/02/1-in-4-callers-to-the-national-domestic-violence-hotline-report-birth-control-sabotage-and-pregnancy-coercio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youtu.be/gCD5WeEf624"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c.princeton.edu/questions/index.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youtu.be/SozUUCCx7R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cadsv.org/sites/default/files/resource_pub/OCADSV_7_2016.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secure3.convio.net/fvpf/site/Ecommerce/15587835?FOLDER=0&amp;store_id=124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8" Type="http://schemas.openxmlformats.org/officeDocument/2006/relationships/hyperlink" Target="https://web.archive.org/web/20161005085246/https:/casadeesperanza.org/" TargetMode="External"/><Relationship Id="rId3" Type="http://schemas.openxmlformats.org/officeDocument/2006/relationships/hyperlink" Target="https://web.archive.org/web/20161005085246/http:/www.lalgbtcenter.org/" TargetMode="External"/><Relationship Id="rId7" Type="http://schemas.openxmlformats.org/officeDocument/2006/relationships/hyperlink" Target="https://web.archive.org/web/20161005085246/http:/share.kaiserpermanente.org/category/fvpp/?kp_shortcut_referrer=kp.org/domesticviolence" TargetMode="External"/><Relationship Id="rId12" Type="http://schemas.openxmlformats.org/officeDocument/2006/relationships/hyperlink" Target="https://web.archive.org/web/20161005085246/https:/secure3.convio.net/fvpf/site/Ecommerce/567623699?FOLDER=1101&amp;store_id=1241"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web.archive.org/web/20161005085246/http:/www.nwnetwork.org/" TargetMode="External"/><Relationship Id="rId11" Type="http://schemas.openxmlformats.org/officeDocument/2006/relationships/hyperlink" Target="https://web.archive.org/web/20161005085246/http:/tnlr.org/" TargetMode="External"/><Relationship Id="rId5" Type="http://schemas.openxmlformats.org/officeDocument/2006/relationships/hyperlink" Target="https://web.archive.org/web/20161005085246/https:/forge-forward.org/" TargetMode="External"/><Relationship Id="rId10" Type="http://schemas.openxmlformats.org/officeDocument/2006/relationships/hyperlink" Target="https://web.archive.org/web/20161005085246/http:/www.api-gbv.org/" TargetMode="External"/><Relationship Id="rId4" Type="http://schemas.openxmlformats.org/officeDocument/2006/relationships/hyperlink" Target="https://web.archive.org/web/20161005085246/http:/www.avp.org/about-avp/coalitions-a-collaborations/82-national-coalition-of-anti-violence-programs" TargetMode="External"/><Relationship Id="rId9" Type="http://schemas.openxmlformats.org/officeDocument/2006/relationships/hyperlink" Target="https://web.archive.org/web/20161005085246/http:/www.cuav.org/"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ipvhealth.org/"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2.isu.edu/irh/projects/ysp/downloads/CulturalIssuesinHistoricalTraum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lnSpcReduction="10000"/>
          </a:bodyPr>
          <a:lstStyle/>
          <a:p>
            <a:pPr>
              <a:lnSpc>
                <a:spcPct val="100000"/>
              </a:lnSpc>
              <a:defRPr/>
            </a:pPr>
            <a:r>
              <a:rPr lang="en-US" sz="1100" b="1" dirty="0" smtClean="0">
                <a:solidFill>
                  <a:srgbClr val="E98A00"/>
                </a:solidFill>
                <a:latin typeface="+mj-lt"/>
                <a:cs typeface="Arial" pitchFamily="34" charset="0"/>
              </a:rPr>
              <a:t>Overview</a:t>
            </a:r>
          </a:p>
          <a:p>
            <a:pPr>
              <a:defRPr/>
            </a:pPr>
            <a:r>
              <a:rPr lang="en-US" sz="1100" b="0" dirty="0" smtClean="0">
                <a:solidFill>
                  <a:schemeClr val="tx1"/>
                </a:solidFill>
                <a:latin typeface="+mj-lt"/>
              </a:rPr>
              <a:t>The purpose of this training is to help the learner understand how integrating health services into domestic violence (DV) programs and addressing reproductive health as part of DV advocacy services can make a difference in the lives of clients. This training makes the case for advocates – showing how discussions of health are critical components of safety planning.</a:t>
            </a:r>
          </a:p>
          <a:p>
            <a:pPr>
              <a:defRPr/>
            </a:pPr>
            <a:endParaRPr lang="en-US" sz="1100" b="0" dirty="0" smtClean="0">
              <a:solidFill>
                <a:schemeClr val="tx1"/>
              </a:solidFill>
              <a:latin typeface="+mj-lt"/>
            </a:endParaRPr>
          </a:p>
          <a:p>
            <a:pPr>
              <a:lnSpc>
                <a:spcPct val="100000"/>
              </a:lnSpc>
              <a:spcAft>
                <a:spcPts val="600"/>
              </a:spcAft>
              <a:defRPr/>
            </a:pPr>
            <a:r>
              <a:rPr lang="en-US" sz="1100" b="1" dirty="0" smtClean="0">
                <a:latin typeface="+mj-lt"/>
                <a:cs typeface="Arial" pitchFamily="34" charset="0"/>
              </a:rPr>
              <a:t>Notes to Trainer: </a:t>
            </a:r>
          </a:p>
          <a:p>
            <a:pPr>
              <a:lnSpc>
                <a:spcPct val="100000"/>
              </a:lnSpc>
              <a:spcAft>
                <a:spcPts val="600"/>
              </a:spcAft>
              <a:defRPr/>
            </a:pPr>
            <a:r>
              <a:rPr lang="en-US" sz="1100" b="0" dirty="0" smtClean="0">
                <a:solidFill>
                  <a:schemeClr val="tx1"/>
                </a:solidFill>
                <a:latin typeface="+mj-lt"/>
                <a:cs typeface="Arial" pitchFamily="34" charset="0"/>
              </a:rPr>
              <a:t>There are many variables that influence the length of this training including the familiarity of the trainer with the material, the size of the audience, and the time allowed for discussion and activities. </a:t>
            </a:r>
          </a:p>
          <a:p>
            <a:pPr>
              <a:lnSpc>
                <a:spcPct val="100000"/>
              </a:lnSpc>
              <a:spcAft>
                <a:spcPts val="600"/>
              </a:spcAft>
              <a:defRPr/>
            </a:pPr>
            <a:endParaRPr lang="en-US" sz="1100" b="0" dirty="0" smtClean="0">
              <a:solidFill>
                <a:schemeClr val="tx1"/>
              </a:solidFill>
              <a:latin typeface="+mj-lt"/>
              <a:cs typeface="Arial" pitchFamily="34" charset="0"/>
            </a:endParaRPr>
          </a:p>
          <a:p>
            <a:pPr>
              <a:lnSpc>
                <a:spcPct val="100000"/>
              </a:lnSpc>
              <a:spcAft>
                <a:spcPts val="600"/>
              </a:spcAft>
              <a:defRPr/>
            </a:pPr>
            <a:r>
              <a:rPr lang="en-US" sz="1100" b="0" dirty="0" smtClean="0">
                <a:solidFill>
                  <a:schemeClr val="tx1"/>
                </a:solidFill>
                <a:latin typeface="+mj-lt"/>
                <a:cs typeface="Arial" pitchFamily="34" charset="0"/>
              </a:rPr>
              <a:t>It is important to include elements of interactivity (group discussion, video vignettes, role plays, etc.) for optimal adult learning and to avoid overloading the participants with didactic material. We suggest that you schedule AT LEAST 1 break during the training, with an opportunity to stretch, eat, and socialize. Remember that this is difficult content and participants will need a “breather.”</a:t>
            </a:r>
          </a:p>
          <a:p>
            <a:endParaRPr lang="en-US" sz="1100" dirty="0" smtClean="0">
              <a:latin typeface="+mj-lt"/>
            </a:endParaRPr>
          </a:p>
          <a:p>
            <a:r>
              <a:rPr lang="en-US" sz="1100" dirty="0" smtClean="0">
                <a:latin typeface="+mj-lt"/>
              </a:rPr>
              <a:t>For more information, resources, and support:</a:t>
            </a:r>
          </a:p>
          <a:p>
            <a:r>
              <a:rPr lang="en-US" sz="1100" b="1" u="sng" kern="1200" dirty="0" smtClean="0">
                <a:ln>
                  <a:noFill/>
                </a:ln>
                <a:solidFill>
                  <a:srgbClr val="E98A00"/>
                </a:solidFill>
                <a:effectLst/>
                <a:latin typeface="+mj-lt"/>
                <a:ea typeface="+mn-ea"/>
                <a:cs typeface="+mn-cs"/>
                <a:hlinkClick r:id="rId3"/>
              </a:rPr>
              <a:t>www.ipvhealth.org</a:t>
            </a:r>
            <a:r>
              <a:rPr lang="en-US" sz="1100" b="1" kern="1200" dirty="0" smtClean="0">
                <a:ln>
                  <a:noFill/>
                </a:ln>
                <a:solidFill>
                  <a:srgbClr val="E98A00"/>
                </a:solidFill>
                <a:effectLst/>
                <a:latin typeface="+mj-lt"/>
                <a:ea typeface="+mn-ea"/>
                <a:cs typeface="+mn-cs"/>
              </a:rPr>
              <a:t> </a:t>
            </a:r>
          </a:p>
          <a:p>
            <a:r>
              <a:rPr lang="en-US" sz="1100" b="1" u="sng" kern="1200" dirty="0" smtClean="0">
                <a:ln>
                  <a:noFill/>
                </a:ln>
                <a:solidFill>
                  <a:srgbClr val="E98A00"/>
                </a:solidFill>
                <a:effectLst/>
                <a:latin typeface="+mj-lt"/>
                <a:ea typeface="+mn-ea"/>
                <a:cs typeface="+mn-cs"/>
                <a:hlinkClick r:id="rId4"/>
              </a:rPr>
              <a:t>health@futureswithoutviolence.org</a:t>
            </a:r>
            <a:r>
              <a:rPr lang="en-US" sz="1100" b="1" u="sng" kern="1200" dirty="0" smtClean="0">
                <a:ln>
                  <a:noFill/>
                </a:ln>
                <a:solidFill>
                  <a:srgbClr val="E98A00"/>
                </a:solidFill>
                <a:effectLst/>
                <a:latin typeface="+mj-lt"/>
                <a:ea typeface="+mn-ea"/>
                <a:cs typeface="+mn-cs"/>
              </a:rPr>
              <a:t/>
            </a:r>
            <a:br>
              <a:rPr lang="en-US" sz="1100" b="1" u="sng" kern="1200" dirty="0" smtClean="0">
                <a:ln>
                  <a:noFill/>
                </a:ln>
                <a:solidFill>
                  <a:srgbClr val="E98A00"/>
                </a:solidFill>
                <a:effectLst/>
                <a:latin typeface="+mj-lt"/>
                <a:ea typeface="+mn-ea"/>
                <a:cs typeface="+mn-cs"/>
              </a:rPr>
            </a:br>
            <a:r>
              <a:rPr lang="en-US" sz="1100" dirty="0" smtClean="0">
                <a:latin typeface="+mj-lt"/>
              </a:rPr>
              <a:t>415-678-5500</a:t>
            </a:r>
            <a:endParaRPr lang="en-US" sz="1100" dirty="0">
              <a:latin typeface="+mj-lt"/>
            </a:endParaRPr>
          </a:p>
        </p:txBody>
      </p:sp>
      <p:sp>
        <p:nvSpPr>
          <p:cNvPr id="4" name="Slide Number Placeholder 3"/>
          <p:cNvSpPr>
            <a:spLocks noGrp="1"/>
          </p:cNvSpPr>
          <p:nvPr>
            <p:ph type="sldNum" sz="quarter" idx="10"/>
          </p:nvPr>
        </p:nvSpPr>
        <p:spPr/>
        <p:txBody>
          <a:bodyPr/>
          <a:lstStyle/>
          <a:p>
            <a:fld id="{2B725487-F368-4E00-A5AE-E6AD3A9D3E3F}" type="slidenum">
              <a:rPr lang="en-US" smtClean="0"/>
              <a:pPr/>
              <a:t>1</a:t>
            </a:fld>
            <a:endParaRPr lang="en-US" dirty="0"/>
          </a:p>
        </p:txBody>
      </p:sp>
    </p:spTree>
    <p:extLst>
      <p:ext uri="{BB962C8B-B14F-4D97-AF65-F5344CB8AC3E}">
        <p14:creationId xmlns:p14="http://schemas.microsoft.com/office/powerpoint/2010/main" val="143770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715963" y="0"/>
            <a:ext cx="5578475" cy="4183063"/>
          </a:xfrm>
          <a:prstGeom prst="rect">
            <a:avLst/>
          </a:prstGeom>
        </p:spPr>
        <p:txBody>
          <a:bodyPr/>
          <a:lstStyle/>
          <a:p>
            <a:pPr lvl="0"/>
            <a:endParaRPr/>
          </a:p>
        </p:txBody>
      </p:sp>
      <p:sp>
        <p:nvSpPr>
          <p:cNvPr id="608" name="Shape 608"/>
          <p:cNvSpPr>
            <a:spLocks noGrp="1"/>
          </p:cNvSpPr>
          <p:nvPr>
            <p:ph type="body" sz="quarter" idx="1"/>
          </p:nvPr>
        </p:nvSpPr>
        <p:spPr>
          <a:prstGeom prst="rect">
            <a:avLst/>
          </a:prstGeom>
        </p:spPr>
        <p:txBody>
          <a:bodyPr/>
          <a:lstStyle/>
          <a:p>
            <a:pPr lvl="0">
              <a:lnSpc>
                <a:spcPct val="114000"/>
              </a:lnSpc>
              <a:spcBef>
                <a:spcPts val="1000"/>
              </a:spcBef>
              <a:defRPr sz="1800"/>
            </a:pPr>
            <a:r>
              <a:rPr sz="1100" b="1" dirty="0">
                <a:latin typeface="+mj-lt"/>
                <a:ea typeface="Arial"/>
                <a:cs typeface="Arial"/>
                <a:sym typeface="Arial"/>
              </a:rPr>
              <a:t>Notes to </a:t>
            </a:r>
            <a:r>
              <a:rPr sz="1100" b="1" dirty="0" smtClean="0">
                <a:latin typeface="+mj-lt"/>
                <a:ea typeface="Arial"/>
                <a:cs typeface="Arial"/>
                <a:sym typeface="Arial"/>
              </a:rPr>
              <a:t>Trainer:</a:t>
            </a:r>
            <a:r>
              <a:rPr lang="en-US" sz="1100" b="0" dirty="0" smtClean="0">
                <a:latin typeface="+mj-lt"/>
                <a:ea typeface="Arial"/>
                <a:cs typeface="Arial"/>
                <a:sym typeface="Arial"/>
              </a:rPr>
              <a:t> </a:t>
            </a:r>
          </a:p>
          <a:p>
            <a:pPr lvl="0">
              <a:lnSpc>
                <a:spcPct val="114000"/>
              </a:lnSpc>
              <a:spcBef>
                <a:spcPts val="1000"/>
              </a:spcBef>
              <a:defRPr sz="1800"/>
            </a:pPr>
            <a:r>
              <a:rPr sz="1100" b="0" dirty="0" smtClean="0">
                <a:latin typeface="+mj-lt"/>
                <a:ea typeface="Arial"/>
                <a:cs typeface="Arial"/>
                <a:sym typeface="Arial"/>
              </a:rPr>
              <a:t>Use </a:t>
            </a:r>
            <a:r>
              <a:rPr sz="1100" b="0" dirty="0">
                <a:latin typeface="+mj-lt"/>
                <a:ea typeface="Arial"/>
                <a:cs typeface="Arial"/>
                <a:sym typeface="Arial"/>
              </a:rPr>
              <a:t>an easel to record the audience's comments and fill in </a:t>
            </a:r>
            <a:r>
              <a:rPr lang="en-US" sz="1100" b="0" dirty="0" smtClean="0">
                <a:latin typeface="+mj-lt"/>
                <a:ea typeface="Arial"/>
                <a:cs typeface="Arial"/>
                <a:sym typeface="Arial"/>
              </a:rPr>
              <a:t>any</a:t>
            </a:r>
            <a:r>
              <a:rPr sz="1100" b="0" dirty="0" smtClean="0">
                <a:latin typeface="+mj-lt"/>
                <a:ea typeface="Arial"/>
                <a:cs typeface="Arial"/>
                <a:sym typeface="Arial"/>
              </a:rPr>
              <a:t> </a:t>
            </a:r>
            <a:r>
              <a:rPr sz="1100" b="0" dirty="0">
                <a:latin typeface="+mj-lt"/>
                <a:ea typeface="Arial"/>
                <a:cs typeface="Arial"/>
                <a:sym typeface="Arial"/>
              </a:rPr>
              <a:t>missing </a:t>
            </a:r>
            <a:r>
              <a:rPr lang="en-US" sz="1100" b="0" dirty="0" smtClean="0">
                <a:latin typeface="+mj-lt"/>
                <a:ea typeface="Arial"/>
                <a:cs typeface="Arial"/>
                <a:sym typeface="Arial"/>
              </a:rPr>
              <a:t>concepts</a:t>
            </a:r>
            <a:r>
              <a:rPr lang="en-US" sz="1100" b="0" baseline="0" dirty="0" smtClean="0">
                <a:latin typeface="+mj-lt"/>
                <a:ea typeface="Arial"/>
                <a:cs typeface="Arial"/>
                <a:sym typeface="Arial"/>
              </a:rPr>
              <a:t> when you</a:t>
            </a:r>
            <a:r>
              <a:rPr sz="1100" b="0" dirty="0" smtClean="0">
                <a:latin typeface="+mj-lt"/>
                <a:ea typeface="Arial"/>
                <a:cs typeface="Arial"/>
                <a:sym typeface="Arial"/>
              </a:rPr>
              <a:t> </a:t>
            </a:r>
            <a:r>
              <a:rPr sz="1100" b="0" dirty="0">
                <a:latin typeface="+mj-lt"/>
                <a:ea typeface="Arial"/>
                <a:cs typeface="Arial"/>
                <a:sym typeface="Arial"/>
              </a:rPr>
              <a:t>review </a:t>
            </a:r>
            <a:r>
              <a:rPr lang="en-US" sz="1100" b="0" dirty="0" smtClean="0">
                <a:latin typeface="+mj-lt"/>
                <a:ea typeface="Arial"/>
                <a:cs typeface="Arial"/>
                <a:sym typeface="Arial"/>
              </a:rPr>
              <a:t>t</a:t>
            </a:r>
            <a:r>
              <a:rPr sz="1100" b="0" dirty="0" smtClean="0">
                <a:latin typeface="+mj-lt"/>
                <a:ea typeface="Arial"/>
                <a:cs typeface="Arial"/>
                <a:sym typeface="Arial"/>
              </a:rPr>
              <a:t>he </a:t>
            </a:r>
            <a:r>
              <a:rPr sz="1100" b="0" dirty="0">
                <a:latin typeface="+mj-lt"/>
                <a:ea typeface="Arial"/>
                <a:cs typeface="Arial"/>
                <a:sym typeface="Arial"/>
              </a:rPr>
              <a:t>next </a:t>
            </a:r>
            <a:r>
              <a:rPr sz="1100" b="0" dirty="0" smtClean="0">
                <a:latin typeface="+mj-lt"/>
                <a:ea typeface="Arial"/>
                <a:cs typeface="Arial"/>
                <a:sym typeface="Arial"/>
              </a:rPr>
              <a:t>slide</a:t>
            </a:r>
            <a:r>
              <a:rPr lang="en-US" sz="1100" b="0" dirty="0" smtClean="0">
                <a:latin typeface="+mj-lt"/>
                <a:ea typeface="Arial"/>
                <a:cs typeface="Arial"/>
                <a:sym typeface="Arial"/>
              </a:rPr>
              <a:t>.</a:t>
            </a:r>
            <a:endParaRPr sz="1100" b="0" dirty="0">
              <a:latin typeface="+mj-lt"/>
              <a:ea typeface="Arial"/>
              <a:cs typeface="Arial"/>
              <a:sym typeface="Arial"/>
            </a:endParaRPr>
          </a:p>
        </p:txBody>
      </p:sp>
    </p:spTree>
    <p:extLst>
      <p:ext uri="{BB962C8B-B14F-4D97-AF65-F5344CB8AC3E}">
        <p14:creationId xmlns:p14="http://schemas.microsoft.com/office/powerpoint/2010/main" val="82211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dirty="0" smtClean="0">
                <a:latin typeface="+mj-lt"/>
                <a:ea typeface="Arial"/>
                <a:cs typeface="Arial"/>
                <a:sym typeface="Arial"/>
              </a:rPr>
              <a:t>Notes to Trainer:</a:t>
            </a:r>
            <a:r>
              <a:rPr lang="en-US" sz="1100" b="0" dirty="0" smtClean="0">
                <a:latin typeface="+mj-lt"/>
                <a:ea typeface="Arial"/>
                <a:cs typeface="Arial"/>
                <a:sym typeface="Arial"/>
              </a:rPr>
              <a:t> </a:t>
            </a:r>
            <a:br>
              <a:rPr lang="en-US" sz="1100" b="0" dirty="0" smtClean="0">
                <a:latin typeface="+mj-lt"/>
                <a:ea typeface="Arial"/>
                <a:cs typeface="Arial"/>
                <a:sym typeface="Arial"/>
              </a:rPr>
            </a:br>
            <a:r>
              <a:rPr lang="en-US" sz="1100" b="0" dirty="0" smtClean="0">
                <a:latin typeface="+mj-lt"/>
                <a:ea typeface="Arial"/>
                <a:cs typeface="Arial"/>
                <a:sym typeface="Arial"/>
              </a:rPr>
              <a:t>Compare this list to the one</a:t>
            </a:r>
            <a:r>
              <a:rPr lang="en-US" sz="1100" b="0" baseline="0" dirty="0" smtClean="0">
                <a:latin typeface="+mj-lt"/>
                <a:ea typeface="Arial"/>
                <a:cs typeface="Arial"/>
                <a:sym typeface="Arial"/>
              </a:rPr>
              <a:t> that participants brainstormed, mention any that were not previously discussed. Ask again is anyone has additional ideas that would like to add.</a:t>
            </a:r>
            <a:endParaRPr lang="en-US" sz="1100" b="0" dirty="0" smtClean="0">
              <a:latin typeface="+mj-lt"/>
              <a:ea typeface="Arial"/>
              <a:cs typeface="Arial"/>
              <a:sym typeface="Arial"/>
            </a:endParaRPr>
          </a:p>
          <a:p>
            <a:endParaRPr lang="en-US" dirty="0"/>
          </a:p>
        </p:txBody>
      </p:sp>
    </p:spTree>
    <p:extLst>
      <p:ext uri="{BB962C8B-B14F-4D97-AF65-F5344CB8AC3E}">
        <p14:creationId xmlns:p14="http://schemas.microsoft.com/office/powerpoint/2010/main" val="103036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xfrm>
            <a:off x="715963" y="0"/>
            <a:ext cx="5578475" cy="4183063"/>
          </a:xfrm>
          <a:prstGeom prst="rect">
            <a:avLst/>
          </a:prstGeom>
        </p:spPr>
        <p:txBody>
          <a:bodyPr/>
          <a:lstStyle/>
          <a:p>
            <a:pPr lvl="0"/>
            <a:endParaRPr/>
          </a:p>
        </p:txBody>
      </p:sp>
      <p:sp>
        <p:nvSpPr>
          <p:cNvPr id="639" name="Shape 639"/>
          <p:cNvSpPr>
            <a:spLocks noGrp="1"/>
          </p:cNvSpPr>
          <p:nvPr>
            <p:ph type="body" sz="quarter" idx="1"/>
          </p:nvPr>
        </p:nvSpPr>
        <p:spPr>
          <a:prstGeom prst="rect">
            <a:avLst/>
          </a:prstGeom>
        </p:spPr>
        <p:txBody>
          <a:bodyPr/>
          <a:lstStyle/>
          <a:p>
            <a:pPr lvl="0">
              <a:lnSpc>
                <a:spcPct val="114000"/>
              </a:lnSpc>
              <a:spcAft>
                <a:spcPts val="1000"/>
              </a:spcAft>
              <a:defRPr sz="1800"/>
            </a:pPr>
            <a:r>
              <a:rPr lang="en-US" sz="1100" b="1" dirty="0" smtClean="0">
                <a:latin typeface="+mj-lt"/>
                <a:ea typeface="Arial"/>
                <a:cs typeface="Arial"/>
                <a:sym typeface="Arial"/>
              </a:rPr>
              <a:t>Notes to Trainer:</a:t>
            </a:r>
            <a:r>
              <a:rPr lang="en-US" sz="1100" b="0" dirty="0" smtClean="0">
                <a:latin typeface="+mj-lt"/>
                <a:ea typeface="Arial"/>
                <a:cs typeface="Arial"/>
                <a:sym typeface="Arial"/>
              </a:rPr>
              <a:t> </a:t>
            </a:r>
          </a:p>
          <a:p>
            <a:pPr lvl="0">
              <a:lnSpc>
                <a:spcPct val="114000"/>
              </a:lnSpc>
              <a:spcAft>
                <a:spcPts val="1000"/>
              </a:spcAft>
              <a:defRPr sz="1800"/>
            </a:pPr>
            <a:r>
              <a:rPr lang="en-US" sz="1100" b="0" dirty="0" smtClean="0">
                <a:solidFill>
                  <a:srgbClr val="E98A00"/>
                </a:solidFill>
                <a:latin typeface="+mj-lt"/>
                <a:ea typeface="Arial"/>
                <a:cs typeface="Arial"/>
                <a:sym typeface="Arial"/>
              </a:rPr>
              <a:t>It is important to prioritize</a:t>
            </a:r>
            <a:r>
              <a:rPr lang="en-US" sz="1100" b="0" baseline="0" dirty="0" smtClean="0">
                <a:solidFill>
                  <a:srgbClr val="E98A00"/>
                </a:solidFill>
                <a:latin typeface="+mj-lt"/>
                <a:ea typeface="Arial"/>
                <a:cs typeface="Arial"/>
                <a:sym typeface="Arial"/>
              </a:rPr>
              <a:t> self-care to mitigate the negative reactions to caring for survivors. There are small steps/actions we can commit to in our daily lives. </a:t>
            </a:r>
          </a:p>
          <a:p>
            <a:pPr lvl="0">
              <a:lnSpc>
                <a:spcPct val="114000"/>
              </a:lnSpc>
              <a:spcAft>
                <a:spcPts val="1000"/>
              </a:spcAft>
              <a:defRPr sz="1800"/>
            </a:pPr>
            <a:endParaRPr lang="en-US" sz="1100" b="0" baseline="0" dirty="0" smtClean="0">
              <a:solidFill>
                <a:srgbClr val="E98A00"/>
              </a:solidFill>
              <a:latin typeface="+mj-lt"/>
              <a:ea typeface="Arial"/>
              <a:cs typeface="Arial"/>
              <a:sym typeface="Arial"/>
            </a:endParaRPr>
          </a:p>
          <a:p>
            <a:pPr lvl="0">
              <a:lnSpc>
                <a:spcPct val="114000"/>
              </a:lnSpc>
              <a:spcAft>
                <a:spcPts val="1000"/>
              </a:spcAft>
              <a:defRPr sz="1800"/>
            </a:pPr>
            <a:r>
              <a:rPr lang="en-US" sz="1100" b="1" dirty="0" smtClean="0">
                <a:solidFill>
                  <a:srgbClr val="E98A00"/>
                </a:solidFill>
                <a:latin typeface="+mj-lt"/>
                <a:ea typeface="Arial"/>
                <a:cs typeface="Arial"/>
                <a:sym typeface="Arial"/>
              </a:rPr>
              <a:t>2-Minute Pair</a:t>
            </a:r>
            <a:r>
              <a:rPr lang="en-US" sz="1100" b="1" baseline="0" dirty="0" smtClean="0">
                <a:solidFill>
                  <a:srgbClr val="E98A00"/>
                </a:solidFill>
                <a:latin typeface="+mj-lt"/>
                <a:ea typeface="Arial"/>
                <a:cs typeface="Arial"/>
                <a:sym typeface="Arial"/>
              </a:rPr>
              <a:t> and Share: </a:t>
            </a:r>
          </a:p>
          <a:p>
            <a:pPr lvl="0">
              <a:lnSpc>
                <a:spcPct val="114000"/>
              </a:lnSpc>
              <a:spcAft>
                <a:spcPts val="1000"/>
              </a:spcAft>
              <a:defRPr sz="1800"/>
            </a:pPr>
            <a:r>
              <a:rPr lang="en-US" sz="1100" b="0" baseline="0" dirty="0" smtClean="0">
                <a:solidFill>
                  <a:srgbClr val="E98A00"/>
                </a:solidFill>
                <a:latin typeface="+mj-lt"/>
                <a:ea typeface="Arial"/>
                <a:cs typeface="Arial"/>
                <a:sym typeface="Arial"/>
              </a:rPr>
              <a:t>Have participants turn to the person next to them to talk about strategies they employ to decompress and de-stress. The slide has illustrations of some examples</a:t>
            </a:r>
            <a:r>
              <a:rPr lang="en-US" sz="1100" b="0" baseline="0" dirty="0" smtClean="0">
                <a:latin typeface="+mj-lt"/>
              </a:rPr>
              <a:t> – </a:t>
            </a:r>
            <a:r>
              <a:rPr lang="en-US" sz="1100" b="0" baseline="0" dirty="0" smtClean="0">
                <a:solidFill>
                  <a:srgbClr val="E98A00"/>
                </a:solidFill>
                <a:latin typeface="+mj-lt"/>
                <a:ea typeface="Arial"/>
                <a:cs typeface="Arial"/>
                <a:sym typeface="Arial"/>
              </a:rPr>
              <a:t>exercise, talking to friends/family, art/crafts, etc. </a:t>
            </a:r>
            <a:endParaRPr sz="1100" b="0" dirty="0">
              <a:latin typeface="+mj-lt"/>
              <a:ea typeface="Arial"/>
              <a:cs typeface="Arial"/>
              <a:sym typeface="Arial"/>
            </a:endParaRPr>
          </a:p>
        </p:txBody>
      </p:sp>
    </p:spTree>
    <p:extLst>
      <p:ext uri="{BB962C8B-B14F-4D97-AF65-F5344CB8AC3E}">
        <p14:creationId xmlns:p14="http://schemas.microsoft.com/office/powerpoint/2010/main" val="41891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r>
              <a:rPr lang="en-US" sz="1200" b="1" dirty="0" smtClean="0">
                <a:ea typeface="Arial"/>
                <a:cs typeface="Arial"/>
                <a:sym typeface="Arial"/>
              </a:rPr>
              <a:t>Notes to Trainer:</a:t>
            </a:r>
            <a:r>
              <a:rPr lang="en-US" sz="1200" b="0" dirty="0" smtClean="0">
                <a:ea typeface="Arial"/>
                <a:cs typeface="Arial"/>
                <a:sym typeface="Arial"/>
              </a:rPr>
              <a:t> </a:t>
            </a:r>
          </a:p>
          <a:p>
            <a:r>
              <a:rPr lang="en-US" b="1" baseline="0" dirty="0" smtClean="0"/>
              <a:t/>
            </a:r>
            <a:br>
              <a:rPr lang="en-US" b="1" baseline="0" dirty="0" smtClean="0"/>
            </a:br>
            <a:r>
              <a:rPr lang="en-US" b="1" baseline="0" dirty="0" smtClean="0"/>
              <a:t>Self-reflection activity:</a:t>
            </a:r>
          </a:p>
          <a:p>
            <a:pPr marL="171450" lvl="0" indent="-171450">
              <a:buFont typeface="Arial" panose="020B0604020202020204" pitchFamily="34" charset="0"/>
              <a:buChar char="•"/>
            </a:pPr>
            <a:r>
              <a:rPr lang="en-US" b="0" baseline="0" dirty="0" smtClean="0"/>
              <a:t>Have participants briefly review the wheel.</a:t>
            </a:r>
          </a:p>
          <a:p>
            <a:pPr marL="171450" lvl="0" indent="-171450">
              <a:buFont typeface="Arial" panose="020B0604020202020204" pitchFamily="34" charset="0"/>
              <a:buChar char="•"/>
            </a:pPr>
            <a:r>
              <a:rPr lang="en-US" b="0" baseline="0" dirty="0" smtClean="0"/>
              <a:t>Are there examples in each “slice” of the wheel that resonate?</a:t>
            </a:r>
          </a:p>
          <a:p>
            <a:pPr marL="171450" lvl="0" indent="-171450">
              <a:buFont typeface="Arial" panose="020B0604020202020204" pitchFamily="34" charset="0"/>
              <a:buChar char="•"/>
            </a:pPr>
            <a:r>
              <a:rPr lang="en-US" b="0" baseline="0" dirty="0" smtClean="0"/>
              <a:t>Place a star next to the strategies that you might consider trying.</a:t>
            </a:r>
          </a:p>
          <a:p>
            <a:pPr marL="171450" lvl="0" indent="-171450">
              <a:buFont typeface="Arial" panose="020B0604020202020204" pitchFamily="34" charset="0"/>
              <a:buChar char="•"/>
            </a:pPr>
            <a:r>
              <a:rPr lang="en-US" b="0" baseline="0" dirty="0" smtClean="0"/>
              <a:t>Underline any strategies that you are already employing.</a:t>
            </a:r>
          </a:p>
          <a:p>
            <a:pPr marL="171450" lvl="0" indent="-171450">
              <a:buFont typeface="Arial" panose="020B0604020202020204" pitchFamily="34" charset="0"/>
              <a:buChar char="•"/>
            </a:pPr>
            <a:r>
              <a:rPr lang="en-US" b="0" baseline="0" dirty="0" smtClean="0"/>
              <a:t>Post this in your work space to remind yourself about the importance of self-care!</a:t>
            </a:r>
            <a:endParaRPr lang="en-US" b="0" dirty="0" smtClean="0"/>
          </a:p>
          <a:p>
            <a:endParaRPr lang="en-US" dirty="0" smtClean="0"/>
          </a:p>
          <a:p>
            <a:r>
              <a:rPr lang="en-US" dirty="0" smtClean="0"/>
              <a:t>Handout: </a:t>
            </a:r>
          </a:p>
          <a:p>
            <a:r>
              <a:rPr lang="en-US" b="0" dirty="0" smtClean="0"/>
              <a:t>Self-Care</a:t>
            </a:r>
            <a:r>
              <a:rPr lang="en-US" b="0" baseline="0" dirty="0" smtClean="0"/>
              <a:t> Wheel</a:t>
            </a:r>
            <a:endParaRPr lang="en-US" baseline="0" dirty="0" smtClean="0"/>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600"/>
              </a:spcAft>
              <a:buClrTx/>
              <a:buSzTx/>
              <a:buFontTx/>
              <a:buNone/>
              <a:tabLst/>
              <a:defRPr/>
            </a:pPr>
            <a:r>
              <a:rPr lang="en-US" baseline="0" dirty="0" smtClean="0"/>
              <a:t>Source: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0" kern="1200" dirty="0" smtClean="0">
                <a:ln>
                  <a:noFill/>
                </a:ln>
                <a:solidFill>
                  <a:srgbClr val="E98A00"/>
                </a:solidFill>
                <a:effectLst/>
                <a:latin typeface="+mn-lt"/>
                <a:ea typeface="+mn-ea"/>
                <a:cs typeface="+mn-cs"/>
              </a:rPr>
              <a:t>Phoenix, Olga. “Self-Care Wheel [PDF]” </a:t>
            </a:r>
            <a:r>
              <a:rPr lang="en-US" sz="1200" b="0" i="1" kern="1200" dirty="0" smtClean="0">
                <a:ln>
                  <a:noFill/>
                </a:ln>
                <a:solidFill>
                  <a:srgbClr val="E98A00"/>
                </a:solidFill>
                <a:effectLst/>
                <a:latin typeface="+mn-lt"/>
                <a:ea typeface="+mn-ea"/>
                <a:cs typeface="+mn-cs"/>
              </a:rPr>
              <a:t>Olga Phoenix</a:t>
            </a:r>
            <a:r>
              <a:rPr lang="en-US" sz="1200" b="0" i="0" kern="1200" dirty="0" smtClean="0">
                <a:ln>
                  <a:noFill/>
                </a:ln>
                <a:solidFill>
                  <a:srgbClr val="E98A00"/>
                </a:solidFill>
                <a:effectLst/>
                <a:latin typeface="+mn-lt"/>
                <a:ea typeface="+mn-ea"/>
                <a:cs typeface="+mn-cs"/>
              </a:rPr>
              <a:t>, 2013, </a:t>
            </a:r>
            <a:r>
              <a:rPr lang="en-US" sz="1200" b="1" u="sng" kern="1200" dirty="0" smtClean="0">
                <a:ln>
                  <a:noFill/>
                </a:ln>
                <a:solidFill>
                  <a:srgbClr val="E98A00"/>
                </a:solidFill>
                <a:effectLst/>
                <a:latin typeface="+mn-lt"/>
                <a:ea typeface="+mn-ea"/>
                <a:cs typeface="+mn-cs"/>
                <a:hlinkClick r:id="rId3"/>
              </a:rPr>
              <a:t>www.olgaphoenix.com/key-offerings/self-care-wheel/</a:t>
            </a:r>
            <a:r>
              <a:rPr lang="en-US" sz="1200" b="0" i="0" kern="1200" dirty="0" smtClean="0">
                <a:ln>
                  <a:noFill/>
                </a:ln>
                <a:solidFill>
                  <a:srgbClr val="E98A00"/>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27A5BC6A-EEF4-E244-B83E-6968E23E9FB3}" type="slidenum">
              <a:rPr lang="en-US" smtClean="0"/>
              <a:pPr/>
              <a:t>13</a:t>
            </a:fld>
            <a:endParaRPr lang="en-US"/>
          </a:p>
        </p:txBody>
      </p:sp>
    </p:spTree>
    <p:extLst>
      <p:ext uri="{BB962C8B-B14F-4D97-AF65-F5344CB8AC3E}">
        <p14:creationId xmlns:p14="http://schemas.microsoft.com/office/powerpoint/2010/main" val="325836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Shape 656"/>
          <p:cNvSpPr>
            <a:spLocks noGrp="1" noRot="1" noChangeAspect="1"/>
          </p:cNvSpPr>
          <p:nvPr>
            <p:ph type="sldImg"/>
          </p:nvPr>
        </p:nvSpPr>
        <p:spPr>
          <a:xfrm>
            <a:off x="715963" y="0"/>
            <a:ext cx="5578475" cy="4183063"/>
          </a:xfrm>
          <a:prstGeom prst="rect">
            <a:avLst/>
          </a:prstGeom>
        </p:spPr>
        <p:txBody>
          <a:bodyPr/>
          <a:lstStyle/>
          <a:p>
            <a:pPr lvl="0"/>
            <a:endParaRPr/>
          </a:p>
        </p:txBody>
      </p:sp>
      <p:sp>
        <p:nvSpPr>
          <p:cNvPr id="657" name="Shape 657"/>
          <p:cNvSpPr>
            <a:spLocks noGrp="1"/>
          </p:cNvSpPr>
          <p:nvPr>
            <p:ph type="body" sz="quarter" idx="1"/>
          </p:nvPr>
        </p:nvSpPr>
        <p:spPr>
          <a:prstGeom prst="rect">
            <a:avLst/>
          </a:prstGeom>
        </p:spPr>
        <p:txBody>
          <a:bodyPr/>
          <a:lstStyle/>
          <a:p>
            <a:pPr lvl="0">
              <a:lnSpc>
                <a:spcPct val="114000"/>
              </a:lnSpc>
              <a:spcBef>
                <a:spcPts val="1000"/>
              </a:spcBef>
              <a:defRPr sz="1800"/>
            </a:pPr>
            <a:r>
              <a:rPr sz="1100" b="1" dirty="0">
                <a:latin typeface="+mj-lt"/>
                <a:ea typeface="Arial"/>
                <a:cs typeface="Arial"/>
                <a:sym typeface="Arial"/>
              </a:rPr>
              <a:t>Notes to Trainer: </a:t>
            </a:r>
            <a:endParaRPr lang="en-US" sz="1100" b="1" dirty="0" smtClean="0">
              <a:latin typeface="+mj-lt"/>
              <a:ea typeface="Arial"/>
              <a:cs typeface="Arial"/>
              <a:sym typeface="Arial"/>
            </a:endParaRPr>
          </a:p>
          <a:p>
            <a:pPr lvl="0">
              <a:lnSpc>
                <a:spcPct val="114000"/>
              </a:lnSpc>
              <a:spcBef>
                <a:spcPts val="1000"/>
              </a:spcBef>
              <a:defRPr sz="1800"/>
            </a:pPr>
            <a:r>
              <a:rPr lang="en-US" sz="1100" b="0" dirty="0" smtClean="0">
                <a:latin typeface="+mj-lt"/>
                <a:ea typeface="Arial"/>
                <a:cs typeface="Arial"/>
                <a:sym typeface="Arial"/>
              </a:rPr>
              <a:t>Supportive,</a:t>
            </a:r>
            <a:r>
              <a:rPr lang="en-US" sz="1100" b="0" baseline="0" dirty="0" smtClean="0">
                <a:latin typeface="+mj-lt"/>
                <a:ea typeface="Arial"/>
                <a:cs typeface="Arial"/>
                <a:sym typeface="Arial"/>
              </a:rPr>
              <a:t> e</a:t>
            </a:r>
            <a:r>
              <a:rPr lang="en-US" sz="1100" b="0" dirty="0" smtClean="0">
                <a:latin typeface="+mj-lt"/>
                <a:ea typeface="Arial"/>
                <a:cs typeface="Arial"/>
                <a:sym typeface="Arial"/>
              </a:rPr>
              <a:t>ffective,</a:t>
            </a:r>
            <a:r>
              <a:rPr lang="en-US" sz="1100" b="0" baseline="0" dirty="0" smtClean="0">
                <a:latin typeface="+mj-lt"/>
                <a:ea typeface="Arial"/>
                <a:cs typeface="Arial"/>
                <a:sym typeface="Arial"/>
              </a:rPr>
              <a:t> and regular supervision is a key component to reducing and preventing secondary traumatic stress. The same care that we provide to clients should be extended to our staff.   </a:t>
            </a:r>
            <a:endParaRPr sz="1100" b="0" dirty="0">
              <a:latin typeface="+mj-lt"/>
              <a:ea typeface="Arial"/>
              <a:cs typeface="Arial"/>
              <a:sym typeface="Arial"/>
            </a:endParaRPr>
          </a:p>
          <a:p>
            <a:pPr lvl="0">
              <a:lnSpc>
                <a:spcPct val="114000"/>
              </a:lnSpc>
              <a:spcBef>
                <a:spcPts val="1000"/>
              </a:spcBef>
              <a:defRPr sz="1800"/>
            </a:pPr>
            <a:endParaRPr sz="1100" b="0" dirty="0">
              <a:ea typeface="Arial"/>
              <a:cs typeface="Arial"/>
              <a:sym typeface="Arial"/>
            </a:endParaRPr>
          </a:p>
        </p:txBody>
      </p:sp>
    </p:spTree>
    <p:extLst>
      <p:ext uri="{BB962C8B-B14F-4D97-AF65-F5344CB8AC3E}">
        <p14:creationId xmlns:p14="http://schemas.microsoft.com/office/powerpoint/2010/main" val="377561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a:lnSpc>
                <a:spcPct val="124000"/>
              </a:lnSpc>
              <a:spcAft>
                <a:spcPts val="1000"/>
              </a:spcAft>
            </a:pPr>
            <a:r>
              <a:rPr lang="en-US" sz="1100" b="1" dirty="0" smtClean="0">
                <a:latin typeface="+mj-lt"/>
              </a:rPr>
              <a:t>Overview </a:t>
            </a:r>
          </a:p>
          <a:p>
            <a:pPr>
              <a:lnSpc>
                <a:spcPct val="113000"/>
              </a:lnSpc>
            </a:pPr>
            <a:r>
              <a:rPr lang="en-US" sz="1100" b="0" dirty="0" smtClean="0">
                <a:solidFill>
                  <a:schemeClr val="tx1"/>
                </a:solidFill>
                <a:latin typeface="+mj-lt"/>
              </a:rPr>
              <a:t>As we have learned more about different forms of abusive and controlling behaviors that are used by partners to maintain power and control in a relationship, patterns of behaviors that affect women’s reproductive health have been identified. These behaviors, which are referred to as reproductive and sexual coercion, include forced sex, birth control sabotage, pregnancy pressure, and condom manipulation. Using a skills-based approach, this section includes assessment questions and information about birth control options that may be less visible and more effective for clients whose partners are interfering with their birth control.</a:t>
            </a:r>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2B725487-F368-4E00-A5AE-E6AD3A9D3E3F}" type="slidenum">
              <a:rPr lang="en-US" smtClean="0"/>
              <a:pPr/>
              <a:t>15</a:t>
            </a:fld>
            <a:endParaRPr lang="en-US" dirty="0"/>
          </a:p>
        </p:txBody>
      </p:sp>
    </p:spTree>
    <p:extLst>
      <p:ext uri="{BB962C8B-B14F-4D97-AF65-F5344CB8AC3E}">
        <p14:creationId xmlns:p14="http://schemas.microsoft.com/office/powerpoint/2010/main" val="90211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4763"/>
            <a:ext cx="5616575" cy="4211637"/>
          </a:xfrm>
        </p:spPr>
      </p:sp>
      <p:sp>
        <p:nvSpPr>
          <p:cNvPr id="3" name="Notes Placeholder 2"/>
          <p:cNvSpPr>
            <a:spLocks noGrp="1"/>
          </p:cNvSpPr>
          <p:nvPr>
            <p:ph type="body" idx="1"/>
          </p:nvPr>
        </p:nvSpPr>
        <p:spPr>
          <a:xfrm>
            <a:off x="701748" y="4416425"/>
            <a:ext cx="5603359" cy="4183063"/>
          </a:xfrm>
        </p:spPr>
        <p:txBody>
          <a:bodyPr>
            <a:normAutofit/>
          </a:bodyPr>
          <a:lstStyle/>
          <a:p>
            <a:pPr defTabSz="914400" eaLnBrk="0" fontAlgn="base" hangingPunct="0">
              <a:lnSpc>
                <a:spcPct val="114000"/>
              </a:lnSpc>
              <a:defRPr/>
            </a:pPr>
            <a:r>
              <a:rPr lang="en-US" sz="1100" b="1" i="0" kern="1200" baseline="0" dirty="0" smtClean="0">
                <a:solidFill>
                  <a:srgbClr val="E98A00"/>
                </a:solidFill>
                <a:latin typeface="+mj-lt"/>
                <a:ea typeface="+mn-ea"/>
                <a:cs typeface="+mn-cs"/>
              </a:rPr>
              <a:t>Notes to Trainer: </a:t>
            </a:r>
          </a:p>
          <a:p>
            <a:pPr defTabSz="914400" eaLnBrk="0" fontAlgn="base" hangingPunct="0">
              <a:lnSpc>
                <a:spcPct val="114000"/>
              </a:lnSpc>
              <a:defRPr/>
            </a:pPr>
            <a:r>
              <a:rPr lang="en-US" sz="1100" b="0" dirty="0" smtClean="0">
                <a:solidFill>
                  <a:schemeClr val="tx1"/>
                </a:solidFill>
                <a:latin typeface="+mj-lt"/>
              </a:rPr>
              <a:t>These statistics will likely look familiar to participants – we mention it in all trainings so that participants understand the scope of IPV.</a:t>
            </a:r>
          </a:p>
          <a:p>
            <a:pPr defTabSz="914400" eaLnBrk="0" fontAlgn="base" hangingPunct="0">
              <a:lnSpc>
                <a:spcPct val="114000"/>
              </a:lnSpc>
              <a:defRPr/>
            </a:pPr>
            <a:endParaRPr lang="en-US" sz="1100" dirty="0" smtClean="0">
              <a:solidFill>
                <a:schemeClr val="tx1"/>
              </a:solidFill>
              <a:latin typeface="+mj-lt"/>
            </a:endParaRPr>
          </a:p>
          <a:p>
            <a:pPr marL="0" marR="0" indent="0" algn="l" defTabSz="914400" rtl="0" eaLnBrk="0" fontAlgn="base" latinLnBrk="0" hangingPunct="0">
              <a:lnSpc>
                <a:spcPct val="100000"/>
              </a:lnSpc>
              <a:spcBef>
                <a:spcPts val="0"/>
              </a:spcBef>
              <a:spcAft>
                <a:spcPts val="600"/>
              </a:spcAft>
              <a:buClrTx/>
              <a:buSzTx/>
              <a:buFontTx/>
              <a:buNone/>
              <a:tabLst/>
              <a:defRPr/>
            </a:pPr>
            <a:r>
              <a:rPr lang="en-US" sz="1100" b="1" dirty="0" smtClean="0">
                <a:solidFill>
                  <a:schemeClr val="tx1"/>
                </a:solidFill>
                <a:latin typeface="+mj-lt"/>
              </a:rPr>
              <a:t>Sources: </a:t>
            </a:r>
          </a:p>
          <a:p>
            <a:pPr marL="0" marR="0" indent="0" algn="l" defTabSz="914400" rtl="0" eaLnBrk="0" fontAlgn="base" latinLnBrk="0" hangingPunct="0">
              <a:lnSpc>
                <a:spcPct val="100000"/>
              </a:lnSpc>
              <a:spcBef>
                <a:spcPts val="0"/>
              </a:spcBef>
              <a:spcAft>
                <a:spcPts val="600"/>
              </a:spcAft>
              <a:buClrTx/>
              <a:buSzTx/>
              <a:buFontTx/>
              <a:buNone/>
              <a:tabLst/>
              <a:defRPr/>
            </a:pPr>
            <a:r>
              <a:rPr lang="en-US" sz="1100" b="0" dirty="0" smtClean="0">
                <a:solidFill>
                  <a:schemeClr val="tx1"/>
                </a:solidFill>
                <a:latin typeface="+mj-lt"/>
              </a:rPr>
              <a:t>Black MC, </a:t>
            </a:r>
            <a:r>
              <a:rPr lang="en-US" sz="1100" b="0" dirty="0" err="1" smtClean="0">
                <a:solidFill>
                  <a:schemeClr val="tx1"/>
                </a:solidFill>
                <a:latin typeface="+mj-lt"/>
              </a:rPr>
              <a:t>Basile</a:t>
            </a:r>
            <a:r>
              <a:rPr lang="en-US" sz="1100" b="0" dirty="0" smtClean="0">
                <a:solidFill>
                  <a:schemeClr val="tx1"/>
                </a:solidFill>
                <a:latin typeface="+mj-lt"/>
              </a:rPr>
              <a:t> KC, </a:t>
            </a:r>
            <a:r>
              <a:rPr lang="en-US" sz="1100" b="0" dirty="0" err="1" smtClean="0">
                <a:solidFill>
                  <a:schemeClr val="tx1"/>
                </a:solidFill>
                <a:latin typeface="+mj-lt"/>
              </a:rPr>
              <a:t>Breiding</a:t>
            </a:r>
            <a:r>
              <a:rPr lang="en-US" sz="1100" b="0" dirty="0" smtClean="0">
                <a:solidFill>
                  <a:schemeClr val="tx1"/>
                </a:solidFill>
                <a:latin typeface="+mj-lt"/>
              </a:rPr>
              <a:t> MJ, Smith SG, Walters ML, Merrick MT, Chen J, Stevens R. (2011). The National Intimate Partner and Sexual Violence Survey (NISVS): 2010 Summary Report. Atlanta, GA: National Center for Injury Prevention and Control, Centers for Disease Control and Prevention. </a:t>
            </a:r>
          </a:p>
          <a:p>
            <a:pPr marL="0" indent="0">
              <a:lnSpc>
                <a:spcPct val="100000"/>
              </a:lnSpc>
              <a:spcAft>
                <a:spcPts val="600"/>
              </a:spcAft>
              <a:buFont typeface="Arial" panose="020B0604020202020204" pitchFamily="34" charset="0"/>
              <a:buNone/>
            </a:pPr>
            <a:endParaRPr lang="en-US" sz="1100" b="0" dirty="0" smtClean="0">
              <a:solidFill>
                <a:schemeClr val="tx1"/>
              </a:solidFill>
              <a:latin typeface="+mj-lt"/>
            </a:endParaRPr>
          </a:p>
          <a:p>
            <a:pPr marL="0" indent="0">
              <a:lnSpc>
                <a:spcPct val="100000"/>
              </a:lnSpc>
              <a:spcAft>
                <a:spcPts val="600"/>
              </a:spcAft>
              <a:buFont typeface="Arial" panose="020B0604020202020204" pitchFamily="34" charset="0"/>
              <a:buNone/>
            </a:pPr>
            <a:r>
              <a:rPr lang="en-US" sz="1100" b="0" dirty="0" smtClean="0">
                <a:solidFill>
                  <a:schemeClr val="tx1"/>
                </a:solidFill>
                <a:latin typeface="+mj-lt"/>
              </a:rPr>
              <a:t>Silverman</a:t>
            </a:r>
            <a:r>
              <a:rPr lang="en-US" sz="1100" b="0" baseline="0" dirty="0" smtClean="0">
                <a:solidFill>
                  <a:schemeClr val="tx1"/>
                </a:solidFill>
                <a:latin typeface="+mj-lt"/>
              </a:rPr>
              <a:t> JG, Raj A, </a:t>
            </a:r>
            <a:r>
              <a:rPr lang="en-US" sz="1100" b="0" baseline="0" dirty="0" err="1" smtClean="0">
                <a:solidFill>
                  <a:schemeClr val="tx1"/>
                </a:solidFill>
                <a:latin typeface="+mj-lt"/>
              </a:rPr>
              <a:t>Mucci</a:t>
            </a:r>
            <a:r>
              <a:rPr lang="en-US" sz="1100" b="0" baseline="0" dirty="0" smtClean="0">
                <a:solidFill>
                  <a:schemeClr val="tx1"/>
                </a:solidFill>
                <a:latin typeface="+mj-lt"/>
              </a:rPr>
              <a:t> LA, Hathaway JE. (2001). Dating violence against adolescent girls and associated substance use, unhealthy weight control, sexual risk behavior, pregnancy, and </a:t>
            </a:r>
            <a:r>
              <a:rPr lang="en-US" sz="1100" b="0" baseline="0" dirty="0" err="1" smtClean="0">
                <a:solidFill>
                  <a:schemeClr val="tx1"/>
                </a:solidFill>
                <a:latin typeface="+mj-lt"/>
              </a:rPr>
              <a:t>suicidality</a:t>
            </a:r>
            <a:r>
              <a:rPr lang="en-US" sz="1100" b="0" baseline="0" dirty="0" smtClean="0">
                <a:solidFill>
                  <a:schemeClr val="tx1"/>
                </a:solidFill>
                <a:latin typeface="+mj-lt"/>
              </a:rPr>
              <a:t>. </a:t>
            </a:r>
            <a:r>
              <a:rPr lang="en-US" sz="1100" b="0" i="1" dirty="0" smtClean="0">
                <a:solidFill>
                  <a:schemeClr val="tx1"/>
                </a:solidFill>
                <a:latin typeface="+mj-lt"/>
                <a:cs typeface="Times New Roman" pitchFamily="18" charset="0"/>
              </a:rPr>
              <a:t>Journal of the American Medical Association</a:t>
            </a:r>
            <a:r>
              <a:rPr lang="en-US" sz="1100" b="0" dirty="0" smtClean="0">
                <a:solidFill>
                  <a:schemeClr val="tx1"/>
                </a:solidFill>
                <a:latin typeface="+mj-lt"/>
                <a:cs typeface="Times New Roman" pitchFamily="18" charset="0"/>
              </a:rPr>
              <a:t>, </a:t>
            </a:r>
            <a:r>
              <a:rPr lang="en-US" sz="1100" b="0" baseline="0" dirty="0" smtClean="0">
                <a:solidFill>
                  <a:schemeClr val="tx1"/>
                </a:solidFill>
                <a:latin typeface="+mj-lt"/>
              </a:rPr>
              <a:t>286(5)572-579.</a:t>
            </a:r>
          </a:p>
          <a:p>
            <a:pPr>
              <a:lnSpc>
                <a:spcPct val="100000"/>
              </a:lnSpc>
              <a:spcAft>
                <a:spcPts val="600"/>
              </a:spcAft>
            </a:pPr>
            <a:r>
              <a:rPr lang="en-US" sz="1000" b="0" dirty="0" smtClean="0">
                <a:solidFill>
                  <a:schemeClr val="tx1"/>
                </a:solidFill>
              </a:rPr>
              <a:t/>
            </a:r>
            <a:br>
              <a:rPr lang="en-US" sz="1000" b="0" dirty="0" smtClean="0">
                <a:solidFill>
                  <a:schemeClr val="tx1"/>
                </a:solidFill>
              </a:rPr>
            </a:br>
            <a:endParaRPr lang="en-US" sz="1000" b="0" dirty="0" smtClean="0">
              <a:solidFill>
                <a:schemeClr val="tx1"/>
              </a:solidFill>
            </a:endParaRPr>
          </a:p>
        </p:txBody>
      </p:sp>
      <p:sp>
        <p:nvSpPr>
          <p:cNvPr id="4" name="Slide Number Placeholder 3"/>
          <p:cNvSpPr>
            <a:spLocks noGrp="1"/>
          </p:cNvSpPr>
          <p:nvPr>
            <p:ph type="sldNum" sz="quarter" idx="10"/>
          </p:nvPr>
        </p:nvSpPr>
        <p:spPr/>
        <p:txBody>
          <a:bodyPr/>
          <a:lstStyle/>
          <a:p>
            <a:fld id="{822B3229-72C2-449E-B645-E369825E4047}" type="slidenum">
              <a:rPr lang="en-US" smtClean="0"/>
              <a:pPr/>
              <a:t>16</a:t>
            </a:fld>
            <a:endParaRPr lang="en-US" dirty="0"/>
          </a:p>
        </p:txBody>
      </p:sp>
    </p:spTree>
    <p:extLst>
      <p:ext uri="{BB962C8B-B14F-4D97-AF65-F5344CB8AC3E}">
        <p14:creationId xmlns:p14="http://schemas.microsoft.com/office/powerpoint/2010/main" val="186189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0EE990EC-33D4-4297-B9A7-38FD31D2CB25}" type="slidenum">
              <a:rPr lang="en-US">
                <a:cs typeface="Arial" pitchFamily="34" charset="0"/>
              </a:rPr>
              <a:pPr/>
              <a:t>17</a:t>
            </a:fld>
            <a:endParaRPr lang="en-US">
              <a:cs typeface="Arial" pitchFamily="34" charset="0"/>
            </a:endParaRPr>
          </a:p>
        </p:txBody>
      </p:sp>
      <p:sp>
        <p:nvSpPr>
          <p:cNvPr id="199683" name="Rectangle 2"/>
          <p:cNvSpPr>
            <a:spLocks noGrp="1" noRot="1" noChangeAspect="1" noChangeArrowheads="1" noTextEdit="1"/>
          </p:cNvSpPr>
          <p:nvPr>
            <p:ph type="sldImg"/>
          </p:nvPr>
        </p:nvSpPr>
        <p:spPr>
          <a:xfrm>
            <a:off x="715963" y="0"/>
            <a:ext cx="5578475" cy="4183063"/>
          </a:xfrm>
          <a:ln/>
        </p:spPr>
      </p:sp>
      <p:sp>
        <p:nvSpPr>
          <p:cNvPr id="199684" name="Rectangle 3"/>
          <p:cNvSpPr>
            <a:spLocks noGrp="1" noChangeArrowheads="1"/>
          </p:cNvSpPr>
          <p:nvPr>
            <p:ph type="body" idx="1"/>
          </p:nvPr>
        </p:nvSpPr>
        <p:spPr>
          <a:noFill/>
          <a:ln/>
        </p:spPr>
        <p:txBody>
          <a:bodyPr>
            <a:normAutofit/>
          </a:bodyPr>
          <a:lstStyle/>
          <a:p>
            <a:pPr eaLnBrk="1" hangingPunct="1"/>
            <a:r>
              <a:rPr lang="en-US" sz="1100" b="1" i="0" kern="1200" baseline="0" dirty="0" smtClean="0">
                <a:solidFill>
                  <a:srgbClr val="E98A00"/>
                </a:solidFill>
                <a:latin typeface="+mj-lt"/>
                <a:ea typeface="+mn-ea"/>
                <a:cs typeface="+mn-cs"/>
              </a:rPr>
              <a:t>Notes to Trainer: </a:t>
            </a:r>
          </a:p>
          <a:p>
            <a:pPr eaLnBrk="1" hangingPunct="1"/>
            <a:r>
              <a:rPr lang="en-US" sz="1100" b="0" dirty="0" smtClean="0">
                <a:solidFill>
                  <a:schemeClr val="tx1"/>
                </a:solidFill>
                <a:latin typeface="+mj-lt"/>
                <a:cs typeface="Arial" pitchFamily="34" charset="0"/>
              </a:rPr>
              <a:t>These</a:t>
            </a:r>
            <a:r>
              <a:rPr lang="en-US" sz="1100" b="0" baseline="0" dirty="0" smtClean="0">
                <a:solidFill>
                  <a:schemeClr val="tx1"/>
                </a:solidFill>
                <a:latin typeface="+mj-lt"/>
                <a:cs typeface="Arial" pitchFamily="34" charset="0"/>
              </a:rPr>
              <a:t> statistics</a:t>
            </a:r>
            <a:r>
              <a:rPr lang="en-US" sz="1100" b="0" dirty="0" smtClean="0">
                <a:solidFill>
                  <a:schemeClr val="tx1"/>
                </a:solidFill>
                <a:latin typeface="+mj-lt"/>
                <a:cs typeface="Arial" pitchFamily="34" charset="0"/>
              </a:rPr>
              <a:t> reinforce how important it is to address health needs when women enter domestic violence programs – it may be the first time in a long time that they have had access to services.</a:t>
            </a:r>
          </a:p>
          <a:p>
            <a:pPr marL="228600" indent="-228600">
              <a:buClr>
                <a:srgbClr val="E98A00"/>
              </a:buClr>
              <a:buFont typeface="Arial" pitchFamily="34" charset="0"/>
              <a:buChar char="•"/>
            </a:pPr>
            <a:r>
              <a:rPr lang="en-US" sz="1100" b="0" dirty="0" smtClean="0">
                <a:solidFill>
                  <a:schemeClr val="tx1"/>
                </a:solidFill>
                <a:latin typeface="+mj-lt"/>
                <a:cs typeface="Arial" pitchFamily="34" charset="0"/>
              </a:rPr>
              <a:t>In this study by McCloskey et al. (2007), 2027 women outpatients across five different medical departments housed in 8 hospital and clinic sites completed a written survey. 59% of participants were white, 38% were married, and 22.6% were born outside of the U.S. Nearly 14% of the women disclosed recent IPV and 37% confirmed ever being in a violent relationship.  </a:t>
            </a:r>
          </a:p>
          <a:p>
            <a:pPr marL="228600" indent="-228600">
              <a:buClr>
                <a:srgbClr val="E98A00"/>
              </a:buClr>
              <a:buFont typeface="Arial" pitchFamily="34" charset="0"/>
              <a:buChar char="•"/>
            </a:pPr>
            <a:r>
              <a:rPr lang="en-US" sz="1100" b="0" dirty="0" smtClean="0">
                <a:solidFill>
                  <a:schemeClr val="tx1"/>
                </a:solidFill>
                <a:latin typeface="+mj-lt"/>
                <a:cs typeface="Arial" pitchFamily="34" charset="0"/>
              </a:rPr>
              <a:t>17% of women who had been physically abused by an intimate partner in the past year reported that their partner did not allow them to access health care or interfered with their health care compared to 2% of non-abused women.</a:t>
            </a:r>
          </a:p>
          <a:p>
            <a:pPr marL="228600" indent="-228600">
              <a:buClr>
                <a:srgbClr val="E98A00"/>
              </a:buClr>
              <a:buFont typeface="Arial" pitchFamily="34" charset="0"/>
              <a:buChar char="•"/>
            </a:pPr>
            <a:r>
              <a:rPr lang="en-US" sz="1100" b="0" dirty="0" smtClean="0">
                <a:solidFill>
                  <a:schemeClr val="tx1"/>
                </a:solidFill>
                <a:latin typeface="+mj-lt"/>
                <a:cs typeface="Arial" pitchFamily="34" charset="0"/>
              </a:rPr>
              <a:t>Women with interfering partners were significantly more likely to report having poorer health (OR=1.8).     </a:t>
            </a:r>
          </a:p>
          <a:p>
            <a:pPr marL="228600" indent="-228600">
              <a:buClr>
                <a:srgbClr val="E98A00"/>
              </a:buClr>
            </a:pPr>
            <a:endParaRPr lang="en-US" sz="1100" b="0" dirty="0" smtClean="0">
              <a:solidFill>
                <a:schemeClr val="tx1"/>
              </a:solidFill>
              <a:latin typeface="+mj-lt"/>
              <a:cs typeface="Arial" pitchFamily="34" charset="0"/>
            </a:endParaRPr>
          </a:p>
          <a:p>
            <a:pPr>
              <a:lnSpc>
                <a:spcPct val="100000"/>
              </a:lnSpc>
              <a:buClr>
                <a:srgbClr val="E98A00"/>
              </a:buClr>
            </a:pPr>
            <a:r>
              <a:rPr lang="en-US" sz="1100" b="1" dirty="0" smtClean="0">
                <a:solidFill>
                  <a:schemeClr val="tx1"/>
                </a:solidFill>
                <a:latin typeface="+mj-lt"/>
              </a:rPr>
              <a:t>Source: </a:t>
            </a:r>
          </a:p>
          <a:p>
            <a:pPr>
              <a:lnSpc>
                <a:spcPct val="100000"/>
              </a:lnSpc>
              <a:buClr>
                <a:srgbClr val="E98A00"/>
              </a:buClr>
            </a:pPr>
            <a:r>
              <a:rPr lang="en-US" sz="1100" b="0" dirty="0" smtClean="0">
                <a:solidFill>
                  <a:schemeClr val="tx1"/>
                </a:solidFill>
                <a:latin typeface="+mj-lt"/>
              </a:rPr>
              <a:t>McCloskey LA, Williams CM, </a:t>
            </a:r>
            <a:r>
              <a:rPr lang="en-US" sz="1100" b="0" dirty="0" err="1" smtClean="0">
                <a:solidFill>
                  <a:schemeClr val="tx1"/>
                </a:solidFill>
                <a:latin typeface="+mj-lt"/>
              </a:rPr>
              <a:t>Lichter</a:t>
            </a:r>
            <a:r>
              <a:rPr lang="en-US" sz="1100" b="0" dirty="0" smtClean="0">
                <a:solidFill>
                  <a:schemeClr val="tx1"/>
                </a:solidFill>
                <a:latin typeface="+mj-lt"/>
              </a:rPr>
              <a:t> E, Gerber M, Ganz ML, Sege R. (2007). Abused women disclose partner interference with health care: an unrecognized form of battering. </a:t>
            </a:r>
            <a:r>
              <a:rPr lang="en-US" sz="1100" b="0" i="1" dirty="0" smtClean="0">
                <a:solidFill>
                  <a:schemeClr val="tx1"/>
                </a:solidFill>
                <a:latin typeface="+mj-lt"/>
              </a:rPr>
              <a:t>Journal of General Internal Medicine, </a:t>
            </a:r>
            <a:r>
              <a:rPr lang="en-US" sz="1100" b="0" dirty="0" smtClean="0">
                <a:solidFill>
                  <a:schemeClr val="tx1"/>
                </a:solidFill>
                <a:latin typeface="+mj-lt"/>
              </a:rPr>
              <a:t>22(8):1067-1072.</a:t>
            </a:r>
          </a:p>
          <a:p>
            <a:pPr marL="228600" indent="-228600">
              <a:buClr>
                <a:srgbClr val="E98A00"/>
              </a:buClr>
            </a:pPr>
            <a:endParaRPr lang="en-US" b="0" dirty="0" smtClean="0">
              <a:solidFill>
                <a:schemeClr val="tx1"/>
              </a:solidFill>
              <a:cs typeface="Arial" pitchFamily="34" charset="0"/>
            </a:endParaRPr>
          </a:p>
        </p:txBody>
      </p:sp>
    </p:spTree>
    <p:extLst>
      <p:ext uri="{BB962C8B-B14F-4D97-AF65-F5344CB8AC3E}">
        <p14:creationId xmlns:p14="http://schemas.microsoft.com/office/powerpoint/2010/main" val="153669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r>
              <a:rPr lang="en-US" sz="1100" b="1" i="0" kern="1200" baseline="0" dirty="0" smtClean="0">
                <a:solidFill>
                  <a:srgbClr val="E98A00"/>
                </a:solidFill>
                <a:latin typeface="+mj-lt"/>
                <a:ea typeface="+mn-ea"/>
                <a:cs typeface="+mn-cs"/>
              </a:rPr>
              <a:t>Notes to Trainer: </a:t>
            </a:r>
          </a:p>
          <a:p>
            <a:r>
              <a:rPr lang="en-US" sz="1100" b="0" dirty="0" smtClean="0">
                <a:latin typeface="+mj-lt"/>
                <a:ea typeface="Arial"/>
                <a:cs typeface="Arial"/>
                <a:sym typeface="Arial"/>
              </a:rPr>
              <a:t>Use</a:t>
            </a:r>
            <a:r>
              <a:rPr lang="en-US" sz="1100" b="0" baseline="0" dirty="0" smtClean="0">
                <a:latin typeface="+mj-lt"/>
                <a:ea typeface="Arial"/>
                <a:cs typeface="Arial"/>
                <a:sym typeface="Arial"/>
              </a:rPr>
              <a:t> a flipchart </a:t>
            </a:r>
            <a:r>
              <a:rPr lang="en-US" sz="1100" b="0" dirty="0" smtClean="0">
                <a:latin typeface="+mj-lt"/>
                <a:ea typeface="Arial"/>
                <a:cs typeface="Arial"/>
                <a:sym typeface="Arial"/>
              </a:rPr>
              <a:t>to record the audience's comments and fill in any missing concepts</a:t>
            </a:r>
            <a:r>
              <a:rPr lang="en-US" sz="1100" b="0" baseline="0" dirty="0" smtClean="0">
                <a:latin typeface="+mj-lt"/>
                <a:ea typeface="Arial"/>
                <a:cs typeface="Arial"/>
                <a:sym typeface="Arial"/>
              </a:rPr>
              <a:t> when you</a:t>
            </a:r>
            <a:r>
              <a:rPr lang="en-US" sz="1100" b="0" dirty="0" smtClean="0">
                <a:latin typeface="+mj-lt"/>
                <a:ea typeface="Arial"/>
                <a:cs typeface="Arial"/>
                <a:sym typeface="Arial"/>
              </a:rPr>
              <a:t> review the next slide.</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18</a:t>
            </a:fld>
            <a:endParaRPr lang="en-US"/>
          </a:p>
        </p:txBody>
      </p:sp>
    </p:spTree>
    <p:extLst>
      <p:ext uri="{BB962C8B-B14F-4D97-AF65-F5344CB8AC3E}">
        <p14:creationId xmlns:p14="http://schemas.microsoft.com/office/powerpoint/2010/main" val="24064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3660780-E179-4998-85A1-1BDAB9539F8A}" type="slidenum">
              <a:rPr lang="en-US">
                <a:solidFill>
                  <a:prstClr val="black"/>
                </a:solidFill>
                <a:cs typeface="Arial" pitchFamily="34" charset="0"/>
              </a:rPr>
              <a:pPr/>
              <a:t>19</a:t>
            </a:fld>
            <a:endParaRPr lang="en-US" dirty="0">
              <a:solidFill>
                <a:prstClr val="black"/>
              </a:solidFill>
              <a:cs typeface="Arial" pitchFamily="34" charset="0"/>
            </a:endParaRPr>
          </a:p>
        </p:txBody>
      </p:sp>
      <p:sp>
        <p:nvSpPr>
          <p:cNvPr id="189443" name="Rectangle 2"/>
          <p:cNvSpPr>
            <a:spLocks noGrp="1" noRot="1" noChangeAspect="1" noChangeArrowheads="1" noTextEdit="1"/>
          </p:cNvSpPr>
          <p:nvPr>
            <p:ph type="sldImg"/>
          </p:nvPr>
        </p:nvSpPr>
        <p:spPr>
          <a:xfrm>
            <a:off x="715963" y="0"/>
            <a:ext cx="5578475" cy="4183063"/>
          </a:xfrm>
          <a:ln/>
        </p:spPr>
      </p:sp>
      <p:sp>
        <p:nvSpPr>
          <p:cNvPr id="189444" name="Rectangle 3"/>
          <p:cNvSpPr>
            <a:spLocks noGrp="1" noChangeArrowheads="1"/>
          </p:cNvSpPr>
          <p:nvPr>
            <p:ph type="body" idx="1"/>
          </p:nvPr>
        </p:nvSpPr>
        <p:spPr>
          <a:noFill/>
          <a:ln/>
        </p:spPr>
        <p:txBody>
          <a:bodyPr>
            <a:normAutofit fontScale="40000" lnSpcReduction="20000"/>
          </a:bodyPr>
          <a:lstStyle/>
          <a:p>
            <a:pPr eaLnBrk="1" hangingPunct="1"/>
            <a:r>
              <a:rPr lang="en-US" sz="1100" b="1" i="0" kern="1200" baseline="0" dirty="0" smtClean="0">
                <a:solidFill>
                  <a:srgbClr val="E98A00"/>
                </a:solidFill>
                <a:latin typeface="+mj-lt"/>
                <a:ea typeface="+mn-ea"/>
                <a:cs typeface="+mn-cs"/>
              </a:rPr>
              <a:t>Notes to Trainer: </a:t>
            </a:r>
          </a:p>
          <a:p>
            <a:pPr eaLnBrk="1" hangingPunct="1"/>
            <a:r>
              <a:rPr lang="en-US" sz="1100" b="0" i="0" kern="1200" dirty="0" smtClean="0">
                <a:ln>
                  <a:noFill/>
                </a:ln>
                <a:solidFill>
                  <a:srgbClr val="E98A00"/>
                </a:solidFill>
                <a:effectLst/>
                <a:latin typeface="+mj-lt"/>
                <a:ea typeface="+mn-ea"/>
                <a:cs typeface="+mn-cs"/>
              </a:rPr>
              <a:t>Comorbidity means more than one disease or condition is present in the same person at the same time. Conditions described as comorbidities are often chronic or long-term conditions.  </a:t>
            </a:r>
          </a:p>
          <a:p>
            <a:pPr eaLnBrk="1" hangingPunct="1"/>
            <a:endParaRPr lang="en-US" sz="1100" b="0" i="0" kern="1200" dirty="0" smtClean="0">
              <a:ln>
                <a:noFill/>
              </a:ln>
              <a:solidFill>
                <a:srgbClr val="E98A00"/>
              </a:solidFill>
              <a:effectLst/>
              <a:latin typeface="+mj-lt"/>
              <a:ea typeface="+mn-ea"/>
              <a:cs typeface="+mn-cs"/>
            </a:endParaRPr>
          </a:p>
          <a:p>
            <a:pPr eaLnBrk="1" hangingPunct="1"/>
            <a:r>
              <a:rPr lang="en-US" sz="1100" b="0" dirty="0" smtClean="0">
                <a:solidFill>
                  <a:schemeClr val="tx1"/>
                </a:solidFill>
                <a:latin typeface="+mj-lt"/>
              </a:rPr>
              <a:t>Experiencing</a:t>
            </a:r>
            <a:r>
              <a:rPr lang="en-US" sz="1100" b="0" baseline="0" dirty="0" smtClean="0">
                <a:solidFill>
                  <a:schemeClr val="tx1"/>
                </a:solidFill>
                <a:latin typeface="+mj-lt"/>
              </a:rPr>
              <a:t> </a:t>
            </a:r>
            <a:r>
              <a:rPr lang="en-US" sz="1100" b="0" dirty="0" smtClean="0">
                <a:solidFill>
                  <a:schemeClr val="tx1"/>
                </a:solidFill>
                <a:latin typeface="+mj-lt"/>
              </a:rPr>
              <a:t>IPV </a:t>
            </a:r>
            <a:r>
              <a:rPr lang="en-US" sz="1100" b="0" baseline="0" dirty="0" smtClean="0">
                <a:solidFill>
                  <a:schemeClr val="tx1"/>
                </a:solidFill>
                <a:latin typeface="+mj-lt"/>
              </a:rPr>
              <a:t>has serious </a:t>
            </a:r>
            <a:r>
              <a:rPr lang="en-US" sz="1100" b="0" dirty="0" smtClean="0">
                <a:solidFill>
                  <a:schemeClr val="tx1"/>
                </a:solidFill>
                <a:latin typeface="+mj-lt"/>
              </a:rPr>
              <a:t>impacts on long term health and chronic health conditions. While many advocates will likely have some knowledge about acute injuries, some may not realize the extent to which IPV</a:t>
            </a:r>
            <a:r>
              <a:rPr lang="en-US" sz="1100" b="0" baseline="0" dirty="0" smtClean="0">
                <a:solidFill>
                  <a:schemeClr val="tx1"/>
                </a:solidFill>
                <a:latin typeface="+mj-lt"/>
              </a:rPr>
              <a:t> contributes to overall health status</a:t>
            </a:r>
            <a:r>
              <a:rPr lang="en-US" sz="1100" b="0" dirty="0" smtClean="0">
                <a:solidFill>
                  <a:schemeClr val="tx1"/>
                </a:solidFill>
                <a:latin typeface="+mj-lt"/>
              </a:rPr>
              <a:t>. </a:t>
            </a:r>
          </a:p>
          <a:p>
            <a:pPr eaLnBrk="1" hangingPunct="1"/>
            <a:endParaRPr lang="en-US" sz="1100" b="0" i="0" kern="1200" baseline="0" dirty="0" smtClean="0">
              <a:ln>
                <a:noFill/>
              </a:ln>
              <a:solidFill>
                <a:srgbClr val="E98A00"/>
              </a:solidFill>
              <a:effectLst/>
              <a:latin typeface="+mj-lt"/>
              <a:ea typeface="+mn-ea"/>
              <a:cs typeface="+mn-cs"/>
            </a:endParaRPr>
          </a:p>
          <a:p>
            <a:pPr eaLnBrk="1" hangingPunct="1"/>
            <a:r>
              <a:rPr lang="en-US" sz="1100" b="1" i="0" kern="1200" baseline="0" dirty="0" smtClean="0">
                <a:ln>
                  <a:noFill/>
                </a:ln>
                <a:solidFill>
                  <a:srgbClr val="E98A00"/>
                </a:solidFill>
                <a:effectLst/>
                <a:latin typeface="+mj-lt"/>
                <a:ea typeface="+mn-ea"/>
                <a:cs typeface="+mn-cs"/>
              </a:rPr>
              <a:t>Sources: </a:t>
            </a:r>
          </a:p>
          <a:p>
            <a:r>
              <a:rPr lang="en-US" sz="1100" b="0" kern="1200" dirty="0" smtClean="0">
                <a:ln>
                  <a:noFill/>
                </a:ln>
                <a:solidFill>
                  <a:srgbClr val="E98A00"/>
                </a:solidFill>
                <a:effectLst/>
                <a:latin typeface="+mj-lt"/>
                <a:ea typeface="+mn-ea"/>
                <a:cs typeface="+mn-cs"/>
              </a:rPr>
              <a:t>Black MC, </a:t>
            </a:r>
            <a:r>
              <a:rPr lang="en-US" sz="1100" b="0" kern="1200" dirty="0" err="1" smtClean="0">
                <a:ln>
                  <a:noFill/>
                </a:ln>
                <a:solidFill>
                  <a:srgbClr val="E98A00"/>
                </a:solidFill>
                <a:effectLst/>
                <a:latin typeface="+mj-lt"/>
                <a:ea typeface="+mn-ea"/>
                <a:cs typeface="+mn-cs"/>
              </a:rPr>
              <a:t>Breiding</a:t>
            </a:r>
            <a:r>
              <a:rPr lang="en-US" sz="1100" b="0" kern="1200" dirty="0" smtClean="0">
                <a:ln>
                  <a:noFill/>
                </a:ln>
                <a:solidFill>
                  <a:srgbClr val="E98A00"/>
                </a:solidFill>
                <a:effectLst/>
                <a:latin typeface="+mj-lt"/>
                <a:ea typeface="+mn-ea"/>
                <a:cs typeface="+mn-cs"/>
              </a:rPr>
              <a:t> MJ, National Center for Injury Prevention and Control, CDC.  Adverse Health Conditions and Health Risk Behaviors Associated with Intimate Partner Violence---United States, 2005. MMWR. 2008;57(05):113-117.</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solidFill>
                  <a:srgbClr val="595959"/>
                </a:solidFill>
                <a:latin typeface="+mj-lt"/>
                <a:cs typeface="Arial" pitchFamily="34" charset="0"/>
              </a:rPr>
              <a:t>Campbell J, Jones AS, </a:t>
            </a:r>
            <a:r>
              <a:rPr lang="en-US" sz="1100" b="0" dirty="0" err="1" smtClean="0">
                <a:solidFill>
                  <a:srgbClr val="595959"/>
                </a:solidFill>
                <a:latin typeface="+mj-lt"/>
                <a:cs typeface="Arial" pitchFamily="34" charset="0"/>
              </a:rPr>
              <a:t>Dienemann</a:t>
            </a:r>
            <a:r>
              <a:rPr lang="en-US" sz="1100" b="0" dirty="0" smtClean="0">
                <a:solidFill>
                  <a:srgbClr val="595959"/>
                </a:solidFill>
                <a:latin typeface="+mj-lt"/>
                <a:cs typeface="Arial" pitchFamily="34" charset="0"/>
              </a:rPr>
              <a:t> J, </a:t>
            </a:r>
            <a:r>
              <a:rPr lang="en-US" sz="1100" b="0" dirty="0" err="1" smtClean="0">
                <a:solidFill>
                  <a:srgbClr val="595959"/>
                </a:solidFill>
                <a:latin typeface="+mj-lt"/>
                <a:cs typeface="Arial" pitchFamily="34" charset="0"/>
              </a:rPr>
              <a:t>Kub</a:t>
            </a:r>
            <a:r>
              <a:rPr lang="en-US" sz="1100" b="0" dirty="0" smtClean="0">
                <a:solidFill>
                  <a:srgbClr val="595959"/>
                </a:solidFill>
                <a:latin typeface="+mj-lt"/>
                <a:cs typeface="Arial" pitchFamily="34" charset="0"/>
              </a:rPr>
              <a:t> J, </a:t>
            </a:r>
            <a:r>
              <a:rPr lang="en-US" sz="1100" b="0" dirty="0" err="1" smtClean="0">
                <a:solidFill>
                  <a:srgbClr val="595959"/>
                </a:solidFill>
                <a:latin typeface="+mj-lt"/>
                <a:cs typeface="Arial" pitchFamily="34" charset="0"/>
              </a:rPr>
              <a:t>Schollenberger</a:t>
            </a:r>
            <a:r>
              <a:rPr lang="en-US" sz="1100" b="0" dirty="0" smtClean="0">
                <a:solidFill>
                  <a:srgbClr val="595959"/>
                </a:solidFill>
                <a:latin typeface="+mj-lt"/>
                <a:cs typeface="Arial" pitchFamily="34" charset="0"/>
              </a:rPr>
              <a:t> J, </a:t>
            </a:r>
            <a:r>
              <a:rPr lang="en-US" sz="1100" b="0" dirty="0" err="1" smtClean="0">
                <a:solidFill>
                  <a:srgbClr val="595959"/>
                </a:solidFill>
                <a:latin typeface="+mj-lt"/>
                <a:cs typeface="Arial" pitchFamily="34" charset="0"/>
              </a:rPr>
              <a:t>O’Campo</a:t>
            </a:r>
            <a:r>
              <a:rPr lang="en-US" sz="1100" b="0" dirty="0" smtClean="0">
                <a:solidFill>
                  <a:srgbClr val="595959"/>
                </a:solidFill>
                <a:latin typeface="+mj-lt"/>
                <a:cs typeface="Arial" pitchFamily="34" charset="0"/>
              </a:rPr>
              <a:t> P, </a:t>
            </a:r>
            <a:r>
              <a:rPr lang="en-US" sz="1100" b="0" dirty="0" err="1" smtClean="0">
                <a:solidFill>
                  <a:srgbClr val="595959"/>
                </a:solidFill>
                <a:latin typeface="+mj-lt"/>
                <a:cs typeface="Arial" pitchFamily="34" charset="0"/>
              </a:rPr>
              <a:t>Gielen</a:t>
            </a:r>
            <a:r>
              <a:rPr lang="en-US" sz="1100" b="0" dirty="0" smtClean="0">
                <a:solidFill>
                  <a:srgbClr val="595959"/>
                </a:solidFill>
                <a:latin typeface="+mj-lt"/>
                <a:cs typeface="Arial" pitchFamily="34" charset="0"/>
              </a:rPr>
              <a:t> A, Wynne C.  Intimate Partner Violence and Physical Health Consequences.  Archives of Internal Medicine. 2002;162(10):1157-1163.</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r>
              <a:rPr lang="en-US" sz="1100" b="0" kern="1200" dirty="0" smtClean="0">
                <a:ln>
                  <a:noFill/>
                </a:ln>
                <a:solidFill>
                  <a:srgbClr val="E98A00"/>
                </a:solidFill>
                <a:effectLst/>
                <a:latin typeface="+mj-lt"/>
                <a:ea typeface="+mn-ea"/>
                <a:cs typeface="+mn-cs"/>
              </a:rPr>
              <a:t>Coker AL, Smith PH, </a:t>
            </a:r>
            <a:r>
              <a:rPr lang="en-US" sz="1100" b="0" kern="1200" dirty="0" err="1" smtClean="0">
                <a:ln>
                  <a:noFill/>
                </a:ln>
                <a:solidFill>
                  <a:srgbClr val="E98A00"/>
                </a:solidFill>
                <a:effectLst/>
                <a:latin typeface="+mj-lt"/>
                <a:ea typeface="+mn-ea"/>
                <a:cs typeface="+mn-cs"/>
              </a:rPr>
              <a:t>Bethea</a:t>
            </a:r>
            <a:r>
              <a:rPr lang="en-US" sz="1100" b="0" kern="1200" dirty="0" smtClean="0">
                <a:ln>
                  <a:noFill/>
                </a:ln>
                <a:solidFill>
                  <a:srgbClr val="E98A00"/>
                </a:solidFill>
                <a:effectLst/>
                <a:latin typeface="+mj-lt"/>
                <a:ea typeface="+mn-ea"/>
                <a:cs typeface="+mn-cs"/>
              </a:rPr>
              <a:t> L, King MR, McKeown RE. Physical Health Consequences of Physical and Psychological Intimate Partner Violence. Archives of Family Medicine. 2000;9:451-457.</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kern="1200" dirty="0" err="1" smtClean="0">
                <a:ln>
                  <a:noFill/>
                </a:ln>
                <a:solidFill>
                  <a:srgbClr val="E98A00"/>
                </a:solidFill>
                <a:effectLst/>
                <a:latin typeface="+mj-lt"/>
                <a:ea typeface="+mn-ea"/>
                <a:cs typeface="+mn-cs"/>
              </a:rPr>
              <a:t>Constantino</a:t>
            </a:r>
            <a:r>
              <a:rPr lang="en-US" sz="1100" b="0" kern="1200" dirty="0" smtClean="0">
                <a:ln>
                  <a:noFill/>
                </a:ln>
                <a:solidFill>
                  <a:srgbClr val="E98A00"/>
                </a:solidFill>
                <a:effectLst/>
                <a:latin typeface="+mj-lt"/>
                <a:ea typeface="+mn-ea"/>
                <a:cs typeface="+mn-cs"/>
              </a:rPr>
              <a:t> RE, </a:t>
            </a:r>
            <a:r>
              <a:rPr lang="en-US" sz="1100" b="0" kern="1200" dirty="0" err="1" smtClean="0">
                <a:ln>
                  <a:noFill/>
                </a:ln>
                <a:solidFill>
                  <a:srgbClr val="E98A00"/>
                </a:solidFill>
                <a:effectLst/>
                <a:latin typeface="+mj-lt"/>
                <a:ea typeface="+mn-ea"/>
                <a:cs typeface="+mn-cs"/>
              </a:rPr>
              <a:t>Sekula</a:t>
            </a:r>
            <a:r>
              <a:rPr lang="en-US" sz="1100" b="0" kern="1200" dirty="0" smtClean="0">
                <a:ln>
                  <a:noFill/>
                </a:ln>
                <a:solidFill>
                  <a:srgbClr val="E98A00"/>
                </a:solidFill>
                <a:effectLst/>
                <a:latin typeface="+mj-lt"/>
                <a:ea typeface="+mn-ea"/>
                <a:cs typeface="+mn-cs"/>
              </a:rPr>
              <a:t> LK, Rabin B, Stone C.  Negative Life Experiences, Depression, and Immune Function in Abused and </a:t>
            </a:r>
            <a:r>
              <a:rPr lang="en-US" sz="1100" b="0" kern="1200" dirty="0" err="1" smtClean="0">
                <a:ln>
                  <a:noFill/>
                </a:ln>
                <a:solidFill>
                  <a:srgbClr val="E98A00"/>
                </a:solidFill>
                <a:effectLst/>
                <a:latin typeface="+mj-lt"/>
                <a:ea typeface="+mn-ea"/>
                <a:cs typeface="+mn-cs"/>
              </a:rPr>
              <a:t>Nonabused</a:t>
            </a:r>
            <a:r>
              <a:rPr lang="en-US" sz="1100" b="0" kern="1200" dirty="0" smtClean="0">
                <a:ln>
                  <a:noFill/>
                </a:ln>
                <a:solidFill>
                  <a:srgbClr val="E98A00"/>
                </a:solidFill>
                <a:effectLst/>
                <a:latin typeface="+mj-lt"/>
                <a:ea typeface="+mn-ea"/>
                <a:cs typeface="+mn-cs"/>
              </a:rPr>
              <a:t> Women.  Biological Research for Nursing. 2000;1(3):190-198.</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kern="1200" dirty="0" err="1" smtClean="0">
                <a:ln>
                  <a:noFill/>
                </a:ln>
                <a:solidFill>
                  <a:srgbClr val="E98A00"/>
                </a:solidFill>
                <a:effectLst/>
                <a:latin typeface="+mj-lt"/>
                <a:ea typeface="+mn-ea"/>
                <a:cs typeface="+mn-cs"/>
              </a:rPr>
              <a:t>Follingstad</a:t>
            </a:r>
            <a:r>
              <a:rPr lang="en-US" sz="1100" b="0" kern="1200" dirty="0" smtClean="0">
                <a:ln>
                  <a:noFill/>
                </a:ln>
                <a:solidFill>
                  <a:srgbClr val="E98A00"/>
                </a:solidFill>
                <a:effectLst/>
                <a:latin typeface="+mj-lt"/>
                <a:ea typeface="+mn-ea"/>
                <a:cs typeface="+mn-cs"/>
              </a:rPr>
              <a:t> DR, Brennan AF, </a:t>
            </a:r>
            <a:r>
              <a:rPr lang="en-US" sz="1100" b="0" kern="1200" dirty="0" err="1" smtClean="0">
                <a:ln>
                  <a:noFill/>
                </a:ln>
                <a:solidFill>
                  <a:srgbClr val="E98A00"/>
                </a:solidFill>
                <a:effectLst/>
                <a:latin typeface="+mj-lt"/>
                <a:ea typeface="+mn-ea"/>
                <a:cs typeface="+mn-cs"/>
              </a:rPr>
              <a:t>Hause</a:t>
            </a:r>
            <a:r>
              <a:rPr lang="en-US" sz="1100" b="0" kern="1200" dirty="0" smtClean="0">
                <a:ln>
                  <a:noFill/>
                </a:ln>
                <a:solidFill>
                  <a:srgbClr val="E98A00"/>
                </a:solidFill>
                <a:effectLst/>
                <a:latin typeface="+mj-lt"/>
                <a:ea typeface="+mn-ea"/>
                <a:cs typeface="+mn-cs"/>
              </a:rPr>
              <a:t> ES, </a:t>
            </a:r>
            <a:r>
              <a:rPr lang="en-US" sz="1100" b="0" kern="1200" dirty="0" err="1" smtClean="0">
                <a:ln>
                  <a:noFill/>
                </a:ln>
                <a:solidFill>
                  <a:srgbClr val="E98A00"/>
                </a:solidFill>
                <a:effectLst/>
                <a:latin typeface="+mj-lt"/>
                <a:ea typeface="+mn-ea"/>
                <a:cs typeface="+mn-cs"/>
              </a:rPr>
              <a:t>Polek</a:t>
            </a:r>
            <a:r>
              <a:rPr lang="en-US" sz="1100" b="0" kern="1200" dirty="0" smtClean="0">
                <a:ln>
                  <a:noFill/>
                </a:ln>
                <a:solidFill>
                  <a:srgbClr val="E98A00"/>
                </a:solidFill>
                <a:effectLst/>
                <a:latin typeface="+mj-lt"/>
                <a:ea typeface="+mn-ea"/>
                <a:cs typeface="+mn-cs"/>
              </a:rPr>
              <a:t> DS, Rutledge LL. Factors Moderating Physical and Psychological Symptoms of Battered Women. Journal of Family Violence. 1991;6:81-95.</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r>
              <a:rPr lang="en-US" sz="1100" b="0" kern="1200" dirty="0" smtClean="0">
                <a:ln>
                  <a:noFill/>
                </a:ln>
                <a:solidFill>
                  <a:srgbClr val="E98A00"/>
                </a:solidFill>
                <a:effectLst/>
                <a:latin typeface="+mj-lt"/>
                <a:ea typeface="+mn-ea"/>
                <a:cs typeface="+mn-cs"/>
              </a:rPr>
              <a:t>Kendall-Tackett K, Marshall R, Ness K.  Chronic Pain Syndromes and Violence. Against Women.  Women and Therapy. 2003;1/2:45-56.</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r>
              <a:rPr lang="en-US" sz="1100" b="0" kern="1200" dirty="0" smtClean="0">
                <a:ln>
                  <a:noFill/>
                </a:ln>
                <a:solidFill>
                  <a:srgbClr val="E98A00"/>
                </a:solidFill>
                <a:effectLst/>
                <a:latin typeface="+mj-lt"/>
                <a:ea typeface="+mn-ea"/>
                <a:cs typeface="+mn-cs"/>
              </a:rPr>
              <a:t>Letourneau EJ, Holmes J, </a:t>
            </a:r>
            <a:r>
              <a:rPr lang="en-US" sz="1100" b="0" kern="1200" dirty="0" err="1" smtClean="0">
                <a:ln>
                  <a:noFill/>
                </a:ln>
                <a:solidFill>
                  <a:srgbClr val="E98A00"/>
                </a:solidFill>
                <a:effectLst/>
                <a:latin typeface="+mj-lt"/>
                <a:ea typeface="+mn-ea"/>
                <a:cs typeface="+mn-cs"/>
              </a:rPr>
              <a:t>Chasedunn</a:t>
            </a:r>
            <a:r>
              <a:rPr lang="en-US" sz="1100" b="0" kern="1200" dirty="0" smtClean="0">
                <a:ln>
                  <a:noFill/>
                </a:ln>
                <a:solidFill>
                  <a:srgbClr val="E98A00"/>
                </a:solidFill>
                <a:effectLst/>
                <a:latin typeface="+mj-lt"/>
                <a:ea typeface="+mn-ea"/>
                <a:cs typeface="+mn-cs"/>
              </a:rPr>
              <a:t>-Roark J. Gynecologic Health Consequences to Victims of Interpersonal Violence.  Women’s Health Issues. 1999;9(2):115-120.</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r>
              <a:rPr lang="en-US" sz="1100" b="0" kern="1200" dirty="0" smtClean="0">
                <a:ln>
                  <a:noFill/>
                </a:ln>
                <a:solidFill>
                  <a:srgbClr val="E98A00"/>
                </a:solidFill>
                <a:effectLst/>
                <a:latin typeface="+mj-lt"/>
                <a:ea typeface="+mn-ea"/>
                <a:cs typeface="+mn-cs"/>
              </a:rPr>
              <a:t>Wagner PJ, </a:t>
            </a:r>
            <a:r>
              <a:rPr lang="en-US" sz="1100" b="0" kern="1200" dirty="0" err="1" smtClean="0">
                <a:ln>
                  <a:noFill/>
                </a:ln>
                <a:solidFill>
                  <a:srgbClr val="E98A00"/>
                </a:solidFill>
                <a:effectLst/>
                <a:latin typeface="+mj-lt"/>
                <a:ea typeface="+mn-ea"/>
                <a:cs typeface="+mn-cs"/>
              </a:rPr>
              <a:t>Mongan</a:t>
            </a:r>
            <a:r>
              <a:rPr lang="en-US" sz="1100" b="0" kern="1200" dirty="0" smtClean="0">
                <a:ln>
                  <a:noFill/>
                </a:ln>
                <a:solidFill>
                  <a:srgbClr val="E98A00"/>
                </a:solidFill>
                <a:effectLst/>
                <a:latin typeface="+mj-lt"/>
                <a:ea typeface="+mn-ea"/>
                <a:cs typeface="+mn-cs"/>
              </a:rPr>
              <a:t> P, Hamrick D, </a:t>
            </a:r>
            <a:r>
              <a:rPr lang="en-US" sz="1100" b="0" kern="1200" dirty="0" err="1" smtClean="0">
                <a:ln>
                  <a:noFill/>
                </a:ln>
                <a:solidFill>
                  <a:srgbClr val="E98A00"/>
                </a:solidFill>
                <a:effectLst/>
                <a:latin typeface="+mj-lt"/>
                <a:ea typeface="+mn-ea"/>
                <a:cs typeface="+mn-cs"/>
              </a:rPr>
              <a:t>Hendrick</a:t>
            </a:r>
            <a:r>
              <a:rPr lang="en-US" sz="1100" b="0" kern="1200" dirty="0" smtClean="0">
                <a:ln>
                  <a:noFill/>
                </a:ln>
                <a:solidFill>
                  <a:srgbClr val="E98A00"/>
                </a:solidFill>
                <a:effectLst/>
                <a:latin typeface="+mj-lt"/>
                <a:ea typeface="+mn-ea"/>
                <a:cs typeface="+mn-cs"/>
              </a:rPr>
              <a:t> LK. Experience of Abuse in Primary Care Patients. Archives of Family Medicine. 1995;4:956-962.</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i="0" u="none" strike="noStrike" kern="1200" dirty="0" smtClean="0">
              <a:ln>
                <a:noFill/>
              </a:ln>
              <a:solidFill>
                <a:srgbClr val="E98A00"/>
              </a:solidFill>
              <a:effectLst/>
              <a:latin typeface="+mj-lt"/>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i="0" u="none" strike="noStrike" kern="1200" dirty="0" smtClean="0">
                <a:ln>
                  <a:noFill/>
                </a:ln>
                <a:solidFill>
                  <a:srgbClr val="E98A00"/>
                </a:solidFill>
                <a:effectLst/>
                <a:latin typeface="+mj-lt"/>
                <a:ea typeface="+mn-ea"/>
                <a:cs typeface="+mn-cs"/>
              </a:rPr>
              <a:t>Coker AL, Davis KE, Arias I, Desai S, Sanderson M, Brandt HM, et al. Physical and mental health effects of intimate partner violence for men and women. Am J </a:t>
            </a:r>
            <a:r>
              <a:rPr lang="en-US" sz="1100" b="0" i="0" u="none" strike="noStrike" kern="1200" dirty="0" err="1" smtClean="0">
                <a:ln>
                  <a:noFill/>
                </a:ln>
                <a:solidFill>
                  <a:srgbClr val="E98A00"/>
                </a:solidFill>
                <a:effectLst/>
                <a:latin typeface="+mj-lt"/>
                <a:ea typeface="+mn-ea"/>
                <a:cs typeface="+mn-cs"/>
              </a:rPr>
              <a:t>Prev</a:t>
            </a:r>
            <a:r>
              <a:rPr lang="en-US" sz="1100" b="0" i="0" u="none" strike="noStrike" kern="1200" dirty="0" smtClean="0">
                <a:ln>
                  <a:noFill/>
                </a:ln>
                <a:solidFill>
                  <a:srgbClr val="E98A00"/>
                </a:solidFill>
                <a:effectLst/>
                <a:latin typeface="+mj-lt"/>
                <a:ea typeface="+mn-ea"/>
                <a:cs typeface="+mn-cs"/>
              </a:rPr>
              <a:t> Med. 2002;23(4):260–268.</a:t>
            </a:r>
            <a:r>
              <a:rPr lang="en-US" sz="1100" dirty="0" smtClean="0">
                <a:latin typeface="+mj-lt"/>
              </a:rPr>
              <a:t>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r>
              <a:rPr lang="en-US" sz="1100" b="0" kern="1200" dirty="0" err="1" smtClean="0">
                <a:ln>
                  <a:noFill/>
                </a:ln>
                <a:solidFill>
                  <a:srgbClr val="E98A00"/>
                </a:solidFill>
                <a:effectLst/>
                <a:latin typeface="+mj-lt"/>
                <a:ea typeface="+mn-ea"/>
                <a:cs typeface="+mn-cs"/>
              </a:rPr>
              <a:t>Drossman</a:t>
            </a:r>
            <a:r>
              <a:rPr lang="en-US" sz="1100" b="0" kern="1200" dirty="0" smtClean="0">
                <a:ln>
                  <a:noFill/>
                </a:ln>
                <a:solidFill>
                  <a:srgbClr val="E98A00"/>
                </a:solidFill>
                <a:effectLst/>
                <a:latin typeface="+mj-lt"/>
                <a:ea typeface="+mn-ea"/>
                <a:cs typeface="+mn-cs"/>
              </a:rPr>
              <a:t> DA, Talley NJ, </a:t>
            </a:r>
            <a:r>
              <a:rPr lang="en-US" sz="1100" b="0" kern="1200" dirty="0" err="1" smtClean="0">
                <a:ln>
                  <a:noFill/>
                </a:ln>
                <a:solidFill>
                  <a:srgbClr val="E98A00"/>
                </a:solidFill>
                <a:effectLst/>
                <a:latin typeface="+mj-lt"/>
                <a:ea typeface="+mn-ea"/>
                <a:cs typeface="+mn-cs"/>
              </a:rPr>
              <a:t>Leserman</a:t>
            </a:r>
            <a:r>
              <a:rPr lang="en-US" sz="1100" b="0" kern="1200" dirty="0" smtClean="0">
                <a:ln>
                  <a:noFill/>
                </a:ln>
                <a:solidFill>
                  <a:srgbClr val="E98A00"/>
                </a:solidFill>
                <a:effectLst/>
                <a:latin typeface="+mj-lt"/>
                <a:ea typeface="+mn-ea"/>
                <a:cs typeface="+mn-cs"/>
              </a:rPr>
              <a:t> J, Olden KW, Barreiro MA. Sexual and Physical Abuse and Gastrointestinal Illness. Annals of Internal Medicine. 1995;123(10)782-794.</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r>
              <a:rPr lang="en-US" sz="1100" b="0" kern="1200" dirty="0" err="1" smtClean="0">
                <a:ln>
                  <a:noFill/>
                </a:ln>
                <a:solidFill>
                  <a:srgbClr val="E98A00"/>
                </a:solidFill>
                <a:effectLst/>
                <a:latin typeface="+mj-lt"/>
                <a:ea typeface="+mn-ea"/>
                <a:cs typeface="+mn-cs"/>
              </a:rPr>
              <a:t>Lesserman</a:t>
            </a:r>
            <a:r>
              <a:rPr lang="en-US" sz="1100" b="0" kern="1200" dirty="0" smtClean="0">
                <a:ln>
                  <a:noFill/>
                </a:ln>
                <a:solidFill>
                  <a:srgbClr val="E98A00"/>
                </a:solidFill>
                <a:effectLst/>
                <a:latin typeface="+mj-lt"/>
                <a:ea typeface="+mn-ea"/>
                <a:cs typeface="+mn-cs"/>
              </a:rPr>
              <a:t> J, </a:t>
            </a:r>
            <a:r>
              <a:rPr lang="en-US" sz="1100" b="0" kern="1200" dirty="0" err="1" smtClean="0">
                <a:ln>
                  <a:noFill/>
                </a:ln>
                <a:solidFill>
                  <a:srgbClr val="E98A00"/>
                </a:solidFill>
                <a:effectLst/>
                <a:latin typeface="+mj-lt"/>
                <a:ea typeface="+mn-ea"/>
                <a:cs typeface="+mn-cs"/>
              </a:rPr>
              <a:t>Drossman</a:t>
            </a:r>
            <a:r>
              <a:rPr lang="en-US" sz="1100" b="0" kern="1200" dirty="0" smtClean="0">
                <a:ln>
                  <a:noFill/>
                </a:ln>
                <a:solidFill>
                  <a:srgbClr val="E98A00"/>
                </a:solidFill>
                <a:effectLst/>
                <a:latin typeface="+mj-lt"/>
                <a:ea typeface="+mn-ea"/>
                <a:cs typeface="+mn-cs"/>
              </a:rPr>
              <a:t> DA.  Relationship of Abuse History to Functional Gastrointestinal Disorders and Symptoms.  Trauma, Violence, Abuse. 2007;8:331-343.</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Talley NJ, Fett SL, </a:t>
            </a:r>
            <a:r>
              <a:rPr lang="en-US" sz="1100" b="0" kern="1200" dirty="0" err="1" smtClean="0">
                <a:ln>
                  <a:noFill/>
                </a:ln>
                <a:solidFill>
                  <a:srgbClr val="E98A00"/>
                </a:solidFill>
                <a:effectLst/>
                <a:latin typeface="+mj-lt"/>
                <a:ea typeface="+mn-ea"/>
                <a:cs typeface="+mn-cs"/>
              </a:rPr>
              <a:t>Zinsmeister</a:t>
            </a:r>
            <a:r>
              <a:rPr lang="en-US" sz="1100" b="0" kern="1200" dirty="0" smtClean="0">
                <a:ln>
                  <a:noFill/>
                </a:ln>
                <a:solidFill>
                  <a:srgbClr val="E98A00"/>
                </a:solidFill>
                <a:effectLst/>
                <a:latin typeface="+mj-lt"/>
                <a:ea typeface="+mn-ea"/>
                <a:cs typeface="+mn-cs"/>
              </a:rPr>
              <a:t> AR, Melton LJ. Gastrointestinal Tract Symptoms and Self-Reported Abuse: A Population-based Study. Gastroenterology. 1994;107:1040-1049.</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rgbClr val="595959"/>
              </a:solidFill>
              <a:latin typeface="+mj-lt"/>
              <a:cs typeface="Arial"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solidFill>
                  <a:srgbClr val="595959"/>
                </a:solidFill>
                <a:latin typeface="+mj-lt"/>
                <a:cs typeface="Arial" pitchFamily="34" charset="0"/>
              </a:rPr>
              <a:t>Bailey, B, 2012</a:t>
            </a:r>
          </a:p>
          <a:p>
            <a:pPr eaLnBrk="1" hangingPunct="1"/>
            <a:endParaRPr lang="en-US" dirty="0" smtClean="0">
              <a:cs typeface="Arial" pitchFamily="34" charset="0"/>
            </a:endParaRPr>
          </a:p>
        </p:txBody>
      </p:sp>
    </p:spTree>
    <p:extLst>
      <p:ext uri="{BB962C8B-B14F-4D97-AF65-F5344CB8AC3E}">
        <p14:creationId xmlns:p14="http://schemas.microsoft.com/office/powerpoint/2010/main" val="409378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dirty="0" smtClean="0">
                <a:latin typeface="+mj-lt"/>
              </a:rPr>
              <a:t>Notes to Trainer: </a:t>
            </a:r>
          </a:p>
          <a:p>
            <a:r>
              <a:rPr lang="en-US" sz="1100" b="0" dirty="0" smtClean="0">
                <a:solidFill>
                  <a:schemeClr val="tx1"/>
                </a:solidFill>
                <a:latin typeface="+mj-lt"/>
              </a:rPr>
              <a:t>Read the learning objectives aloud.</a:t>
            </a:r>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2B725487-F368-4E00-A5AE-E6AD3A9D3E3F}" type="slidenum">
              <a:rPr lang="en-US" smtClean="0"/>
              <a:pPr/>
              <a:t>2</a:t>
            </a:fld>
            <a:endParaRPr lang="en-US" dirty="0"/>
          </a:p>
        </p:txBody>
      </p:sp>
    </p:spTree>
    <p:extLst>
      <p:ext uri="{BB962C8B-B14F-4D97-AF65-F5344CB8AC3E}">
        <p14:creationId xmlns:p14="http://schemas.microsoft.com/office/powerpoint/2010/main" val="376207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fontScale="92500" lnSpcReduction="20000"/>
          </a:bodyPr>
          <a:lstStyle/>
          <a:p>
            <a:pPr defTabSz="465887">
              <a:defRPr/>
            </a:pPr>
            <a:r>
              <a:rPr lang="en-US" sz="1100" dirty="0" smtClean="0">
                <a:solidFill>
                  <a:srgbClr val="808080"/>
                </a:solidFill>
                <a:latin typeface="+mj-lt"/>
              </a:rPr>
              <a:t>Notes to Trainer:</a:t>
            </a:r>
            <a:r>
              <a:rPr lang="en-US" sz="1100" baseline="0" dirty="0" smtClean="0">
                <a:solidFill>
                  <a:srgbClr val="808080"/>
                </a:solidFill>
                <a:latin typeface="+mj-lt"/>
              </a:rPr>
              <a:t> </a:t>
            </a:r>
          </a:p>
          <a:p>
            <a:pPr defTabSz="465887">
              <a:defRPr/>
            </a:pPr>
            <a:r>
              <a:rPr lang="en-US" sz="1100" b="0" baseline="0" dirty="0" smtClean="0">
                <a:solidFill>
                  <a:srgbClr val="808080"/>
                </a:solidFill>
                <a:latin typeface="+mj-lt"/>
              </a:rPr>
              <a:t>It is important to note that people who have experienced IPV are at increased risk for HIV infection.</a:t>
            </a:r>
          </a:p>
          <a:p>
            <a:pPr defTabSz="465887">
              <a:defRPr/>
            </a:pPr>
            <a:endParaRPr lang="en-US" sz="1100" b="0" baseline="0" dirty="0" smtClean="0">
              <a:solidFill>
                <a:srgbClr val="808080"/>
              </a:solidFill>
              <a:latin typeface="+mj-lt"/>
            </a:endParaRPr>
          </a:p>
          <a:p>
            <a:pPr defTabSz="465887">
              <a:defRPr/>
            </a:pPr>
            <a:r>
              <a:rPr lang="en-US" sz="1100" b="1" i="0" dirty="0" smtClean="0">
                <a:solidFill>
                  <a:srgbClr val="C00000"/>
                </a:solidFill>
                <a:effectLst/>
                <a:latin typeface="+mj-lt"/>
                <a:ea typeface="+mn-ea"/>
                <a:cs typeface="Arial" pitchFamily="34" charset="0"/>
                <a:sym typeface="Avenir Roman"/>
              </a:rPr>
              <a:t>Sources: </a:t>
            </a:r>
          </a:p>
          <a:p>
            <a:pPr defTabSz="465887">
              <a:defRPr/>
            </a:pPr>
            <a:r>
              <a:rPr lang="en-US" sz="1100" b="0" i="0" dirty="0" smtClean="0">
                <a:solidFill>
                  <a:srgbClr val="C00000"/>
                </a:solidFill>
                <a:effectLst/>
                <a:latin typeface="+mj-lt"/>
                <a:ea typeface="+mn-ea"/>
                <a:cs typeface="Arial" pitchFamily="34" charset="0"/>
                <a:sym typeface="Avenir Roman"/>
              </a:rPr>
              <a:t>Decker MR, </a:t>
            </a:r>
            <a:r>
              <a:rPr lang="en-US" sz="1100" b="0" i="0" dirty="0" err="1" smtClean="0">
                <a:solidFill>
                  <a:srgbClr val="C00000"/>
                </a:solidFill>
                <a:effectLst/>
                <a:latin typeface="+mj-lt"/>
                <a:ea typeface="+mn-ea"/>
                <a:cs typeface="Arial" pitchFamily="34" charset="0"/>
                <a:sym typeface="Avenir Roman"/>
              </a:rPr>
              <a:t>Seage</a:t>
            </a:r>
            <a:r>
              <a:rPr lang="en-US" sz="1100" b="0" i="0" dirty="0" smtClean="0">
                <a:solidFill>
                  <a:srgbClr val="C00000"/>
                </a:solidFill>
                <a:effectLst/>
                <a:latin typeface="+mj-lt"/>
                <a:ea typeface="+mn-ea"/>
                <a:cs typeface="Arial" pitchFamily="34" charset="0"/>
                <a:sym typeface="Avenir Roman"/>
              </a:rPr>
              <a:t> GR, </a:t>
            </a:r>
            <a:r>
              <a:rPr lang="en-US" sz="1100" b="0" i="0" dirty="0" err="1" smtClean="0">
                <a:solidFill>
                  <a:srgbClr val="C00000"/>
                </a:solidFill>
                <a:effectLst/>
                <a:latin typeface="+mj-lt"/>
                <a:ea typeface="+mn-ea"/>
                <a:cs typeface="Arial" pitchFamily="34" charset="0"/>
                <a:sym typeface="Avenir Roman"/>
              </a:rPr>
              <a:t>Hemenway</a:t>
            </a:r>
            <a:r>
              <a:rPr lang="en-US" sz="1100" b="0" i="0" dirty="0" smtClean="0">
                <a:solidFill>
                  <a:srgbClr val="C00000"/>
                </a:solidFill>
                <a:effectLst/>
                <a:latin typeface="+mj-lt"/>
                <a:ea typeface="+mn-ea"/>
                <a:cs typeface="Arial" pitchFamily="34" charset="0"/>
                <a:sym typeface="Avenir Roman"/>
              </a:rPr>
              <a:t> D, Gupta J, Raj A, Silverman JG. Intimate partner violence perpetration, standard and gendered STI/HIV risk </a:t>
            </a:r>
            <a:r>
              <a:rPr lang="en-US" sz="1100" b="0" i="0" dirty="0" err="1" smtClean="0">
                <a:solidFill>
                  <a:srgbClr val="C00000"/>
                </a:solidFill>
                <a:effectLst/>
                <a:latin typeface="+mj-lt"/>
                <a:ea typeface="+mn-ea"/>
                <a:cs typeface="Arial" pitchFamily="34" charset="0"/>
                <a:sym typeface="Avenir Roman"/>
              </a:rPr>
              <a:t>behaviour</a:t>
            </a:r>
            <a:r>
              <a:rPr lang="en-US" sz="1100" b="0" i="0" dirty="0" smtClean="0">
                <a:solidFill>
                  <a:srgbClr val="C00000"/>
                </a:solidFill>
                <a:effectLst/>
                <a:latin typeface="+mj-lt"/>
                <a:ea typeface="+mn-ea"/>
                <a:cs typeface="Arial" pitchFamily="34" charset="0"/>
                <a:sym typeface="Avenir Roman"/>
              </a:rPr>
              <a:t>, and STI/HIV diagnosis among a clinic-based sample of men. </a:t>
            </a:r>
            <a:r>
              <a:rPr lang="en-US" sz="1100" b="0" i="1" dirty="0" smtClean="0">
                <a:solidFill>
                  <a:srgbClr val="C00000"/>
                </a:solidFill>
                <a:effectLst/>
                <a:latin typeface="+mj-lt"/>
                <a:ea typeface="+mn-ea"/>
                <a:cs typeface="Arial" pitchFamily="34" charset="0"/>
                <a:sym typeface="Avenir Roman"/>
              </a:rPr>
              <a:t>Sexually Transmitted Infections</a:t>
            </a:r>
            <a:r>
              <a:rPr lang="en-US" sz="1100" b="0" i="0" dirty="0" smtClean="0">
                <a:solidFill>
                  <a:srgbClr val="C00000"/>
                </a:solidFill>
                <a:effectLst/>
                <a:latin typeface="+mj-lt"/>
                <a:ea typeface="+mn-ea"/>
                <a:cs typeface="Arial" pitchFamily="34" charset="0"/>
                <a:sym typeface="Avenir Roman"/>
              </a:rPr>
              <a:t>. 2009;85(7):555-560. </a:t>
            </a:r>
          </a:p>
          <a:p>
            <a:pPr marL="0" marR="0" indent="0" defTabSz="465887" eaLnBrk="1" fontAlgn="auto" latinLnBrk="0" hangingPunct="1">
              <a:lnSpc>
                <a:spcPct val="125000"/>
              </a:lnSpc>
              <a:spcBef>
                <a:spcPts val="0"/>
              </a:spcBef>
              <a:spcAft>
                <a:spcPts val="0"/>
              </a:spcAft>
              <a:buClrTx/>
              <a:buSzTx/>
              <a:buFontTx/>
              <a:buNone/>
              <a:tabLst/>
              <a:defRPr/>
            </a:pPr>
            <a:endParaRPr lang="en-US" sz="1100" b="0" dirty="0" smtClean="0">
              <a:solidFill>
                <a:srgbClr val="58595B"/>
              </a:solidFill>
              <a:latin typeface="+mj-lt"/>
            </a:endParaRPr>
          </a:p>
          <a:p>
            <a:pPr marL="0" marR="0" indent="0" defTabSz="465887" eaLnBrk="1" fontAlgn="auto" latinLnBrk="0" hangingPunct="1">
              <a:lnSpc>
                <a:spcPct val="125000"/>
              </a:lnSpc>
              <a:spcBef>
                <a:spcPts val="0"/>
              </a:spcBef>
              <a:spcAft>
                <a:spcPts val="0"/>
              </a:spcAft>
              <a:buClrTx/>
              <a:buSzTx/>
              <a:buFontTx/>
              <a:buNone/>
              <a:tabLst/>
              <a:defRPr/>
            </a:pPr>
            <a:r>
              <a:rPr lang="en-US" sz="1100" b="0" dirty="0" smtClean="0">
                <a:solidFill>
                  <a:srgbClr val="58595B"/>
                </a:solidFill>
                <a:latin typeface="+mj-lt"/>
              </a:rPr>
              <a:t>Gielen, A.C., et al. (2007). HIV/AIDS and intimate partner violence: intersecting women’s health issues in the United States. Trauma, Violence, &amp; Abuse. 8(2):178-198</a:t>
            </a:r>
          </a:p>
          <a:p>
            <a:pPr defTabSz="465887">
              <a:defRPr/>
            </a:pPr>
            <a:endParaRPr lang="en-US" sz="1100" b="0" i="0" dirty="0" smtClean="0">
              <a:solidFill>
                <a:srgbClr val="C00000"/>
              </a:solidFill>
              <a:effectLst/>
              <a:latin typeface="+mj-lt"/>
              <a:ea typeface="+mn-ea"/>
              <a:cs typeface="Arial" pitchFamily="34" charset="0"/>
              <a:sym typeface="Avenir Roman"/>
            </a:endParaRPr>
          </a:p>
          <a:p>
            <a:pPr defTabSz="465887">
              <a:defRPr/>
            </a:pPr>
            <a:r>
              <a:rPr lang="en-US" sz="1100" b="0" dirty="0" smtClean="0">
                <a:latin typeface="+mj-lt"/>
              </a:rPr>
              <a:t>Decker MR, Silverman JG, Raj A. Dating violence and sexually transmitted disease/HIV testing and diagnosis among adolescent females. Pediatrics. Aug 2005;116(2):e272-276. </a:t>
            </a:r>
            <a:endParaRPr lang="en-US" sz="1100" b="0" i="0" dirty="0" smtClean="0">
              <a:solidFill>
                <a:srgbClr val="C00000"/>
              </a:solidFill>
              <a:effectLst/>
              <a:latin typeface="+mj-lt"/>
              <a:ea typeface="+mn-ea"/>
              <a:cs typeface="Arial" pitchFamily="34" charset="0"/>
              <a:sym typeface="Avenir Roman"/>
            </a:endParaRPr>
          </a:p>
          <a:p>
            <a:endParaRPr lang="en-US" sz="1100" b="0" dirty="0" smtClean="0">
              <a:solidFill>
                <a:srgbClr val="808080"/>
              </a:solidFill>
              <a:latin typeface="+mj-lt"/>
            </a:endParaRPr>
          </a:p>
          <a:p>
            <a:r>
              <a:rPr lang="en-US" sz="1100" b="0" dirty="0" err="1" smtClean="0">
                <a:solidFill>
                  <a:srgbClr val="58595B"/>
                </a:solidFill>
                <a:latin typeface="+mj-lt"/>
              </a:rPr>
              <a:t>Wingood</a:t>
            </a:r>
            <a:r>
              <a:rPr lang="en-US" sz="1100" b="0" dirty="0" smtClean="0">
                <a:solidFill>
                  <a:srgbClr val="58595B"/>
                </a:solidFill>
                <a:latin typeface="+mj-lt"/>
              </a:rPr>
              <a:t>, G.M., R.J. </a:t>
            </a:r>
            <a:r>
              <a:rPr lang="en-US" sz="1100" b="0" dirty="0" err="1" smtClean="0">
                <a:solidFill>
                  <a:srgbClr val="58595B"/>
                </a:solidFill>
                <a:latin typeface="+mj-lt"/>
              </a:rPr>
              <a:t>DiClemente</a:t>
            </a:r>
            <a:r>
              <a:rPr lang="en-US" sz="1100" b="0" dirty="0" smtClean="0">
                <a:solidFill>
                  <a:srgbClr val="58595B"/>
                </a:solidFill>
                <a:latin typeface="+mj-lt"/>
              </a:rPr>
              <a:t>, and A. Raj. (2000a). Adverse consequences of intimate partner abuse among women in nonurban domestic violence shelters. American Journal of Preventive Medicine 19(4):270-275. </a:t>
            </a:r>
          </a:p>
          <a:p>
            <a:endParaRPr lang="en-US" sz="1100" b="0" dirty="0" smtClean="0">
              <a:solidFill>
                <a:srgbClr val="58595B"/>
              </a:solidFill>
              <a:latin typeface="+mj-lt"/>
            </a:endParaRPr>
          </a:p>
          <a:p>
            <a:r>
              <a:rPr lang="en-US" sz="1100" b="0" dirty="0" err="1" smtClean="0">
                <a:solidFill>
                  <a:srgbClr val="58595B"/>
                </a:solidFill>
                <a:latin typeface="+mj-lt"/>
              </a:rPr>
              <a:t>Wingood</a:t>
            </a:r>
            <a:r>
              <a:rPr lang="en-US" sz="1100" b="0" dirty="0" smtClean="0">
                <a:solidFill>
                  <a:srgbClr val="58595B"/>
                </a:solidFill>
                <a:latin typeface="+mj-lt"/>
              </a:rPr>
              <a:t>, G.M., R.J. </a:t>
            </a:r>
            <a:r>
              <a:rPr lang="en-US" sz="1100" b="0" dirty="0" err="1" smtClean="0">
                <a:solidFill>
                  <a:srgbClr val="58595B"/>
                </a:solidFill>
                <a:latin typeface="+mj-lt"/>
              </a:rPr>
              <a:t>DiClemente</a:t>
            </a:r>
            <a:r>
              <a:rPr lang="en-US" sz="1100" b="0" dirty="0" smtClean="0">
                <a:solidFill>
                  <a:srgbClr val="58595B"/>
                </a:solidFill>
                <a:latin typeface="+mj-lt"/>
              </a:rPr>
              <a:t>, and </a:t>
            </a:r>
            <a:r>
              <a:rPr lang="en-US" sz="1100" b="0" dirty="0" err="1" smtClean="0">
                <a:solidFill>
                  <a:srgbClr val="58595B"/>
                </a:solidFill>
                <a:latin typeface="+mj-lt"/>
              </a:rPr>
              <a:t>A.Raj</a:t>
            </a:r>
            <a:r>
              <a:rPr lang="en-US" sz="1100" b="0" dirty="0" smtClean="0">
                <a:solidFill>
                  <a:srgbClr val="58595B"/>
                </a:solidFill>
                <a:latin typeface="+mj-lt"/>
              </a:rPr>
              <a:t>. (2000b).Identifying the prevalence and correlates of STDs among women residing in rural domestic violence shelters. Women and Health 30(4):15-26.</a:t>
            </a:r>
          </a:p>
          <a:p>
            <a:endParaRPr lang="en-US" sz="1100" b="0" dirty="0" smtClean="0">
              <a:solidFill>
                <a:srgbClr val="58595B"/>
              </a:solidFill>
              <a:latin typeface="+mj-lt"/>
            </a:endParaRPr>
          </a:p>
          <a:p>
            <a:r>
              <a:rPr lang="en-US" sz="1100" b="0" dirty="0" smtClean="0">
                <a:solidFill>
                  <a:srgbClr val="58595B"/>
                </a:solidFill>
                <a:latin typeface="+mj-lt"/>
              </a:rPr>
              <a:t>Campbell, J.C., and K. </a:t>
            </a:r>
            <a:r>
              <a:rPr lang="en-US" sz="1100" b="0" dirty="0" err="1" smtClean="0">
                <a:solidFill>
                  <a:srgbClr val="58595B"/>
                </a:solidFill>
                <a:latin typeface="+mj-lt"/>
              </a:rPr>
              <a:t>Soeken</a:t>
            </a:r>
            <a:r>
              <a:rPr lang="en-US" sz="1100" b="0" dirty="0" smtClean="0">
                <a:solidFill>
                  <a:srgbClr val="58595B"/>
                </a:solidFill>
                <a:latin typeface="+mj-lt"/>
              </a:rPr>
              <a:t>. (1999). Forced sex and intimate partner violence: Effects on women’s health. Violence Against Women. 5:1017-1035. </a:t>
            </a:r>
          </a:p>
          <a:p>
            <a:endParaRPr lang="en-US" sz="1100" b="0" dirty="0" smtClean="0">
              <a:solidFill>
                <a:srgbClr val="58595B"/>
              </a:solidFill>
              <a:latin typeface="+mj-lt"/>
            </a:endParaRPr>
          </a:p>
          <a:p>
            <a:endParaRPr lang="en-US" sz="1100" b="0" dirty="0" smtClean="0">
              <a:solidFill>
                <a:srgbClr val="58595B"/>
              </a:solidFill>
              <a:latin typeface="+mj-lt"/>
            </a:endParaRPr>
          </a:p>
          <a:p>
            <a:endParaRPr lang="en-US" sz="1100" dirty="0">
              <a:latin typeface="+mj-lt"/>
            </a:endParaRPr>
          </a:p>
        </p:txBody>
      </p:sp>
    </p:spTree>
    <p:extLst>
      <p:ext uri="{BB962C8B-B14F-4D97-AF65-F5344CB8AC3E}">
        <p14:creationId xmlns:p14="http://schemas.microsoft.com/office/powerpoint/2010/main" val="83576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715963" y="0"/>
            <a:ext cx="5578475" cy="41830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8659" name="Notes Placeholder 2"/>
          <p:cNvSpPr>
            <a:spLocks noGrp="1"/>
          </p:cNvSpPr>
          <p:nvPr>
            <p:ph type="body" idx="1"/>
          </p:nvPr>
        </p:nvSpPr>
        <p:spPr/>
        <p:txBody>
          <a:bodyPr>
            <a:normAutofit/>
          </a:bodyPr>
          <a:lstStyle/>
          <a:p>
            <a:pPr marL="0" marR="0" indent="0" defTabSz="465887" eaLnBrk="1" fontAlgn="auto" latinLnBrk="0" hangingPunct="1">
              <a:lnSpc>
                <a:spcPct val="125000"/>
              </a:lnSpc>
              <a:spcBef>
                <a:spcPts val="0"/>
              </a:spcBef>
              <a:spcAft>
                <a:spcPts val="0"/>
              </a:spcAft>
              <a:buClrTx/>
              <a:buSzTx/>
              <a:buFontTx/>
              <a:buNone/>
              <a:tabLst/>
              <a:defRPr/>
            </a:pPr>
            <a:r>
              <a:rPr lang="en-US" sz="1100" dirty="0" smtClean="0">
                <a:solidFill>
                  <a:srgbClr val="E98A00"/>
                </a:solidFill>
                <a:latin typeface="+mj-lt"/>
                <a:ea typeface="Calibri"/>
                <a:cs typeface="Calibri"/>
                <a:sym typeface="Calibri"/>
              </a:rPr>
              <a:t>Notes to Trainer:</a:t>
            </a:r>
            <a:r>
              <a:rPr lang="en-US" sz="1100" baseline="0" dirty="0" smtClean="0">
                <a:solidFill>
                  <a:srgbClr val="E98A00"/>
                </a:solidFill>
                <a:latin typeface="+mj-lt"/>
                <a:ea typeface="Calibri"/>
                <a:cs typeface="Calibri"/>
                <a:sym typeface="Calibri"/>
              </a:rPr>
              <a:t> </a:t>
            </a:r>
          </a:p>
          <a:p>
            <a:pPr marL="0" marR="0" indent="0" defTabSz="465887" eaLnBrk="1" fontAlgn="auto" latinLnBrk="0" hangingPunct="1">
              <a:lnSpc>
                <a:spcPct val="125000"/>
              </a:lnSpc>
              <a:spcBef>
                <a:spcPts val="0"/>
              </a:spcBef>
              <a:spcAft>
                <a:spcPts val="0"/>
              </a:spcAft>
              <a:buClrTx/>
              <a:buSzTx/>
              <a:buFontTx/>
              <a:buNone/>
              <a:tabLst/>
              <a:defRPr/>
            </a:pPr>
            <a:r>
              <a:rPr lang="en-US" sz="1100" b="0" i="0" baseline="0" dirty="0" smtClean="0">
                <a:solidFill>
                  <a:srgbClr val="C00000"/>
                </a:solidFill>
                <a:effectLst/>
                <a:latin typeface="+mj-lt"/>
                <a:ea typeface="+mn-ea"/>
                <a:cs typeface="Arial" pitchFamily="34" charset="0"/>
                <a:sym typeface="Avenir Roman"/>
              </a:rPr>
              <a:t>Survivors not only fear telling their partners that they are HIV+, but disclosing infection to an abusive partner can be life threatening. Stigma against HIV positive people is still very present in our culture and abusive partners use this stigma as an excuse to control and hurt survivors.</a:t>
            </a:r>
            <a:endParaRPr lang="en-US" sz="1100" b="0" i="0" dirty="0" smtClean="0">
              <a:solidFill>
                <a:srgbClr val="C00000"/>
              </a:solidFill>
              <a:effectLst/>
              <a:latin typeface="+mj-lt"/>
              <a:ea typeface="+mn-ea"/>
              <a:cs typeface="Arial" pitchFamily="34" charset="0"/>
              <a:sym typeface="Avenir Roman"/>
            </a:endParaRPr>
          </a:p>
          <a:p>
            <a:pPr defTabSz="465887">
              <a:defRPr/>
            </a:pPr>
            <a:endParaRPr lang="en-US" sz="1100" b="0" i="0" dirty="0" smtClean="0">
              <a:solidFill>
                <a:srgbClr val="C00000"/>
              </a:solidFill>
              <a:effectLst/>
              <a:latin typeface="+mj-lt"/>
              <a:ea typeface="+mn-ea"/>
              <a:cs typeface="Arial" pitchFamily="34" charset="0"/>
              <a:sym typeface="Avenir Roman"/>
            </a:endParaRPr>
          </a:p>
          <a:p>
            <a:pPr defTabSz="465887">
              <a:defRPr/>
            </a:pPr>
            <a:r>
              <a:rPr lang="en-US" sz="1100" b="1" i="0" dirty="0" smtClean="0">
                <a:solidFill>
                  <a:srgbClr val="C00000"/>
                </a:solidFill>
                <a:effectLst/>
                <a:latin typeface="+mj-lt"/>
                <a:ea typeface="+mn-ea"/>
                <a:cs typeface="Arial" pitchFamily="34" charset="0"/>
                <a:sym typeface="Avenir Roman"/>
              </a:rPr>
              <a:t>Sources:</a:t>
            </a:r>
          </a:p>
          <a:p>
            <a:pPr defTabSz="465887">
              <a:defRPr/>
            </a:pPr>
            <a:r>
              <a:rPr lang="en-US" sz="1100" b="0" i="0" dirty="0" smtClean="0">
                <a:solidFill>
                  <a:srgbClr val="C00000"/>
                </a:solidFill>
                <a:effectLst/>
                <a:latin typeface="+mj-lt"/>
                <a:ea typeface="+mn-ea"/>
                <a:cs typeface="Arial" pitchFamily="34" charset="0"/>
                <a:sym typeface="Avenir Roman"/>
              </a:rPr>
              <a:t>Rothenberg KH, </a:t>
            </a:r>
            <a:r>
              <a:rPr lang="en-US" sz="1100" b="0" i="0" dirty="0" err="1" smtClean="0">
                <a:solidFill>
                  <a:srgbClr val="C00000"/>
                </a:solidFill>
                <a:effectLst/>
                <a:latin typeface="+mj-lt"/>
                <a:ea typeface="+mn-ea"/>
                <a:cs typeface="Arial" pitchFamily="34" charset="0"/>
                <a:sym typeface="Avenir Roman"/>
              </a:rPr>
              <a:t>Paskey</a:t>
            </a:r>
            <a:r>
              <a:rPr lang="en-US" sz="1100" b="0" i="0" dirty="0" smtClean="0">
                <a:solidFill>
                  <a:srgbClr val="C00000"/>
                </a:solidFill>
                <a:effectLst/>
                <a:latin typeface="+mj-lt"/>
                <a:ea typeface="+mn-ea"/>
                <a:cs typeface="Arial" pitchFamily="34" charset="0"/>
                <a:sym typeface="Avenir Roman"/>
              </a:rPr>
              <a:t> SJ. The risk of domestic violence and women with HIV infection: implications for partner notification, public policy, and the law. American Journal of Public Health. 1995;85:1569–76.</a:t>
            </a:r>
          </a:p>
          <a:p>
            <a:pPr defTabSz="465887">
              <a:defRPr/>
            </a:pPr>
            <a:endParaRPr lang="en-US" sz="1100" dirty="0" smtClean="0">
              <a:latin typeface="+mj-lt"/>
            </a:endParaRPr>
          </a:p>
          <a:p>
            <a:r>
              <a:rPr lang="en-US" sz="1100" b="0" i="0" kern="1200" dirty="0" smtClean="0">
                <a:ln>
                  <a:noFill/>
                </a:ln>
                <a:solidFill>
                  <a:srgbClr val="E98A00"/>
                </a:solidFill>
                <a:effectLst/>
                <a:latin typeface="+mj-lt"/>
                <a:ea typeface="+mn-ea"/>
                <a:cs typeface="+mn-cs"/>
              </a:rPr>
              <a:t>Emily, J. (2013, October). Man who admitted killing HIV-positive girlfriend: 'I wanted to make her pay'. Retrieved from </a:t>
            </a:r>
            <a:r>
              <a:rPr lang="en-US" sz="1100" b="1" u="sng" kern="1200" dirty="0" smtClean="0">
                <a:ln>
                  <a:noFill/>
                </a:ln>
                <a:solidFill>
                  <a:srgbClr val="E98A00"/>
                </a:solidFill>
                <a:effectLst/>
                <a:latin typeface="+mj-lt"/>
                <a:ea typeface="+mn-ea"/>
                <a:cs typeface="+mn-cs"/>
                <a:hlinkClick r:id="rId3"/>
              </a:rPr>
              <a:t>https://www.dallasnews.com/news/crime/2013/10/29/man-who-admitted-killing-hiv-positive-girlfriend-i-wanted-to-make-her-pay</a:t>
            </a:r>
            <a:r>
              <a:rPr lang="en-US" sz="1100" b="1" u="sng" kern="1200" dirty="0" smtClean="0">
                <a:ln>
                  <a:noFill/>
                </a:ln>
                <a:solidFill>
                  <a:srgbClr val="E98A00"/>
                </a:solidFill>
                <a:effectLst/>
                <a:latin typeface="+mj-lt"/>
                <a:ea typeface="+mn-ea"/>
                <a:cs typeface="+mn-cs"/>
              </a:rPr>
              <a:t>.</a:t>
            </a:r>
            <a:r>
              <a:rPr lang="en-US" sz="1100" b="1" kern="1200" dirty="0" smtClean="0">
                <a:ln>
                  <a:noFill/>
                </a:ln>
                <a:solidFill>
                  <a:srgbClr val="E98A00"/>
                </a:solidFill>
                <a:effectLst/>
                <a:latin typeface="+mj-lt"/>
                <a:ea typeface="+mn-ea"/>
                <a:cs typeface="+mn-cs"/>
              </a:rPr>
              <a:t> </a:t>
            </a:r>
            <a:endParaRPr lang="en-US" sz="1100" b="1" kern="1200" dirty="0">
              <a:ln>
                <a:noFill/>
              </a:ln>
              <a:solidFill>
                <a:srgbClr val="E98A00"/>
              </a:solidFill>
              <a:effectLst/>
              <a:latin typeface="+mj-lt"/>
              <a:ea typeface="+mn-ea"/>
              <a:cs typeface="+mn-cs"/>
            </a:endParaRPr>
          </a:p>
        </p:txBody>
      </p:sp>
      <p:sp>
        <p:nvSpPr>
          <p:cNvPr id="4" name="Slide Number Placeholder 3"/>
          <p:cNvSpPr txBox="1">
            <a:spLocks noGrp="1"/>
          </p:cNvSpPr>
          <p:nvPr/>
        </p:nvSpPr>
        <p:spPr bwMode="auto">
          <a:xfrm>
            <a:off x="4235029" y="9271159"/>
            <a:ext cx="3241040" cy="488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478" tIns="49240" rIns="98478" bIns="49240" anchor="b"/>
          <a:lstStyle>
            <a:lvl1pPr defTabSz="931863" eaLnBrk="0" hangingPunct="0">
              <a:defRPr>
                <a:solidFill>
                  <a:schemeClr val="tx1"/>
                </a:solidFill>
                <a:latin typeface="Arial" charset="0"/>
              </a:defRPr>
            </a:lvl1pPr>
            <a:lvl2pPr marL="757238" indent="-292100" defTabSz="931863" eaLnBrk="0" hangingPunct="0">
              <a:defRPr>
                <a:solidFill>
                  <a:schemeClr val="tx1"/>
                </a:solidFill>
                <a:latin typeface="Arial" charset="0"/>
              </a:defRPr>
            </a:lvl2pPr>
            <a:lvl3pPr marL="1165225" indent="-233363" defTabSz="931863" eaLnBrk="0" hangingPunct="0">
              <a:defRPr>
                <a:solidFill>
                  <a:schemeClr val="tx1"/>
                </a:solidFill>
                <a:latin typeface="Arial" charset="0"/>
              </a:defRPr>
            </a:lvl3pPr>
            <a:lvl4pPr marL="1630363" indent="-233363" defTabSz="931863" eaLnBrk="0" hangingPunct="0">
              <a:defRPr>
                <a:solidFill>
                  <a:schemeClr val="tx1"/>
                </a:solidFill>
                <a:latin typeface="Arial" charset="0"/>
              </a:defRPr>
            </a:lvl4pPr>
            <a:lvl5pPr marL="2097088" indent="-233363" defTabSz="931863" eaLnBrk="0" hangingPunct="0">
              <a:defRPr>
                <a:solidFill>
                  <a:schemeClr val="tx1"/>
                </a:solidFill>
                <a:latin typeface="Arial" charset="0"/>
              </a:defRPr>
            </a:lvl5pPr>
            <a:lvl6pPr marL="2554288" indent="-233363" defTabSz="931863" eaLnBrk="0" fontAlgn="base" hangingPunct="0">
              <a:spcBef>
                <a:spcPct val="0"/>
              </a:spcBef>
              <a:spcAft>
                <a:spcPct val="0"/>
              </a:spcAft>
              <a:defRPr>
                <a:solidFill>
                  <a:schemeClr val="tx1"/>
                </a:solidFill>
                <a:latin typeface="Arial" charset="0"/>
              </a:defRPr>
            </a:lvl6pPr>
            <a:lvl7pPr marL="3011488" indent="-233363" defTabSz="931863" eaLnBrk="0" fontAlgn="base" hangingPunct="0">
              <a:spcBef>
                <a:spcPct val="0"/>
              </a:spcBef>
              <a:spcAft>
                <a:spcPct val="0"/>
              </a:spcAft>
              <a:defRPr>
                <a:solidFill>
                  <a:schemeClr val="tx1"/>
                </a:solidFill>
                <a:latin typeface="Arial" charset="0"/>
              </a:defRPr>
            </a:lvl7pPr>
            <a:lvl8pPr marL="3468688" indent="-233363" defTabSz="931863" eaLnBrk="0" fontAlgn="base" hangingPunct="0">
              <a:spcBef>
                <a:spcPct val="0"/>
              </a:spcBef>
              <a:spcAft>
                <a:spcPct val="0"/>
              </a:spcAft>
              <a:defRPr>
                <a:solidFill>
                  <a:schemeClr val="tx1"/>
                </a:solidFill>
                <a:latin typeface="Arial" charset="0"/>
              </a:defRPr>
            </a:lvl8pPr>
            <a:lvl9pPr marL="3925888" indent="-233363" defTabSz="931863" eaLnBrk="0" fontAlgn="base" hangingPunct="0">
              <a:spcBef>
                <a:spcPct val="0"/>
              </a:spcBef>
              <a:spcAft>
                <a:spcPct val="0"/>
              </a:spcAft>
              <a:defRPr>
                <a:solidFill>
                  <a:schemeClr val="tx1"/>
                </a:solidFill>
                <a:latin typeface="Arial" charset="0"/>
              </a:defRPr>
            </a:lvl9pPr>
          </a:lstStyle>
          <a:p>
            <a:pPr algn="r" eaLnBrk="1" hangingPunct="1"/>
            <a:fld id="{8D5C5EBD-D844-4065-9E89-5B7AD0C702A4}" type="slidenum">
              <a:rPr lang="en-US" sz="1200">
                <a:latin typeface="Calibri" pitchFamily="34" charset="0"/>
              </a:rPr>
              <a:pPr algn="r" eaLnBrk="1" hangingPunct="1"/>
              <a:t>21</a:t>
            </a:fld>
            <a:endParaRPr lang="en-US" sz="1200" dirty="0">
              <a:latin typeface="Calibri" pitchFamily="34" charset="0"/>
            </a:endParaRPr>
          </a:p>
        </p:txBody>
      </p:sp>
    </p:spTree>
    <p:extLst>
      <p:ext uri="{BB962C8B-B14F-4D97-AF65-F5344CB8AC3E}">
        <p14:creationId xmlns:p14="http://schemas.microsoft.com/office/powerpoint/2010/main" val="5627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FB5D1CA7-EE68-42FD-A2B3-0FABBE01CA37}" type="slidenum">
              <a:rPr lang="en-US" smtClean="0"/>
              <a:pPr/>
              <a:t>22</a:t>
            </a:fld>
            <a:endParaRPr lang="en-US" dirty="0" smtClean="0"/>
          </a:p>
        </p:txBody>
      </p:sp>
      <p:sp>
        <p:nvSpPr>
          <p:cNvPr id="366595" name="Rectangle 2"/>
          <p:cNvSpPr>
            <a:spLocks noGrp="1" noRot="1" noChangeAspect="1" noChangeArrowheads="1" noTextEdit="1"/>
          </p:cNvSpPr>
          <p:nvPr>
            <p:ph type="sldImg"/>
          </p:nvPr>
        </p:nvSpPr>
        <p:spPr>
          <a:xfrm>
            <a:off x="715963" y="0"/>
            <a:ext cx="5578475" cy="4183063"/>
          </a:xfrm>
          <a:ln/>
        </p:spPr>
      </p:sp>
      <p:sp>
        <p:nvSpPr>
          <p:cNvPr id="366596" name="Rectangle 3"/>
          <p:cNvSpPr>
            <a:spLocks noGrp="1" noChangeArrowheads="1"/>
          </p:cNvSpPr>
          <p:nvPr>
            <p:ph type="body" idx="1"/>
          </p:nvPr>
        </p:nvSpPr>
        <p:spPr>
          <a:noFill/>
          <a:ln/>
        </p:spPr>
        <p:txBody>
          <a:bodyPr>
            <a:normAutofit fontScale="55000" lnSpcReduction="20000"/>
          </a:bodyPr>
          <a:lstStyle/>
          <a:p>
            <a:pPr eaLnBrk="1" hangingPunct="1"/>
            <a:r>
              <a:rPr lang="en-US" sz="1100" dirty="0" smtClean="0">
                <a:solidFill>
                  <a:srgbClr val="E98A00"/>
                </a:solidFill>
                <a:latin typeface="+mj-lt"/>
                <a:ea typeface="Calibri"/>
                <a:cs typeface="Calibri"/>
                <a:sym typeface="Calibri"/>
              </a:rPr>
              <a:t>Notes to Trainer:</a:t>
            </a:r>
            <a:r>
              <a:rPr lang="en-US" sz="1100" baseline="0" dirty="0" smtClean="0">
                <a:solidFill>
                  <a:srgbClr val="E98A00"/>
                </a:solidFill>
                <a:latin typeface="+mj-lt"/>
                <a:ea typeface="Calibri"/>
                <a:cs typeface="Calibri"/>
                <a:sym typeface="Calibri"/>
              </a:rPr>
              <a:t> </a:t>
            </a:r>
          </a:p>
          <a:p>
            <a:pPr eaLnBrk="1" hangingPunct="1"/>
            <a:r>
              <a:rPr lang="en-US" sz="1100" b="0" i="0" dirty="0" smtClean="0">
                <a:latin typeface="+mj-lt"/>
              </a:rPr>
              <a:t>This self-reported data is from the 1995 National Violence Against Women Survey. While</a:t>
            </a:r>
            <a:r>
              <a:rPr lang="en-US" sz="1100" b="0" i="0" baseline="0" dirty="0" smtClean="0">
                <a:latin typeface="+mj-lt"/>
              </a:rPr>
              <a:t> most physical injuries are fortunately minor, the emotional toll and the long term health consequences are damaging.</a:t>
            </a:r>
          </a:p>
          <a:p>
            <a:pPr eaLnBrk="1" hangingPunct="1"/>
            <a:endParaRPr lang="en-US" sz="1100" i="0" baseline="0" dirty="0" smtClean="0">
              <a:latin typeface="+mj-lt"/>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Sources:</a:t>
            </a:r>
          </a:p>
          <a:p>
            <a:r>
              <a:rPr lang="en-US" sz="1100" b="0" kern="1200" dirty="0" smtClean="0">
                <a:ln>
                  <a:noFill/>
                </a:ln>
                <a:solidFill>
                  <a:srgbClr val="E98A00"/>
                </a:solidFill>
                <a:effectLst/>
                <a:latin typeface="+mj-lt"/>
                <a:ea typeface="+mn-ea"/>
                <a:cs typeface="+mn-cs"/>
              </a:rPr>
              <a:t>Arias I, Corso P.  Average Cost Per Person Victimized by an Intimate Partner of the Opposite Gender: a Comparison of Men and Women.  Violence and Victims. 2005;20:379-91.</a:t>
            </a:r>
          </a:p>
          <a:p>
            <a:endParaRPr lang="en-US" sz="1100" b="0" kern="1200" dirty="0" smtClean="0">
              <a:ln>
                <a:noFill/>
              </a:ln>
              <a:solidFill>
                <a:srgbClr val="E98A00"/>
              </a:solidFill>
              <a:effectLst/>
              <a:latin typeface="+mj-lt"/>
              <a:ea typeface="+mn-ea"/>
              <a:cs typeface="+mn-cs"/>
            </a:endParaRPr>
          </a:p>
          <a:p>
            <a:r>
              <a:rPr lang="en-US" sz="1100" b="0" kern="1200" dirty="0" err="1" smtClean="0">
                <a:ln>
                  <a:noFill/>
                </a:ln>
                <a:solidFill>
                  <a:srgbClr val="E98A00"/>
                </a:solidFill>
                <a:effectLst/>
                <a:latin typeface="+mj-lt"/>
                <a:ea typeface="+mn-ea"/>
                <a:cs typeface="+mn-cs"/>
              </a:rPr>
              <a:t>Chrisler</a:t>
            </a:r>
            <a:r>
              <a:rPr lang="en-US" sz="1100" b="0" kern="1200" dirty="0" smtClean="0">
                <a:ln>
                  <a:noFill/>
                </a:ln>
                <a:solidFill>
                  <a:srgbClr val="E98A00"/>
                </a:solidFill>
                <a:effectLst/>
                <a:latin typeface="+mj-lt"/>
                <a:ea typeface="+mn-ea"/>
                <a:cs typeface="+mn-cs"/>
              </a:rPr>
              <a:t> JC, Ferguson S.  Violence Against Women as a Public Health Issue.  Annals of New York Academy of Sciences. 2006;1087:235-249.</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Abbott J, Johnson R, </a:t>
            </a:r>
            <a:r>
              <a:rPr lang="en-US" sz="1100" b="0" kern="1200" dirty="0" err="1" smtClean="0">
                <a:ln>
                  <a:noFill/>
                </a:ln>
                <a:solidFill>
                  <a:srgbClr val="E98A00"/>
                </a:solidFill>
                <a:effectLst/>
                <a:latin typeface="+mj-lt"/>
                <a:ea typeface="+mn-ea"/>
                <a:cs typeface="+mn-cs"/>
              </a:rPr>
              <a:t>Koxiol</a:t>
            </a:r>
            <a:r>
              <a:rPr lang="en-US" sz="1100" b="0" kern="1200" dirty="0" smtClean="0">
                <a:ln>
                  <a:noFill/>
                </a:ln>
                <a:solidFill>
                  <a:srgbClr val="E98A00"/>
                </a:solidFill>
                <a:effectLst/>
                <a:latin typeface="+mj-lt"/>
                <a:ea typeface="+mn-ea"/>
                <a:cs typeface="+mn-cs"/>
              </a:rPr>
              <a:t>-McLain J, Lowenstein SR.  Domestic Violence Against Women: Incidence and Prevalence in an Emergency Department Population. JAMA.  1995;273(22):1763-1767.</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Coker AL, Davis KE, Arias I, Desai S, Sanderson M, Brandt HM, Smith PG. Physical and Mental Health Effects of Intimate Partner Violence for Men and Women. American Journal of Preventive Medicine. 2002;22(4):260-8.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Frye V. Examining Homicide’s Contribution to Pregnancy-Associated Deaths.  </a:t>
            </a:r>
            <a:r>
              <a:rPr lang="es-ES" sz="1100" b="0" kern="1200" dirty="0" smtClean="0">
                <a:ln>
                  <a:noFill/>
                </a:ln>
                <a:solidFill>
                  <a:srgbClr val="E98A00"/>
                </a:solidFill>
                <a:effectLst/>
                <a:latin typeface="+mj-lt"/>
                <a:ea typeface="+mn-ea"/>
                <a:cs typeface="+mn-cs"/>
              </a:rPr>
              <a:t>JAMA. 2001;285(11):1510-1511.</a:t>
            </a:r>
            <a:endParaRPr lang="en-US" sz="1100" b="0" kern="1200" dirty="0" smtClean="0">
              <a:ln>
                <a:noFill/>
              </a:ln>
              <a:solidFill>
                <a:srgbClr val="E98A00"/>
              </a:solidFill>
              <a:effectLst/>
              <a:latin typeface="+mj-lt"/>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Goldberg WG, </a:t>
            </a:r>
            <a:r>
              <a:rPr lang="en-US" sz="1100" b="0" kern="1200" dirty="0" err="1" smtClean="0">
                <a:ln>
                  <a:noFill/>
                </a:ln>
                <a:solidFill>
                  <a:srgbClr val="E98A00"/>
                </a:solidFill>
                <a:effectLst/>
                <a:latin typeface="+mj-lt"/>
                <a:ea typeface="+mn-ea"/>
                <a:cs typeface="+mn-cs"/>
              </a:rPr>
              <a:t>Tomlanovich</a:t>
            </a:r>
            <a:r>
              <a:rPr lang="en-US" sz="1100" b="0" kern="1200" dirty="0" smtClean="0">
                <a:ln>
                  <a:noFill/>
                </a:ln>
                <a:solidFill>
                  <a:srgbClr val="E98A00"/>
                </a:solidFill>
                <a:effectLst/>
                <a:latin typeface="+mj-lt"/>
                <a:ea typeface="+mn-ea"/>
                <a:cs typeface="+mn-cs"/>
              </a:rPr>
              <a:t> MC. Domestic Violence Victims in the Emergency Department. JAMA. 1984;251:3259-3264.</a:t>
            </a:r>
          </a:p>
          <a:p>
            <a:r>
              <a:rPr lang="en-US" sz="1100" b="0" kern="1200" dirty="0" smtClean="0">
                <a:ln>
                  <a:noFill/>
                </a:ln>
                <a:solidFill>
                  <a:srgbClr val="E98A00"/>
                </a:solidFill>
                <a:effectLst/>
                <a:latin typeface="+mj-lt"/>
                <a:ea typeface="+mn-ea"/>
                <a:cs typeface="+mn-cs"/>
              </a:rPr>
              <a:t> </a:t>
            </a:r>
          </a:p>
          <a:p>
            <a:r>
              <a:rPr lang="en-US" sz="1100" b="0" kern="1200" dirty="0" smtClean="0">
                <a:ln>
                  <a:noFill/>
                </a:ln>
                <a:solidFill>
                  <a:srgbClr val="E98A00"/>
                </a:solidFill>
                <a:effectLst/>
                <a:latin typeface="+mj-lt"/>
                <a:ea typeface="+mn-ea"/>
                <a:cs typeface="+mn-cs"/>
              </a:rPr>
              <a:t>Golding JM. Intimate Partner Violence as a Risk Factor for Mental Disorders: A Meta-Analysis. Journal of Family Violence. 1999;14(2):99-132.</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err="1" smtClean="0">
                <a:ln>
                  <a:noFill/>
                </a:ln>
                <a:solidFill>
                  <a:srgbClr val="E98A00"/>
                </a:solidFill>
                <a:effectLst/>
                <a:latin typeface="+mj-lt"/>
                <a:ea typeface="+mn-ea"/>
                <a:cs typeface="+mn-cs"/>
              </a:rPr>
              <a:t>McLeer</a:t>
            </a:r>
            <a:r>
              <a:rPr lang="en-US" sz="1100" b="0" kern="1200" dirty="0" smtClean="0">
                <a:ln>
                  <a:noFill/>
                </a:ln>
                <a:solidFill>
                  <a:srgbClr val="E98A00"/>
                </a:solidFill>
                <a:effectLst/>
                <a:latin typeface="+mj-lt"/>
                <a:ea typeface="+mn-ea"/>
                <a:cs typeface="+mn-cs"/>
              </a:rPr>
              <a:t> SV, Anwar RA, Herman S, </a:t>
            </a:r>
            <a:r>
              <a:rPr lang="en-US" sz="1100" b="0" kern="1200" dirty="0" err="1" smtClean="0">
                <a:ln>
                  <a:noFill/>
                </a:ln>
                <a:solidFill>
                  <a:srgbClr val="E98A00"/>
                </a:solidFill>
                <a:effectLst/>
                <a:latin typeface="+mj-lt"/>
                <a:ea typeface="+mn-ea"/>
                <a:cs typeface="+mn-cs"/>
              </a:rPr>
              <a:t>Maquiling</a:t>
            </a:r>
            <a:r>
              <a:rPr lang="en-US" sz="1100" b="0" kern="1200" dirty="0" smtClean="0">
                <a:ln>
                  <a:noFill/>
                </a:ln>
                <a:solidFill>
                  <a:srgbClr val="E98A00"/>
                </a:solidFill>
                <a:effectLst/>
                <a:latin typeface="+mj-lt"/>
                <a:ea typeface="+mn-ea"/>
                <a:cs typeface="+mn-cs"/>
              </a:rPr>
              <a:t> K. Education is not Enough: A Systems Failure in Protecting Battered Women. Annals of Emergency Medicine. 1989;18:651-653.</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Stark E, </a:t>
            </a:r>
            <a:r>
              <a:rPr lang="en-US" sz="1100" b="0" kern="1200" dirty="0" err="1" smtClean="0">
                <a:ln>
                  <a:noFill/>
                </a:ln>
                <a:solidFill>
                  <a:srgbClr val="E98A00"/>
                </a:solidFill>
                <a:effectLst/>
                <a:latin typeface="+mj-lt"/>
                <a:ea typeface="+mn-ea"/>
                <a:cs typeface="+mn-cs"/>
              </a:rPr>
              <a:t>Flitcraft</a:t>
            </a:r>
            <a:r>
              <a:rPr lang="en-US" sz="1100" b="0" kern="1200" dirty="0" smtClean="0">
                <a:ln>
                  <a:noFill/>
                </a:ln>
                <a:solidFill>
                  <a:srgbClr val="E98A00"/>
                </a:solidFill>
                <a:effectLst/>
                <a:latin typeface="+mj-lt"/>
                <a:ea typeface="+mn-ea"/>
                <a:cs typeface="+mn-cs"/>
              </a:rPr>
              <a:t> A, Frazier  RJ.  Medicine and Patriarchal Violence: The Social Construction of a “Private” Event. International Journal of Health Services. 1979;9(3):461-493.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Stark E, </a:t>
            </a:r>
            <a:r>
              <a:rPr lang="en-US" sz="1100" b="0" kern="1200" dirty="0" err="1" smtClean="0">
                <a:ln>
                  <a:noFill/>
                </a:ln>
                <a:solidFill>
                  <a:srgbClr val="E98A00"/>
                </a:solidFill>
                <a:effectLst/>
                <a:latin typeface="+mj-lt"/>
                <a:ea typeface="+mn-ea"/>
                <a:cs typeface="+mn-cs"/>
              </a:rPr>
              <a:t>Flitcraft</a:t>
            </a:r>
            <a:r>
              <a:rPr lang="en-US" sz="1100" b="0" kern="1200" dirty="0" smtClean="0">
                <a:ln>
                  <a:noFill/>
                </a:ln>
                <a:solidFill>
                  <a:srgbClr val="E98A00"/>
                </a:solidFill>
                <a:effectLst/>
                <a:latin typeface="+mj-lt"/>
                <a:ea typeface="+mn-ea"/>
                <a:cs typeface="+mn-cs"/>
              </a:rPr>
              <a:t> A. Killing the Beast Within: Woman Battering and Female Suicidality. International Journal of Health Services. 1995;25(1):43-64.</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latin typeface="+mj-lt"/>
            </a:endParaRPr>
          </a:p>
        </p:txBody>
      </p:sp>
    </p:spTree>
    <p:extLst>
      <p:ext uri="{BB962C8B-B14F-4D97-AF65-F5344CB8AC3E}">
        <p14:creationId xmlns:p14="http://schemas.microsoft.com/office/powerpoint/2010/main" val="1241704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A9836F14-6D9F-4F98-B5B8-BCDED5FEB131}" type="slidenum">
              <a:rPr lang="en-US" smtClean="0"/>
              <a:pPr/>
              <a:t>23</a:t>
            </a:fld>
            <a:endParaRPr lang="en-US" dirty="0" smtClean="0"/>
          </a:p>
        </p:txBody>
      </p:sp>
      <p:sp>
        <p:nvSpPr>
          <p:cNvPr id="367619" name="Rectangle 2"/>
          <p:cNvSpPr>
            <a:spLocks noGrp="1" noRot="1" noChangeAspect="1" noChangeArrowheads="1" noTextEdit="1"/>
          </p:cNvSpPr>
          <p:nvPr>
            <p:ph type="sldImg"/>
          </p:nvPr>
        </p:nvSpPr>
        <p:spPr>
          <a:xfrm>
            <a:off x="715963" y="0"/>
            <a:ext cx="5578475" cy="4183063"/>
          </a:xfrm>
          <a:ln/>
        </p:spPr>
      </p:sp>
      <p:sp>
        <p:nvSpPr>
          <p:cNvPr id="367620" name="Rectangle 3"/>
          <p:cNvSpPr>
            <a:spLocks noGrp="1" noChangeArrowheads="1"/>
          </p:cNvSpPr>
          <p:nvPr>
            <p:ph type="body" idx="1"/>
          </p:nvPr>
        </p:nvSpPr>
        <p:spPr>
          <a:noFill/>
          <a:ln/>
        </p:spPr>
        <p:txBody>
          <a:bodyPr>
            <a:normAutofit fontScale="55000" lnSpcReduction="20000"/>
          </a:bodyPr>
          <a:lstStyle/>
          <a:p>
            <a:pPr marL="0" lvl="0" indent="0" eaLnBrk="1" hangingPunct="1">
              <a:buFont typeface="Arial" panose="020B0604020202020204" pitchFamily="34" charset="0"/>
              <a:buNone/>
            </a:pPr>
            <a:r>
              <a:rPr lang="en-US" sz="1100" b="1" dirty="0" smtClean="0">
                <a:solidFill>
                  <a:srgbClr val="E98A00"/>
                </a:solidFill>
                <a:latin typeface="+mj-lt"/>
                <a:ea typeface="Calibri"/>
                <a:cs typeface="Calibri"/>
                <a:sym typeface="Calibri"/>
              </a:rPr>
              <a:t>Notes to Trainer:</a:t>
            </a:r>
            <a:r>
              <a:rPr lang="en-US" sz="1100" b="1" baseline="0" dirty="0" smtClean="0">
                <a:solidFill>
                  <a:srgbClr val="E98A00"/>
                </a:solidFill>
                <a:latin typeface="+mj-lt"/>
                <a:ea typeface="Calibri"/>
                <a:cs typeface="Calibri"/>
                <a:sym typeface="Calibri"/>
              </a:rPr>
              <a:t> </a:t>
            </a:r>
          </a:p>
          <a:p>
            <a:pPr marL="0" lvl="0" indent="0" eaLnBrk="1" hangingPunct="1">
              <a:buFont typeface="Arial" panose="020B0604020202020204" pitchFamily="34" charset="0"/>
              <a:buNone/>
            </a:pPr>
            <a:r>
              <a:rPr lang="en-US" sz="1100" b="0" i="0" kern="1200" baseline="0" dirty="0" smtClean="0">
                <a:ln>
                  <a:noFill/>
                </a:ln>
                <a:solidFill>
                  <a:srgbClr val="E98A00"/>
                </a:solidFill>
                <a:effectLst/>
                <a:latin typeface="+mj-lt"/>
                <a:ea typeface="+mn-ea"/>
                <a:cs typeface="+mn-cs"/>
              </a:rPr>
              <a:t>In recent years, there has been a greater understanding of the prevalence and long term health impact of strangulation among survivors. </a:t>
            </a:r>
          </a:p>
          <a:p>
            <a:pPr marL="0" lvl="0" indent="0" eaLnBrk="1" hangingPunct="1">
              <a:buFont typeface="Arial" panose="020B0604020202020204" pitchFamily="34" charset="0"/>
              <a:buNone/>
            </a:pPr>
            <a:endParaRPr lang="en-US" sz="1100" b="0" i="0" kern="1200" baseline="0" dirty="0" smtClean="0">
              <a:ln>
                <a:noFill/>
              </a:ln>
              <a:solidFill>
                <a:srgbClr val="E98A00"/>
              </a:solidFill>
              <a:effectLst/>
              <a:latin typeface="+mj-lt"/>
              <a:ea typeface="+mn-ea"/>
              <a:cs typeface="+mn-cs"/>
            </a:endParaRPr>
          </a:p>
          <a:p>
            <a:pPr marL="0" lvl="0" indent="0" eaLnBrk="1" hangingPunct="1">
              <a:buFont typeface="Arial" panose="020B0604020202020204" pitchFamily="34" charset="0"/>
              <a:buNone/>
            </a:pPr>
            <a:r>
              <a:rPr lang="en-US" sz="1100" b="0" i="0" kern="1200" baseline="0" dirty="0" smtClean="0">
                <a:ln>
                  <a:noFill/>
                </a:ln>
                <a:solidFill>
                  <a:srgbClr val="E98A00"/>
                </a:solidFill>
                <a:effectLst/>
                <a:latin typeface="+mj-lt"/>
                <a:ea typeface="+mn-ea"/>
                <a:cs typeface="+mn-cs"/>
              </a:rPr>
              <a:t>Ask the participants: Are you surprised by this statistic? What has been your experience in hearing about strangulation from survivors you have worked with?</a:t>
            </a:r>
          </a:p>
          <a:p>
            <a:pPr marL="0" lvl="0" indent="0" eaLnBrk="1" hangingPunct="1">
              <a:buFont typeface="Arial" panose="020B0604020202020204" pitchFamily="34" charset="0"/>
              <a:buNone/>
            </a:pPr>
            <a:endParaRPr lang="en-US" sz="1100" b="0" i="0" kern="1200" baseline="0" dirty="0" smtClean="0">
              <a:ln>
                <a:noFill/>
              </a:ln>
              <a:solidFill>
                <a:srgbClr val="E98A00"/>
              </a:solidFill>
              <a:effectLst/>
              <a:latin typeface="+mj-lt"/>
              <a:ea typeface="+mn-ea"/>
              <a:cs typeface="+mn-cs"/>
            </a:endParaRPr>
          </a:p>
          <a:p>
            <a:pPr marL="0" lvl="0" indent="0" eaLnBrk="1" hangingPunct="1">
              <a:buFont typeface="Arial" panose="020B0604020202020204" pitchFamily="34" charset="0"/>
              <a:buNone/>
            </a:pPr>
            <a:r>
              <a:rPr lang="en-US" sz="1100" b="1" i="0" kern="1200" baseline="0" dirty="0" smtClean="0">
                <a:ln>
                  <a:noFill/>
                </a:ln>
                <a:solidFill>
                  <a:srgbClr val="E98A00"/>
                </a:solidFill>
                <a:effectLst/>
                <a:latin typeface="+mj-lt"/>
                <a:ea typeface="+mn-ea"/>
                <a:cs typeface="+mn-cs"/>
              </a:rPr>
              <a:t>Sources: </a:t>
            </a:r>
            <a:endParaRPr lang="en-US" sz="1100" b="0" kern="1200" dirty="0" smtClean="0">
              <a:ln>
                <a:noFill/>
              </a:ln>
              <a:solidFill>
                <a:srgbClr val="E98A00"/>
              </a:solidFill>
              <a:effectLst/>
              <a:latin typeface="+mj-lt"/>
              <a:ea typeface="+mn-ea"/>
              <a:cs typeface="+mn-cs"/>
            </a:endParaRPr>
          </a:p>
          <a:p>
            <a:r>
              <a:rPr lang="en-US" sz="1100" b="0" kern="1200" dirty="0" err="1" smtClean="0">
                <a:ln>
                  <a:noFill/>
                </a:ln>
                <a:solidFill>
                  <a:srgbClr val="E98A00"/>
                </a:solidFill>
                <a:effectLst/>
                <a:latin typeface="+mj-lt"/>
                <a:ea typeface="+mn-ea"/>
                <a:cs typeface="+mn-cs"/>
              </a:rPr>
              <a:t>Chrisler</a:t>
            </a:r>
            <a:r>
              <a:rPr lang="en-US" sz="1100" b="0" kern="1200" dirty="0" smtClean="0">
                <a:ln>
                  <a:noFill/>
                </a:ln>
                <a:solidFill>
                  <a:srgbClr val="E98A00"/>
                </a:solidFill>
                <a:effectLst/>
                <a:latin typeface="+mj-lt"/>
                <a:ea typeface="+mn-ea"/>
                <a:cs typeface="+mn-cs"/>
              </a:rPr>
              <a:t> JC, Ferguson S.  Violence Against Women as a Public Health Issue.  Annals of New York Academy of Sciences. 2006;1087:235-249.</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Abbott J, Johnson R, </a:t>
            </a:r>
            <a:r>
              <a:rPr lang="en-US" sz="1100" b="0" kern="1200" dirty="0" err="1" smtClean="0">
                <a:ln>
                  <a:noFill/>
                </a:ln>
                <a:solidFill>
                  <a:srgbClr val="E98A00"/>
                </a:solidFill>
                <a:effectLst/>
                <a:latin typeface="+mj-lt"/>
                <a:ea typeface="+mn-ea"/>
                <a:cs typeface="+mn-cs"/>
              </a:rPr>
              <a:t>Koxiol</a:t>
            </a:r>
            <a:r>
              <a:rPr lang="en-US" sz="1100" b="0" kern="1200" dirty="0" smtClean="0">
                <a:ln>
                  <a:noFill/>
                </a:ln>
                <a:solidFill>
                  <a:srgbClr val="E98A00"/>
                </a:solidFill>
                <a:effectLst/>
                <a:latin typeface="+mj-lt"/>
                <a:ea typeface="+mn-ea"/>
                <a:cs typeface="+mn-cs"/>
              </a:rPr>
              <a:t>-McLain J, Lowenstein SR.  Domestic Violence Against Women: Incidence and Prevalence in an Emergency Department Population. JAMA.  1995;273(22):1763-1767.</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Coker AL, Davis KE, Arias I, Desai S, Sanderson M, Brandt HM, Smith PG. Physical and Mental Health Effects of Intimate Partner Violence for Men and Women. American Journal of Preventive Medicine. 2002;22(4):260-8.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Frye V. Examining Homicide’s Contribution to Pregnancy-Associated Deaths.  </a:t>
            </a:r>
            <a:r>
              <a:rPr lang="es-ES" sz="1100" b="0" kern="1200" dirty="0" smtClean="0">
                <a:ln>
                  <a:noFill/>
                </a:ln>
                <a:solidFill>
                  <a:srgbClr val="E98A00"/>
                </a:solidFill>
                <a:effectLst/>
                <a:latin typeface="+mj-lt"/>
                <a:ea typeface="+mn-ea"/>
                <a:cs typeface="+mn-cs"/>
              </a:rPr>
              <a:t>JAMA. 2001;285(11):1510-1511.</a:t>
            </a:r>
            <a:endParaRPr lang="en-US" sz="1100" b="0" kern="1200" dirty="0" smtClean="0">
              <a:ln>
                <a:noFill/>
              </a:ln>
              <a:solidFill>
                <a:srgbClr val="E98A00"/>
              </a:solidFill>
              <a:effectLst/>
              <a:latin typeface="+mj-lt"/>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Goldberg WG, </a:t>
            </a:r>
            <a:r>
              <a:rPr lang="en-US" sz="1100" b="0" kern="1200" dirty="0" err="1" smtClean="0">
                <a:ln>
                  <a:noFill/>
                </a:ln>
                <a:solidFill>
                  <a:srgbClr val="E98A00"/>
                </a:solidFill>
                <a:effectLst/>
                <a:latin typeface="+mj-lt"/>
                <a:ea typeface="+mn-ea"/>
                <a:cs typeface="+mn-cs"/>
              </a:rPr>
              <a:t>Tomlanovich</a:t>
            </a:r>
            <a:r>
              <a:rPr lang="en-US" sz="1100" b="0" kern="1200" dirty="0" smtClean="0">
                <a:ln>
                  <a:noFill/>
                </a:ln>
                <a:solidFill>
                  <a:srgbClr val="E98A00"/>
                </a:solidFill>
                <a:effectLst/>
                <a:latin typeface="+mj-lt"/>
                <a:ea typeface="+mn-ea"/>
                <a:cs typeface="+mn-cs"/>
              </a:rPr>
              <a:t> MC. Domestic Violence Victims in the Emergency Department. JAMA. 1984;251:3259-3264.</a:t>
            </a:r>
          </a:p>
          <a:p>
            <a:r>
              <a:rPr lang="en-US" sz="1100" b="0" kern="1200" dirty="0" smtClean="0">
                <a:ln>
                  <a:noFill/>
                </a:ln>
                <a:solidFill>
                  <a:srgbClr val="E98A00"/>
                </a:solidFill>
                <a:effectLst/>
                <a:latin typeface="+mj-lt"/>
                <a:ea typeface="+mn-ea"/>
                <a:cs typeface="+mn-cs"/>
              </a:rPr>
              <a:t> </a:t>
            </a:r>
          </a:p>
          <a:p>
            <a:r>
              <a:rPr lang="en-US" sz="1100" b="0" kern="1200" dirty="0" smtClean="0">
                <a:ln>
                  <a:noFill/>
                </a:ln>
                <a:solidFill>
                  <a:srgbClr val="E98A00"/>
                </a:solidFill>
                <a:effectLst/>
                <a:latin typeface="+mj-lt"/>
                <a:ea typeface="+mn-ea"/>
                <a:cs typeface="+mn-cs"/>
              </a:rPr>
              <a:t>Golding JM. Intimate Partner Violence as a Risk Factor for Mental Disorders: A Meta-Analysis. Journal of Family Violence. 1999;14(2):99-132.</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err="1" smtClean="0">
                <a:ln>
                  <a:noFill/>
                </a:ln>
                <a:solidFill>
                  <a:srgbClr val="E98A00"/>
                </a:solidFill>
                <a:effectLst/>
                <a:latin typeface="+mj-lt"/>
                <a:ea typeface="+mn-ea"/>
                <a:cs typeface="+mn-cs"/>
              </a:rPr>
              <a:t>McLeer</a:t>
            </a:r>
            <a:r>
              <a:rPr lang="en-US" sz="1100" b="0" kern="1200" dirty="0" smtClean="0">
                <a:ln>
                  <a:noFill/>
                </a:ln>
                <a:solidFill>
                  <a:srgbClr val="E98A00"/>
                </a:solidFill>
                <a:effectLst/>
                <a:latin typeface="+mj-lt"/>
                <a:ea typeface="+mn-ea"/>
                <a:cs typeface="+mn-cs"/>
              </a:rPr>
              <a:t> SV, Anwar RA, Herman S, </a:t>
            </a:r>
            <a:r>
              <a:rPr lang="en-US" sz="1100" b="0" kern="1200" dirty="0" err="1" smtClean="0">
                <a:ln>
                  <a:noFill/>
                </a:ln>
                <a:solidFill>
                  <a:srgbClr val="E98A00"/>
                </a:solidFill>
                <a:effectLst/>
                <a:latin typeface="+mj-lt"/>
                <a:ea typeface="+mn-ea"/>
                <a:cs typeface="+mn-cs"/>
              </a:rPr>
              <a:t>Maquiling</a:t>
            </a:r>
            <a:r>
              <a:rPr lang="en-US" sz="1100" b="0" kern="1200" dirty="0" smtClean="0">
                <a:ln>
                  <a:noFill/>
                </a:ln>
                <a:solidFill>
                  <a:srgbClr val="E98A00"/>
                </a:solidFill>
                <a:effectLst/>
                <a:latin typeface="+mj-lt"/>
                <a:ea typeface="+mn-ea"/>
                <a:cs typeface="+mn-cs"/>
              </a:rPr>
              <a:t> K. Education is not Enough: A Systems Failure in Protecting Battered Women. Annals of Emergency Medicine. 1989;18:651-653.</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Stark E, </a:t>
            </a:r>
            <a:r>
              <a:rPr lang="en-US" sz="1100" b="0" kern="1200" dirty="0" err="1" smtClean="0">
                <a:ln>
                  <a:noFill/>
                </a:ln>
                <a:solidFill>
                  <a:srgbClr val="E98A00"/>
                </a:solidFill>
                <a:effectLst/>
                <a:latin typeface="+mj-lt"/>
                <a:ea typeface="+mn-ea"/>
                <a:cs typeface="+mn-cs"/>
              </a:rPr>
              <a:t>Flitcraft</a:t>
            </a:r>
            <a:r>
              <a:rPr lang="en-US" sz="1100" b="0" kern="1200" dirty="0" smtClean="0">
                <a:ln>
                  <a:noFill/>
                </a:ln>
                <a:solidFill>
                  <a:srgbClr val="E98A00"/>
                </a:solidFill>
                <a:effectLst/>
                <a:latin typeface="+mj-lt"/>
                <a:ea typeface="+mn-ea"/>
                <a:cs typeface="+mn-cs"/>
              </a:rPr>
              <a:t> A, Frazier  RJ.  Medicine and Patriarchal Violence: The Social Construction of a “Private” Event. International Journal of Health Services. 1979;9(3):461-493.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dirty="0" smtClean="0">
              <a:solidFill>
                <a:schemeClr val="bg1">
                  <a:lumMod val="50000"/>
                </a:schemeClr>
              </a:solidFill>
              <a:latin typeface="+mj-lt"/>
            </a:endParaRPr>
          </a:p>
          <a:p>
            <a:r>
              <a:rPr lang="en-US" sz="1100" b="0" kern="1200" dirty="0" smtClean="0">
                <a:ln>
                  <a:noFill/>
                </a:ln>
                <a:solidFill>
                  <a:srgbClr val="E98A00"/>
                </a:solidFill>
                <a:effectLst/>
                <a:latin typeface="+mj-lt"/>
                <a:ea typeface="+mn-ea"/>
                <a:cs typeface="+mn-cs"/>
              </a:rPr>
              <a:t>Stark E, </a:t>
            </a:r>
            <a:r>
              <a:rPr lang="en-US" sz="1100" b="0" kern="1200" dirty="0" err="1" smtClean="0">
                <a:ln>
                  <a:noFill/>
                </a:ln>
                <a:solidFill>
                  <a:srgbClr val="E98A00"/>
                </a:solidFill>
                <a:effectLst/>
                <a:latin typeface="+mj-lt"/>
                <a:ea typeface="+mn-ea"/>
                <a:cs typeface="+mn-cs"/>
              </a:rPr>
              <a:t>Flitcraft</a:t>
            </a:r>
            <a:r>
              <a:rPr lang="en-US" sz="1100" b="0" kern="1200" dirty="0" smtClean="0">
                <a:ln>
                  <a:noFill/>
                </a:ln>
                <a:solidFill>
                  <a:srgbClr val="E98A00"/>
                </a:solidFill>
                <a:effectLst/>
                <a:latin typeface="+mj-lt"/>
                <a:ea typeface="+mn-ea"/>
                <a:cs typeface="+mn-cs"/>
              </a:rPr>
              <a:t> A. Killing the Beast Within: Woman Battering and Female Suicidality. International Journal of Health Services. 1995;25(1):43-64.</a:t>
            </a:r>
          </a:p>
          <a:p>
            <a:pPr eaLnBrk="1" hangingPunct="1"/>
            <a:endParaRPr lang="en-US" sz="1100" i="1" baseline="0" dirty="0" smtClean="0">
              <a:latin typeface="+mj-lt"/>
            </a:endParaRPr>
          </a:p>
          <a:p>
            <a:pPr eaLnBrk="1" hangingPunct="1"/>
            <a:r>
              <a:rPr lang="en-US" sz="1100" dirty="0" smtClean="0">
                <a:latin typeface="+mj-lt"/>
              </a:rPr>
              <a:t> </a:t>
            </a:r>
          </a:p>
          <a:p>
            <a:pPr eaLnBrk="1" hangingPunct="1">
              <a:buFontTx/>
              <a:buChar char="•"/>
            </a:pPr>
            <a:endParaRPr lang="en-US" sz="1100" dirty="0" smtClean="0">
              <a:latin typeface="+mj-lt"/>
            </a:endParaRPr>
          </a:p>
          <a:p>
            <a:pPr eaLnBrk="1" hangingPunct="1">
              <a:buFontTx/>
              <a:buChar char="•"/>
            </a:pPr>
            <a:endParaRPr lang="en-US" sz="1100" dirty="0" smtClean="0">
              <a:latin typeface="+mj-lt"/>
            </a:endParaRPr>
          </a:p>
          <a:p>
            <a:pPr eaLnBrk="1" hangingPunct="1"/>
            <a:endParaRPr lang="en-US" sz="1100" dirty="0" smtClean="0">
              <a:latin typeface="+mj-lt"/>
            </a:endParaRPr>
          </a:p>
        </p:txBody>
      </p:sp>
    </p:spTree>
    <p:extLst>
      <p:ext uri="{BB962C8B-B14F-4D97-AF65-F5344CB8AC3E}">
        <p14:creationId xmlns:p14="http://schemas.microsoft.com/office/powerpoint/2010/main" val="1440135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100" b="1" dirty="0" smtClean="0">
                <a:solidFill>
                  <a:srgbClr val="E98A00"/>
                </a:solidFill>
                <a:latin typeface="+mj-lt"/>
                <a:ea typeface="Calibri"/>
                <a:cs typeface="Calibri"/>
                <a:sym typeface="Calibri"/>
              </a:rPr>
              <a:t>Notes to Trainer:</a:t>
            </a:r>
            <a:r>
              <a:rPr lang="en-US" sz="1100" b="1" baseline="0" dirty="0" smtClean="0">
                <a:solidFill>
                  <a:srgbClr val="E98A00"/>
                </a:solidFill>
                <a:latin typeface="+mj-lt"/>
                <a:ea typeface="Calibri"/>
                <a:cs typeface="Calibri"/>
                <a:sym typeface="Calibri"/>
              </a:rPr>
              <a:t> </a:t>
            </a:r>
          </a:p>
          <a:p>
            <a:pPr marL="0" lvl="0" indent="0">
              <a:buFont typeface="Arial" panose="020B0604020202020204" pitchFamily="34" charset="0"/>
              <a:buNone/>
            </a:pPr>
            <a:r>
              <a:rPr lang="en-US" sz="1100" b="0" dirty="0" smtClean="0">
                <a:solidFill>
                  <a:srgbClr val="E98A00"/>
                </a:solidFill>
                <a:latin typeface="+mj-lt"/>
              </a:rPr>
              <a:t>Strangulation and TBI can greatly</a:t>
            </a:r>
            <a:r>
              <a:rPr lang="en-US" sz="1100" b="0" baseline="0" dirty="0" smtClean="0">
                <a:solidFill>
                  <a:srgbClr val="E98A00"/>
                </a:solidFill>
                <a:latin typeface="+mj-lt"/>
              </a:rPr>
              <a:t> impact a survivors ability to engage in advocacy, counseling, and other services. Some impacts include:</a:t>
            </a:r>
          </a:p>
          <a:p>
            <a:pPr marL="171450" lvl="0" indent="-171450">
              <a:buFont typeface="Arial" panose="020B0604020202020204" pitchFamily="34" charset="0"/>
              <a:buChar char="•"/>
            </a:pPr>
            <a:r>
              <a:rPr lang="en-US" sz="1100" b="0" dirty="0" smtClean="0">
                <a:solidFill>
                  <a:srgbClr val="E98A00"/>
                </a:solidFill>
                <a:latin typeface="+mj-lt"/>
              </a:rPr>
              <a:t>Difficulty following directions (or safety plans!!!)</a:t>
            </a:r>
          </a:p>
          <a:p>
            <a:pPr marL="171450" lvl="0" indent="-171450">
              <a:buFont typeface="Arial" panose="020B0604020202020204" pitchFamily="34" charset="0"/>
              <a:buChar char="•"/>
            </a:pPr>
            <a:r>
              <a:rPr lang="en-US" sz="1100" b="0" dirty="0" smtClean="0">
                <a:solidFill>
                  <a:srgbClr val="E98A00"/>
                </a:solidFill>
                <a:latin typeface="+mj-lt"/>
              </a:rPr>
              <a:t>Impaired memory</a:t>
            </a:r>
          </a:p>
          <a:p>
            <a:pPr marL="171450" lvl="0" indent="-171450">
              <a:buFont typeface="Arial" panose="020B0604020202020204" pitchFamily="34" charset="0"/>
              <a:buChar char="•"/>
            </a:pPr>
            <a:r>
              <a:rPr lang="en-US" sz="1100" b="0" dirty="0" smtClean="0">
                <a:solidFill>
                  <a:srgbClr val="E98A00"/>
                </a:solidFill>
                <a:latin typeface="+mj-lt"/>
              </a:rPr>
              <a:t>Uncontrollable emotions, mostly anger</a:t>
            </a:r>
          </a:p>
          <a:p>
            <a:pPr marL="171450" lvl="0" indent="-171450">
              <a:buFont typeface="Arial" panose="020B0604020202020204" pitchFamily="34" charset="0"/>
              <a:buChar char="•"/>
            </a:pPr>
            <a:r>
              <a:rPr lang="en-US" sz="1100" b="0" dirty="0" smtClean="0">
                <a:solidFill>
                  <a:srgbClr val="E98A00"/>
                </a:solidFill>
                <a:latin typeface="+mj-lt"/>
              </a:rPr>
              <a:t>Death, which can occur days or weeks after the incident</a:t>
            </a:r>
          </a:p>
          <a:p>
            <a:pPr marL="171450" lvl="0" indent="-171450">
              <a:buFont typeface="Arial" panose="020B0604020202020204" pitchFamily="34" charset="0"/>
              <a:buChar char="•"/>
            </a:pPr>
            <a:r>
              <a:rPr lang="en-US" sz="1100" b="0" dirty="0" smtClean="0">
                <a:solidFill>
                  <a:srgbClr val="E98A00"/>
                </a:solidFill>
                <a:latin typeface="+mj-lt"/>
              </a:rPr>
              <a:t>Depression, anxiety</a:t>
            </a:r>
          </a:p>
          <a:p>
            <a:pPr marL="171450" lvl="0" indent="-171450">
              <a:buFont typeface="Arial" panose="020B0604020202020204" pitchFamily="34" charset="0"/>
              <a:buChar char="•"/>
            </a:pPr>
            <a:r>
              <a:rPr lang="en-US" sz="1100" b="0" dirty="0" smtClean="0">
                <a:solidFill>
                  <a:srgbClr val="E98A00"/>
                </a:solidFill>
                <a:latin typeface="+mj-lt"/>
              </a:rPr>
              <a:t>Insomnia</a:t>
            </a: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24</a:t>
            </a:fld>
            <a:endParaRPr lang="en-US"/>
          </a:p>
        </p:txBody>
      </p:sp>
    </p:spTree>
    <p:extLst>
      <p:ext uri="{BB962C8B-B14F-4D97-AF65-F5344CB8AC3E}">
        <p14:creationId xmlns:p14="http://schemas.microsoft.com/office/powerpoint/2010/main" val="286510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lnSpcReduction="10000"/>
          </a:bodyPr>
          <a:lstStyle/>
          <a:p>
            <a:pPr eaLnBrk="1" hangingPunct="1"/>
            <a:r>
              <a:rPr lang="en-US" sz="1100" b="1" dirty="0" smtClean="0">
                <a:solidFill>
                  <a:srgbClr val="E98A00"/>
                </a:solidFill>
                <a:latin typeface="+mj-lt"/>
                <a:ea typeface="Calibri"/>
                <a:cs typeface="Calibri"/>
                <a:sym typeface="Calibri"/>
              </a:rPr>
              <a:t>Notes to Trainer:</a:t>
            </a:r>
            <a:r>
              <a:rPr lang="en-US" sz="1100" b="1" baseline="0" dirty="0" smtClean="0">
                <a:solidFill>
                  <a:srgbClr val="E98A00"/>
                </a:solidFill>
                <a:latin typeface="+mj-lt"/>
                <a:ea typeface="Calibri"/>
                <a:cs typeface="Calibri"/>
                <a:sym typeface="Calibri"/>
              </a:rPr>
              <a:t> </a:t>
            </a:r>
          </a:p>
          <a:p>
            <a:pPr eaLnBrk="1" hangingPunct="1"/>
            <a:r>
              <a:rPr lang="en-US" sz="1100" b="0" i="0" dirty="0" smtClean="0">
                <a:latin typeface="+mj-lt"/>
              </a:rPr>
              <a:t>IPV victims</a:t>
            </a:r>
            <a:r>
              <a:rPr lang="en-US" sz="1100" b="0" i="0" baseline="0" dirty="0" smtClean="0">
                <a:latin typeface="+mj-lt"/>
              </a:rPr>
              <a:t> are at risk of another type of brain injury and that is anoxic injury due to strangulation which also occurs at a surprisingly high frequency among IPV victims.</a:t>
            </a:r>
          </a:p>
          <a:p>
            <a:pPr eaLnBrk="1" hangingPunct="1"/>
            <a:endParaRPr lang="en-US" sz="1100" b="0" i="0" baseline="0" dirty="0" smtClean="0">
              <a:latin typeface="+mj-lt"/>
            </a:endParaRPr>
          </a:p>
          <a:p>
            <a:pPr eaLnBrk="1" hangingPunct="1"/>
            <a:r>
              <a:rPr lang="en-US" sz="1100" b="0" i="0" baseline="0" dirty="0" smtClean="0">
                <a:latin typeface="+mj-lt"/>
              </a:rPr>
              <a:t>Why should DV advocates talk about strangulation and other TBIs:</a:t>
            </a:r>
          </a:p>
          <a:p>
            <a:pPr marL="171450" indent="-171450" eaLnBrk="1" hangingPunct="1">
              <a:buFont typeface="Arial" panose="020B0604020202020204" pitchFamily="34" charset="0"/>
              <a:buChar char="•"/>
            </a:pPr>
            <a:r>
              <a:rPr lang="en-US" sz="1100" b="0" i="0" baseline="0" dirty="0" smtClean="0">
                <a:latin typeface="+mj-lt"/>
              </a:rPr>
              <a:t>It is an extremely common form of physical violence – one that is particularly controlling – in abusive relationships, that is often repeated.</a:t>
            </a:r>
          </a:p>
          <a:p>
            <a:pPr marL="171450" indent="-171450" eaLnBrk="1" hangingPunct="1">
              <a:buFont typeface="Arial" panose="020B0604020202020204" pitchFamily="34" charset="0"/>
              <a:buChar char="•"/>
            </a:pPr>
            <a:r>
              <a:rPr lang="en-US" sz="1100" b="0" i="0" baseline="0" dirty="0" smtClean="0">
                <a:latin typeface="+mj-lt"/>
              </a:rPr>
              <a:t>It is normalized because it is so common and because there are not always immediate physical repercussions. (</a:t>
            </a:r>
            <a:r>
              <a:rPr lang="en-US" sz="1100" b="0" i="0" kern="1200" dirty="0" smtClean="0">
                <a:ln>
                  <a:noFill/>
                </a:ln>
                <a:solidFill>
                  <a:srgbClr val="E98A00"/>
                </a:solidFill>
                <a:effectLst/>
                <a:latin typeface="+mj-lt"/>
                <a:ea typeface="+mn-ea"/>
                <a:cs typeface="+mn-cs"/>
              </a:rPr>
              <a:t>In a National Family Justice Center study in which 300 victims reported a strangulation assault, only three victims sought any medical help at the time of the assault.)</a:t>
            </a:r>
            <a:endParaRPr lang="en-US" sz="1100" b="0" i="0" baseline="0" dirty="0" smtClean="0">
              <a:latin typeface="+mj-lt"/>
            </a:endParaRPr>
          </a:p>
          <a:p>
            <a:pPr marL="171450" indent="-171450" eaLnBrk="1" hangingPunct="1">
              <a:buFont typeface="Arial" panose="020B0604020202020204" pitchFamily="34" charset="0"/>
              <a:buChar char="•"/>
            </a:pPr>
            <a:r>
              <a:rPr lang="en-US" sz="1100" b="0" i="0" baseline="0" dirty="0" smtClean="0">
                <a:latin typeface="+mj-lt"/>
              </a:rPr>
              <a:t>Not always painful, leave marks, make voice raspy, or break blood vessels in eyes, so it may not be thought of as very serious, but is still cutting off oxygen to the brain.</a:t>
            </a:r>
          </a:p>
          <a:p>
            <a:pPr marL="171450" indent="-171450" eaLnBrk="1" hangingPunct="1">
              <a:buFont typeface="Arial" panose="020B0604020202020204" pitchFamily="34" charset="0"/>
              <a:buChar char="•"/>
            </a:pPr>
            <a:r>
              <a:rPr lang="en-US" sz="1100" b="0" i="0" baseline="0" dirty="0" smtClean="0">
                <a:latin typeface="+mj-lt"/>
              </a:rPr>
              <a:t>Strangulation is a indicator for DV homicide or serious re-assault.</a:t>
            </a:r>
          </a:p>
          <a:p>
            <a:pPr marL="171450" indent="-171450" eaLnBrk="1" hangingPunct="1">
              <a:buFont typeface="Arial" panose="020B0604020202020204" pitchFamily="34" charset="0"/>
              <a:buChar char="•"/>
            </a:pPr>
            <a:r>
              <a:rPr lang="en-US" sz="1100" b="0" kern="1200" dirty="0" smtClean="0">
                <a:ln>
                  <a:noFill/>
                </a:ln>
                <a:solidFill>
                  <a:srgbClr val="E98A00"/>
                </a:solidFill>
                <a:effectLst/>
                <a:latin typeface="+mj-lt"/>
                <a:ea typeface="+mn-ea"/>
                <a:cs typeface="+mn-cs"/>
              </a:rPr>
              <a:t>Takes</a:t>
            </a:r>
            <a:r>
              <a:rPr lang="en-US" sz="1100" b="0" kern="1200" baseline="0" dirty="0" smtClean="0">
                <a:ln>
                  <a:noFill/>
                </a:ln>
                <a:solidFill>
                  <a:srgbClr val="E98A00"/>
                </a:solidFill>
                <a:effectLst/>
                <a:latin typeface="+mj-lt"/>
                <a:ea typeface="+mn-ea"/>
                <a:cs typeface="+mn-cs"/>
              </a:rPr>
              <a:t> o</a:t>
            </a:r>
            <a:r>
              <a:rPr lang="en-US" sz="1100" b="0" kern="1200" dirty="0" smtClean="0">
                <a:ln>
                  <a:noFill/>
                </a:ln>
                <a:solidFill>
                  <a:srgbClr val="E98A00"/>
                </a:solidFill>
                <a:effectLst/>
                <a:latin typeface="+mj-lt"/>
                <a:ea typeface="+mn-ea"/>
                <a:cs typeface="+mn-cs"/>
              </a:rPr>
              <a:t>nly 4</a:t>
            </a:r>
            <a:r>
              <a:rPr lang="en-US" sz="1100" b="0" kern="1200" baseline="0" dirty="0" smtClean="0">
                <a:ln>
                  <a:noFill/>
                </a:ln>
                <a:solidFill>
                  <a:srgbClr val="E98A00"/>
                </a:solidFill>
                <a:effectLst/>
                <a:latin typeface="+mj-lt"/>
                <a:ea typeface="+mn-ea"/>
                <a:cs typeface="+mn-cs"/>
              </a:rPr>
              <a:t> </a:t>
            </a:r>
            <a:r>
              <a:rPr lang="en-US" sz="1100" b="0" kern="1200" dirty="0" smtClean="0">
                <a:ln>
                  <a:noFill/>
                </a:ln>
                <a:solidFill>
                  <a:srgbClr val="E98A00"/>
                </a:solidFill>
                <a:effectLst/>
                <a:latin typeface="+mj-lt"/>
                <a:ea typeface="+mn-ea"/>
                <a:cs typeface="+mn-cs"/>
              </a:rPr>
              <a:t>pounds of pressure for 10 seconds to make someone unconscious and leave potentially permanent brain damage.</a:t>
            </a:r>
          </a:p>
          <a:p>
            <a:pPr marL="171450" indent="-171450" eaLnBrk="1" hangingPunct="1">
              <a:buFont typeface="Arial" panose="020B0604020202020204" pitchFamily="34" charset="0"/>
              <a:buChar char="•"/>
            </a:pPr>
            <a:endParaRPr lang="en-US" sz="1100" b="0" kern="1200" baseline="0" dirty="0" smtClean="0">
              <a:ln>
                <a:noFill/>
              </a:ln>
              <a:solidFill>
                <a:srgbClr val="E98A00"/>
              </a:solidFill>
              <a:effectLst/>
              <a:latin typeface="+mj-lt"/>
              <a:ea typeface="+mn-ea"/>
              <a:cs typeface="+mn-cs"/>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i="0" baseline="0" dirty="0" smtClean="0">
                <a:latin typeface="+mj-lt"/>
              </a:rPr>
              <a:t>Source: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0" i="0" kern="1200" dirty="0" smtClean="0">
                <a:ln>
                  <a:noFill/>
                </a:ln>
                <a:solidFill>
                  <a:srgbClr val="E98A00"/>
                </a:solidFill>
                <a:effectLst/>
                <a:latin typeface="+mj-lt"/>
                <a:ea typeface="+mn-ea"/>
                <a:cs typeface="+mn-cs"/>
              </a:rPr>
              <a:t>Training Institute on Strangulation Prevention. (2017). </a:t>
            </a:r>
            <a:r>
              <a:rPr lang="en-US" sz="1100" b="0" i="1" kern="1200" dirty="0" smtClean="0">
                <a:ln>
                  <a:noFill/>
                </a:ln>
                <a:solidFill>
                  <a:srgbClr val="E98A00"/>
                </a:solidFill>
                <a:effectLst/>
                <a:latin typeface="+mj-lt"/>
                <a:ea typeface="+mn-ea"/>
                <a:cs typeface="+mn-cs"/>
              </a:rPr>
              <a:t>Health Issues Result from Strangulation - Training Institute on Strangulation Prevention</a:t>
            </a:r>
            <a:r>
              <a:rPr lang="en-US" sz="1100" b="0" i="0" kern="1200" dirty="0" smtClean="0">
                <a:ln>
                  <a:noFill/>
                </a:ln>
                <a:solidFill>
                  <a:srgbClr val="E98A00"/>
                </a:solidFill>
                <a:effectLst/>
                <a:latin typeface="+mj-lt"/>
                <a:ea typeface="+mn-ea"/>
                <a:cs typeface="+mn-cs"/>
              </a:rPr>
              <a:t>. [online] Available at: </a:t>
            </a:r>
            <a:r>
              <a:rPr lang="en-US" sz="1100" b="1" u="sng" kern="1200" dirty="0" smtClean="0">
                <a:ln>
                  <a:noFill/>
                </a:ln>
                <a:solidFill>
                  <a:srgbClr val="E98A00"/>
                </a:solidFill>
                <a:effectLst/>
                <a:latin typeface="+mj-lt"/>
                <a:ea typeface="+mn-ea"/>
                <a:cs typeface="+mn-cs"/>
                <a:hlinkClick r:id="rId3"/>
              </a:rPr>
              <a:t>http://www.strangulationtraininginstitute.com/health-issues-result-from-strangulation/</a:t>
            </a:r>
            <a:r>
              <a:rPr lang="en-US" sz="1100" b="1" kern="1200" dirty="0" smtClean="0">
                <a:ln>
                  <a:noFill/>
                </a:ln>
                <a:solidFill>
                  <a:srgbClr val="E98A00"/>
                </a:solidFill>
                <a:effectLst/>
                <a:latin typeface="+mj-lt"/>
                <a:ea typeface="+mn-ea"/>
                <a:cs typeface="+mn-cs"/>
              </a:rPr>
              <a:t>.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0" i="0" baseline="0" dirty="0" smtClean="0"/>
          </a:p>
          <a:p>
            <a:pPr marL="171450" indent="-171450" eaLnBrk="1" hangingPunct="1">
              <a:buFont typeface="Arial" panose="020B0604020202020204" pitchFamily="34" charset="0"/>
              <a:buChar char="•"/>
            </a:pPr>
            <a:endParaRPr lang="en-US" sz="1200" b="0" kern="1200" baseline="0" dirty="0" smtClean="0">
              <a:ln>
                <a:noFill/>
              </a:ln>
              <a:solidFill>
                <a:srgbClr val="E98A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25</a:t>
            </a:fld>
            <a:endParaRPr lang="en-US"/>
          </a:p>
        </p:txBody>
      </p:sp>
    </p:spTree>
    <p:extLst>
      <p:ext uri="{BB962C8B-B14F-4D97-AF65-F5344CB8AC3E}">
        <p14:creationId xmlns:p14="http://schemas.microsoft.com/office/powerpoint/2010/main" val="15912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A9F0CB13-C1FB-4F94-9DDE-2F4C6D445D2D}" type="slidenum">
              <a:rPr lang="en-US">
                <a:solidFill>
                  <a:prstClr val="black"/>
                </a:solidFill>
                <a:cs typeface="Arial" pitchFamily="34" charset="0"/>
              </a:rPr>
              <a:pPr/>
              <a:t>26</a:t>
            </a:fld>
            <a:endParaRPr lang="en-US" dirty="0">
              <a:solidFill>
                <a:prstClr val="black"/>
              </a:solidFill>
              <a:cs typeface="Arial" pitchFamily="34" charset="0"/>
            </a:endParaRPr>
          </a:p>
        </p:txBody>
      </p:sp>
      <p:sp>
        <p:nvSpPr>
          <p:cNvPr id="223235" name="Rectangle 2"/>
          <p:cNvSpPr>
            <a:spLocks noGrp="1" noRot="1" noChangeAspect="1" noChangeArrowheads="1" noTextEdit="1"/>
          </p:cNvSpPr>
          <p:nvPr>
            <p:ph type="sldImg"/>
          </p:nvPr>
        </p:nvSpPr>
        <p:spPr>
          <a:xfrm>
            <a:off x="715963" y="0"/>
            <a:ext cx="5578475" cy="4183063"/>
          </a:xfrm>
          <a:ln/>
        </p:spPr>
      </p:sp>
      <p:sp>
        <p:nvSpPr>
          <p:cNvPr id="223236" name="Rectangle 3"/>
          <p:cNvSpPr>
            <a:spLocks noGrp="1" noChangeArrowheads="1"/>
          </p:cNvSpPr>
          <p:nvPr>
            <p:ph type="body" idx="1"/>
          </p:nvPr>
        </p:nvSpPr>
        <p:spPr>
          <a:noFill/>
          <a:ln/>
        </p:spPr>
        <p:txBody>
          <a:bodyPr>
            <a:normAutofit fontScale="25000" lnSpcReduction="20000"/>
          </a:bodyPr>
          <a:lstStyle/>
          <a:p>
            <a:pPr eaLnBrk="1" hangingPunct="1"/>
            <a:r>
              <a:rPr lang="en-US" sz="1100" b="1" dirty="0" smtClean="0">
                <a:solidFill>
                  <a:srgbClr val="E98A00"/>
                </a:solidFill>
                <a:latin typeface="+mj-lt"/>
                <a:ea typeface="Calibri"/>
                <a:cs typeface="Calibri"/>
                <a:sym typeface="Calibri"/>
              </a:rPr>
              <a:t>Notes to Trainer:</a:t>
            </a:r>
            <a:r>
              <a:rPr lang="en-US" sz="1100" b="1" baseline="0" dirty="0" smtClean="0">
                <a:solidFill>
                  <a:srgbClr val="E98A00"/>
                </a:solidFill>
                <a:latin typeface="+mj-lt"/>
                <a:ea typeface="Calibri"/>
                <a:cs typeface="Calibri"/>
                <a:sym typeface="Calibri"/>
              </a:rPr>
              <a:t> </a:t>
            </a:r>
          </a:p>
          <a:p>
            <a:pPr eaLnBrk="1" hangingPunct="1"/>
            <a:r>
              <a:rPr lang="en-US" sz="1100" b="0" dirty="0" smtClean="0">
                <a:latin typeface="+mj-lt"/>
                <a:cs typeface="Arial" pitchFamily="34" charset="0"/>
              </a:rPr>
              <a:t>Experiencing</a:t>
            </a:r>
            <a:r>
              <a:rPr lang="en-US" sz="1100" b="0" baseline="0" dirty="0" smtClean="0">
                <a:latin typeface="+mj-lt"/>
                <a:cs typeface="Arial" pitchFamily="34" charset="0"/>
              </a:rPr>
              <a:t> IPV can have a significant negative impact on mental health.  </a:t>
            </a:r>
          </a:p>
          <a:p>
            <a:pPr eaLnBrk="1" hangingPunct="1"/>
            <a:endParaRPr lang="en-US" sz="1100" baseline="0" dirty="0" smtClean="0">
              <a:latin typeface="+mj-lt"/>
              <a:cs typeface="Arial"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i="0" kern="1200" baseline="0" dirty="0" smtClean="0">
                <a:ln>
                  <a:noFill/>
                </a:ln>
                <a:solidFill>
                  <a:srgbClr val="E98A00"/>
                </a:solidFill>
                <a:effectLst/>
                <a:latin typeface="+mj-lt"/>
                <a:ea typeface="+mn-ea"/>
                <a:cs typeface="+mn-cs"/>
              </a:rPr>
              <a:t>Ask the participants: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i="0" kern="1200" baseline="0" dirty="0" smtClean="0">
                <a:ln>
                  <a:noFill/>
                </a:ln>
                <a:solidFill>
                  <a:srgbClr val="E98A00"/>
                </a:solidFill>
                <a:effectLst/>
                <a:latin typeface="+mj-lt"/>
                <a:ea typeface="+mn-ea"/>
                <a:cs typeface="+mn-cs"/>
              </a:rPr>
              <a:t>Are you surprised by these impacts? How have you seen these impacts in your advocacy work?</a:t>
            </a:r>
            <a:endParaRPr lang="en-US" sz="1100" baseline="0" dirty="0" smtClean="0">
              <a:latin typeface="+mj-lt"/>
              <a:cs typeface="Arial" pitchFamily="34" charset="0"/>
            </a:endParaRPr>
          </a:p>
          <a:p>
            <a:pPr eaLnBrk="1" hangingPunct="1"/>
            <a:endParaRPr lang="en-US" sz="1100" baseline="0" dirty="0" smtClean="0">
              <a:latin typeface="+mj-lt"/>
              <a:cs typeface="Arial" pitchFamily="34" charset="0"/>
            </a:endParaRPr>
          </a:p>
          <a:p>
            <a:pPr eaLnBrk="1" hangingPunct="1"/>
            <a:r>
              <a:rPr lang="en-US" sz="1100" b="0" baseline="0" dirty="0" smtClean="0">
                <a:latin typeface="+mj-lt"/>
                <a:cs typeface="Arial" pitchFamily="34" charset="0"/>
              </a:rPr>
              <a:t>The National Center on Domestic Violence, Trauma, and Mental Health </a:t>
            </a:r>
            <a:r>
              <a:rPr lang="en-US" sz="1100" b="0" i="0" kern="1200" dirty="0" smtClean="0">
                <a:ln>
                  <a:noFill/>
                </a:ln>
                <a:solidFill>
                  <a:srgbClr val="E98A00"/>
                </a:solidFill>
                <a:effectLst/>
                <a:latin typeface="+mj-lt"/>
                <a:ea typeface="+mn-ea"/>
                <a:cs typeface="+mn-cs"/>
              </a:rPr>
              <a:t>has a wide array of</a:t>
            </a:r>
            <a:r>
              <a:rPr lang="en-US" sz="1100" b="0" i="0" kern="1200" baseline="0" dirty="0" smtClean="0">
                <a:ln>
                  <a:noFill/>
                </a:ln>
                <a:solidFill>
                  <a:srgbClr val="E98A00"/>
                </a:solidFill>
                <a:effectLst/>
                <a:latin typeface="+mj-lt"/>
                <a:ea typeface="+mn-ea"/>
                <a:cs typeface="+mn-cs"/>
              </a:rPr>
              <a:t> resources that </a:t>
            </a:r>
            <a:r>
              <a:rPr lang="en-US" sz="1100" b="0" i="0" kern="1200" dirty="0" smtClean="0">
                <a:ln>
                  <a:noFill/>
                </a:ln>
                <a:solidFill>
                  <a:srgbClr val="E98A00"/>
                </a:solidFill>
                <a:effectLst/>
                <a:latin typeface="+mj-lt"/>
                <a:ea typeface="+mn-ea"/>
                <a:cs typeface="+mn-cs"/>
              </a:rPr>
              <a:t>provide information and practical guidance to domestic violence advocates on working with survivors who are experiencing trauma symptoms and/or mental health conditions.</a:t>
            </a:r>
            <a:r>
              <a:rPr lang="en-US" sz="1100" b="0" baseline="0" dirty="0" smtClean="0">
                <a:latin typeface="+mj-lt"/>
                <a:cs typeface="Arial" pitchFamily="34" charset="0"/>
              </a:rPr>
              <a:t> http://www.nationalcenterdvtraumamh.org/publications-products/resource-for-advocates/ </a:t>
            </a:r>
          </a:p>
          <a:p>
            <a:pPr eaLnBrk="1" hangingPunct="1"/>
            <a:endParaRPr lang="en-US" sz="1100" b="0" baseline="0" dirty="0" smtClean="0">
              <a:latin typeface="+mj-lt"/>
              <a:cs typeface="Arial" pitchFamily="34" charset="0"/>
            </a:endParaRPr>
          </a:p>
          <a:p>
            <a:pPr eaLnBrk="1" hangingPunct="1"/>
            <a:r>
              <a:rPr lang="en-US" sz="1100" b="1" baseline="0" dirty="0" smtClean="0">
                <a:latin typeface="+mj-lt"/>
                <a:cs typeface="Arial" pitchFamily="34" charset="0"/>
              </a:rPr>
              <a:t>Sources: </a:t>
            </a:r>
          </a:p>
          <a:p>
            <a:r>
              <a:rPr lang="en-US" sz="1100" b="0" kern="1200" dirty="0" smtClean="0">
                <a:ln>
                  <a:noFill/>
                </a:ln>
                <a:solidFill>
                  <a:srgbClr val="E98A00"/>
                </a:solidFill>
                <a:effectLst/>
                <a:latin typeface="+mj-lt"/>
                <a:ea typeface="+mn-ea"/>
                <a:cs typeface="+mn-cs"/>
              </a:rPr>
              <a:t>Bergman B, </a:t>
            </a:r>
            <a:r>
              <a:rPr lang="en-US" sz="1100" b="0" kern="1200" dirty="0" err="1" smtClean="0">
                <a:ln>
                  <a:noFill/>
                </a:ln>
                <a:solidFill>
                  <a:srgbClr val="E98A00"/>
                </a:solidFill>
                <a:effectLst/>
                <a:latin typeface="+mj-lt"/>
                <a:ea typeface="+mn-ea"/>
                <a:cs typeface="+mn-cs"/>
              </a:rPr>
              <a:t>Brismar</a:t>
            </a:r>
            <a:r>
              <a:rPr lang="en-US" sz="1100" b="0" kern="1200" dirty="0" smtClean="0">
                <a:ln>
                  <a:noFill/>
                </a:ln>
                <a:solidFill>
                  <a:srgbClr val="E98A00"/>
                </a:solidFill>
                <a:effectLst/>
                <a:latin typeface="+mj-lt"/>
                <a:ea typeface="+mn-ea"/>
                <a:cs typeface="+mn-cs"/>
              </a:rPr>
              <a:t> B. A 5-Year Follow-up Study of 117 Battered Women. American Journal of Public Health. 1991;81(11):1486-1489.</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Coker AL, Davis KE, Arias I, Desai S, Sanderson M, Brandt HM, Smith PG. Physical and Mental Health Effects of Intimate Partner Violence for Men and Women. American Journal of Preventive Medicine. 2002;22(4):260-8. </a:t>
            </a:r>
          </a:p>
          <a:p>
            <a:endParaRPr lang="en-US" sz="1100" b="0" kern="1200" dirty="0" smtClean="0">
              <a:ln>
                <a:noFill/>
              </a:ln>
              <a:solidFill>
                <a:srgbClr val="E98A00"/>
              </a:solidFill>
              <a:effectLst/>
              <a:latin typeface="+mj-lt"/>
              <a:ea typeface="+mn-ea"/>
              <a:cs typeface="+mn-cs"/>
            </a:endParaRPr>
          </a:p>
          <a:p>
            <a:r>
              <a:rPr lang="en-US" sz="1100" b="0" kern="1200" dirty="0" err="1" smtClean="0">
                <a:ln>
                  <a:noFill/>
                </a:ln>
                <a:solidFill>
                  <a:srgbClr val="E98A00"/>
                </a:solidFill>
                <a:effectLst/>
                <a:latin typeface="+mj-lt"/>
                <a:ea typeface="+mn-ea"/>
                <a:cs typeface="+mn-cs"/>
              </a:rPr>
              <a:t>Dienemann</a:t>
            </a:r>
            <a:r>
              <a:rPr lang="en-US" sz="1100" b="0" kern="1200" dirty="0" smtClean="0">
                <a:ln>
                  <a:noFill/>
                </a:ln>
                <a:solidFill>
                  <a:srgbClr val="E98A00"/>
                </a:solidFill>
                <a:effectLst/>
                <a:latin typeface="+mj-lt"/>
                <a:ea typeface="+mn-ea"/>
                <a:cs typeface="+mn-cs"/>
              </a:rPr>
              <a:t> J, Boyle E, Baker D, Resnick W, Wiederhorn N, Campbell JC. Intimate Partner Abuse Among Women Diagnosed with Depression. Issues in Mental Health Nursing. 2000;21:499-513.</a:t>
            </a:r>
          </a:p>
          <a:p>
            <a:pPr marL="0" lvl="1" eaLnBrk="0" hangingPunct="0"/>
            <a:endParaRPr lang="en-US" sz="1100" b="0" dirty="0" smtClean="0">
              <a:solidFill>
                <a:srgbClr val="000000">
                  <a:lumMod val="75000"/>
                  <a:lumOff val="25000"/>
                </a:srgbClr>
              </a:solidFill>
              <a:latin typeface="+mj-lt"/>
            </a:endParaRPr>
          </a:p>
          <a:p>
            <a:pPr marL="0" lvl="1" eaLnBrk="0" hangingPunct="0"/>
            <a:r>
              <a:rPr lang="en-US" sz="1100" b="0" dirty="0" err="1" smtClean="0">
                <a:solidFill>
                  <a:srgbClr val="000000">
                    <a:lumMod val="75000"/>
                    <a:lumOff val="25000"/>
                  </a:srgbClr>
                </a:solidFill>
                <a:latin typeface="+mj-lt"/>
              </a:rPr>
              <a:t>Elsberg</a:t>
            </a:r>
            <a:r>
              <a:rPr lang="en-US" sz="1100" b="0" dirty="0" smtClean="0">
                <a:solidFill>
                  <a:srgbClr val="000000">
                    <a:lumMod val="75000"/>
                    <a:lumOff val="25000"/>
                  </a:srgbClr>
                </a:solidFill>
                <a:latin typeface="+mj-lt"/>
              </a:rPr>
              <a:t> et al, 2008</a:t>
            </a:r>
          </a:p>
          <a:p>
            <a:endParaRPr lang="en-US" sz="1100" b="0" kern="1200" dirty="0" smtClean="0">
              <a:ln>
                <a:noFill/>
              </a:ln>
              <a:solidFill>
                <a:srgbClr val="E98A00"/>
              </a:solidFill>
              <a:effectLst/>
              <a:latin typeface="+mj-lt"/>
              <a:ea typeface="+mn-ea"/>
              <a:cs typeface="+mn-cs"/>
            </a:endParaRPr>
          </a:p>
          <a:p>
            <a:r>
              <a:rPr lang="en-US" sz="1100" b="0" kern="1200" dirty="0" err="1" smtClean="0">
                <a:ln>
                  <a:noFill/>
                </a:ln>
                <a:solidFill>
                  <a:srgbClr val="E98A00"/>
                </a:solidFill>
                <a:effectLst/>
                <a:latin typeface="+mj-lt"/>
                <a:ea typeface="+mn-ea"/>
                <a:cs typeface="+mn-cs"/>
              </a:rPr>
              <a:t>Kernic</a:t>
            </a:r>
            <a:r>
              <a:rPr lang="en-US" sz="1100" b="0" kern="1200" dirty="0" smtClean="0">
                <a:ln>
                  <a:noFill/>
                </a:ln>
                <a:solidFill>
                  <a:srgbClr val="E98A00"/>
                </a:solidFill>
                <a:effectLst/>
                <a:latin typeface="+mj-lt"/>
                <a:ea typeface="+mn-ea"/>
                <a:cs typeface="+mn-cs"/>
              </a:rPr>
              <a:t> MA, Wolf ME, Holt VL. Rates and Relative Risk of Hospital Admission Among Women in Violent Intimate Partner Relationships. American Journal of Public Health. 2000;90(9):1416-20.</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Stark E, </a:t>
            </a:r>
            <a:r>
              <a:rPr lang="en-US" sz="1100" b="0" kern="1200" dirty="0" err="1" smtClean="0">
                <a:ln>
                  <a:noFill/>
                </a:ln>
                <a:solidFill>
                  <a:srgbClr val="E98A00"/>
                </a:solidFill>
                <a:effectLst/>
                <a:latin typeface="+mj-lt"/>
                <a:ea typeface="+mn-ea"/>
                <a:cs typeface="+mn-cs"/>
              </a:rPr>
              <a:t>Flitcraft</a:t>
            </a:r>
            <a:r>
              <a:rPr lang="en-US" sz="1100" b="0" kern="1200" dirty="0" smtClean="0">
                <a:ln>
                  <a:noFill/>
                </a:ln>
                <a:solidFill>
                  <a:srgbClr val="E98A00"/>
                </a:solidFill>
                <a:effectLst/>
                <a:latin typeface="+mj-lt"/>
                <a:ea typeface="+mn-ea"/>
                <a:cs typeface="+mn-cs"/>
              </a:rPr>
              <a:t> A. Killing the Beast Within: Woman Battering and Female Suicidality. International Journal of Health Services. 1995;25(1):43-64.</a:t>
            </a:r>
          </a:p>
          <a:p>
            <a:pPr marL="0" lvl="1" eaLnBrk="0" hangingPunct="0"/>
            <a:endParaRPr lang="en-US" sz="1100" b="0" dirty="0" smtClean="0">
              <a:solidFill>
                <a:srgbClr val="000000">
                  <a:lumMod val="75000"/>
                  <a:lumOff val="25000"/>
                </a:srgbClr>
              </a:solidFill>
              <a:latin typeface="+mj-lt"/>
            </a:endParaRPr>
          </a:p>
          <a:p>
            <a:r>
              <a:rPr lang="en-US" sz="1100" b="0" kern="1200" dirty="0" smtClean="0">
                <a:ln>
                  <a:noFill/>
                </a:ln>
                <a:solidFill>
                  <a:srgbClr val="E98A00"/>
                </a:solidFill>
                <a:effectLst/>
                <a:latin typeface="+mj-lt"/>
                <a:ea typeface="+mn-ea"/>
                <a:cs typeface="+mn-cs"/>
              </a:rPr>
              <a:t>Sato-</a:t>
            </a:r>
            <a:r>
              <a:rPr lang="en-US" sz="1100" b="0" kern="1200" dirty="0" err="1" smtClean="0">
                <a:ln>
                  <a:noFill/>
                </a:ln>
                <a:solidFill>
                  <a:srgbClr val="E98A00"/>
                </a:solidFill>
                <a:effectLst/>
                <a:latin typeface="+mj-lt"/>
                <a:ea typeface="+mn-ea"/>
                <a:cs typeface="+mn-cs"/>
              </a:rPr>
              <a:t>DiLorenzo</a:t>
            </a:r>
            <a:r>
              <a:rPr lang="en-US" sz="1100" b="0" kern="1200" dirty="0" smtClean="0">
                <a:ln>
                  <a:noFill/>
                </a:ln>
                <a:solidFill>
                  <a:srgbClr val="E98A00"/>
                </a:solidFill>
                <a:effectLst/>
                <a:latin typeface="+mj-lt"/>
                <a:ea typeface="+mn-ea"/>
                <a:cs typeface="+mn-cs"/>
              </a:rPr>
              <a:t> A, Sharps PW.  Dangerous Intimate Partner Relationships and Women’s Health and Health Behaviors.  Issues in Mental Health Nursing.  2007;28(8):837-48.</a:t>
            </a: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Lemon SC, </a:t>
            </a:r>
            <a:r>
              <a:rPr lang="en-US" sz="1100" b="0" kern="1200" dirty="0" err="1" smtClean="0">
                <a:ln>
                  <a:noFill/>
                </a:ln>
                <a:solidFill>
                  <a:srgbClr val="E98A00"/>
                </a:solidFill>
                <a:effectLst/>
                <a:latin typeface="+mj-lt"/>
                <a:ea typeface="+mn-ea"/>
                <a:cs typeface="+mn-cs"/>
              </a:rPr>
              <a:t>Verhoek-Oftedahl</a:t>
            </a:r>
            <a:r>
              <a:rPr lang="en-US" sz="1100" b="0" kern="1200" dirty="0" smtClean="0">
                <a:ln>
                  <a:noFill/>
                </a:ln>
                <a:solidFill>
                  <a:srgbClr val="E98A00"/>
                </a:solidFill>
                <a:effectLst/>
                <a:latin typeface="+mj-lt"/>
                <a:ea typeface="+mn-ea"/>
                <a:cs typeface="+mn-cs"/>
              </a:rPr>
              <a:t> W, Donnelly EF. Preventive Healthcare Use, Smoking, and Alcohol Use Among Rhode Island Women Experiencing Intimate Partner Violence. Journal of Women’s Health &amp; Gender-Based Medicine. 2002;11(6):555-562.</a:t>
            </a:r>
          </a:p>
          <a:p>
            <a:endParaRPr lang="en-US" sz="1100" b="0" kern="1200" dirty="0" smtClean="0">
              <a:ln>
                <a:noFill/>
              </a:ln>
              <a:solidFill>
                <a:srgbClr val="E98A00"/>
              </a:solidFill>
              <a:effectLst/>
              <a:latin typeface="+mj-lt"/>
              <a:ea typeface="+mn-ea"/>
              <a:cs typeface="+mn-cs"/>
            </a:endParaRPr>
          </a:p>
          <a:p>
            <a:r>
              <a:rPr lang="en-US" sz="1100" b="0" kern="1200" dirty="0" err="1" smtClean="0">
                <a:ln>
                  <a:noFill/>
                </a:ln>
                <a:solidFill>
                  <a:srgbClr val="E98A00"/>
                </a:solidFill>
                <a:effectLst/>
                <a:latin typeface="+mj-lt"/>
                <a:ea typeface="+mn-ea"/>
                <a:cs typeface="+mn-cs"/>
              </a:rPr>
              <a:t>Ackard</a:t>
            </a:r>
            <a:r>
              <a:rPr lang="en-US" sz="1100" b="0" kern="1200" dirty="0" smtClean="0">
                <a:ln>
                  <a:noFill/>
                </a:ln>
                <a:solidFill>
                  <a:srgbClr val="E98A00"/>
                </a:solidFill>
                <a:effectLst/>
                <a:latin typeface="+mj-lt"/>
                <a:ea typeface="+mn-ea"/>
                <a:cs typeface="+mn-cs"/>
              </a:rPr>
              <a:t> DM, </a:t>
            </a:r>
            <a:r>
              <a:rPr lang="en-US" sz="1100" b="0" kern="1200" dirty="0" err="1" smtClean="0">
                <a:ln>
                  <a:noFill/>
                </a:ln>
                <a:solidFill>
                  <a:srgbClr val="E98A00"/>
                </a:solidFill>
                <a:effectLst/>
                <a:latin typeface="+mj-lt"/>
                <a:ea typeface="+mn-ea"/>
                <a:cs typeface="+mn-cs"/>
              </a:rPr>
              <a:t>Neumark-Sztainer</a:t>
            </a:r>
            <a:r>
              <a:rPr lang="en-US" sz="1100" b="0" kern="1200" dirty="0" smtClean="0">
                <a:ln>
                  <a:noFill/>
                </a:ln>
                <a:solidFill>
                  <a:srgbClr val="E98A00"/>
                </a:solidFill>
                <a:effectLst/>
                <a:latin typeface="+mj-lt"/>
                <a:ea typeface="+mn-ea"/>
                <a:cs typeface="+mn-cs"/>
              </a:rPr>
              <a:t> D, </a:t>
            </a:r>
            <a:r>
              <a:rPr lang="en-US" sz="1100" b="0" kern="1200" dirty="0" err="1" smtClean="0">
                <a:ln>
                  <a:noFill/>
                </a:ln>
                <a:solidFill>
                  <a:srgbClr val="E98A00"/>
                </a:solidFill>
                <a:effectLst/>
                <a:latin typeface="+mj-lt"/>
                <a:ea typeface="+mn-ea"/>
                <a:cs typeface="+mn-cs"/>
              </a:rPr>
              <a:t>Hannan</a:t>
            </a:r>
            <a:r>
              <a:rPr lang="en-US" sz="1100" b="0" kern="1200" dirty="0" smtClean="0">
                <a:ln>
                  <a:noFill/>
                </a:ln>
                <a:solidFill>
                  <a:srgbClr val="E98A00"/>
                </a:solidFill>
                <a:effectLst/>
                <a:latin typeface="+mj-lt"/>
                <a:ea typeface="+mn-ea"/>
                <a:cs typeface="+mn-cs"/>
              </a:rPr>
              <a:t> P.  Dating Violence Among a National Representative Sample of Adolescent Girls and Boys: Associations with Behavioral and Mental Health  Journal of Gender Specific Medicine. 2003;6(3):39-48.</a:t>
            </a:r>
          </a:p>
          <a:p>
            <a:pPr marL="0" lvl="1" eaLnBrk="0" hangingPunct="0"/>
            <a:endParaRPr lang="en-US" sz="1100" b="0" dirty="0" smtClean="0">
              <a:solidFill>
                <a:srgbClr val="000000">
                  <a:lumMod val="75000"/>
                  <a:lumOff val="25000"/>
                </a:srgbClr>
              </a:solidFill>
              <a:latin typeface="+mj-lt"/>
            </a:endParaRPr>
          </a:p>
          <a:p>
            <a:r>
              <a:rPr lang="en-US" sz="1100" b="0" kern="1200" dirty="0" err="1" smtClean="0">
                <a:ln>
                  <a:noFill/>
                </a:ln>
                <a:solidFill>
                  <a:srgbClr val="E98A00"/>
                </a:solidFill>
                <a:effectLst/>
                <a:latin typeface="+mj-lt"/>
                <a:ea typeface="+mn-ea"/>
                <a:cs typeface="+mn-cs"/>
              </a:rPr>
              <a:t>Weinsheimer</a:t>
            </a:r>
            <a:r>
              <a:rPr lang="en-US" sz="1100" b="0" kern="1200" dirty="0" smtClean="0">
                <a:ln>
                  <a:noFill/>
                </a:ln>
                <a:solidFill>
                  <a:srgbClr val="E98A00"/>
                </a:solidFill>
                <a:effectLst/>
                <a:latin typeface="+mj-lt"/>
                <a:ea typeface="+mn-ea"/>
                <a:cs typeface="+mn-cs"/>
              </a:rPr>
              <a:t> RL, </a:t>
            </a:r>
            <a:r>
              <a:rPr lang="en-US" sz="1100" b="0" kern="1200" dirty="0" err="1" smtClean="0">
                <a:ln>
                  <a:noFill/>
                </a:ln>
                <a:solidFill>
                  <a:srgbClr val="E98A00"/>
                </a:solidFill>
                <a:effectLst/>
                <a:latin typeface="+mj-lt"/>
                <a:ea typeface="+mn-ea"/>
                <a:cs typeface="+mn-cs"/>
              </a:rPr>
              <a:t>Schermer</a:t>
            </a:r>
            <a:r>
              <a:rPr lang="en-US" sz="1100" b="0" kern="1200" dirty="0" smtClean="0">
                <a:ln>
                  <a:noFill/>
                </a:ln>
                <a:solidFill>
                  <a:srgbClr val="E98A00"/>
                </a:solidFill>
                <a:effectLst/>
                <a:latin typeface="+mj-lt"/>
                <a:ea typeface="+mn-ea"/>
                <a:cs typeface="+mn-cs"/>
              </a:rPr>
              <a:t> CR, </a:t>
            </a:r>
            <a:r>
              <a:rPr lang="en-US" sz="1100" b="0" kern="1200" dirty="0" err="1" smtClean="0">
                <a:ln>
                  <a:noFill/>
                </a:ln>
                <a:solidFill>
                  <a:srgbClr val="E98A00"/>
                </a:solidFill>
                <a:effectLst/>
                <a:latin typeface="+mj-lt"/>
                <a:ea typeface="+mn-ea"/>
                <a:cs typeface="+mn-cs"/>
              </a:rPr>
              <a:t>Malcoe</a:t>
            </a:r>
            <a:r>
              <a:rPr lang="en-US" sz="1100" b="0" kern="1200" dirty="0" smtClean="0">
                <a:ln>
                  <a:noFill/>
                </a:ln>
                <a:solidFill>
                  <a:srgbClr val="E98A00"/>
                </a:solidFill>
                <a:effectLst/>
                <a:latin typeface="+mj-lt"/>
                <a:ea typeface="+mn-ea"/>
                <a:cs typeface="+mn-cs"/>
              </a:rPr>
              <a:t> LH, </a:t>
            </a:r>
            <a:r>
              <a:rPr lang="en-US" sz="1100" b="0" kern="1200" dirty="0" err="1" smtClean="0">
                <a:ln>
                  <a:noFill/>
                </a:ln>
                <a:solidFill>
                  <a:srgbClr val="E98A00"/>
                </a:solidFill>
                <a:effectLst/>
                <a:latin typeface="+mj-lt"/>
                <a:ea typeface="+mn-ea"/>
                <a:cs typeface="+mn-cs"/>
              </a:rPr>
              <a:t>Balduf</a:t>
            </a:r>
            <a:r>
              <a:rPr lang="en-US" sz="1100" b="0" kern="1200" dirty="0" smtClean="0">
                <a:ln>
                  <a:noFill/>
                </a:ln>
                <a:solidFill>
                  <a:srgbClr val="E98A00"/>
                </a:solidFill>
                <a:effectLst/>
                <a:latin typeface="+mj-lt"/>
                <a:ea typeface="+mn-ea"/>
                <a:cs typeface="+mn-cs"/>
              </a:rPr>
              <a:t> LM, Bloomfield LA.  Severe Intimate Partner Violence and Alcohol Use Among Female Trauma Patients.  Journal of Trauma Injury, Infection, and Critical Care. 2005;58:22-29.</a:t>
            </a:r>
          </a:p>
          <a:p>
            <a:pPr marL="0" marR="0" lvl="1" indent="0" algn="l" defTabSz="457200" rtl="0" eaLnBrk="0" fontAlgn="auto" latinLnBrk="0" hangingPunct="0">
              <a:lnSpc>
                <a:spcPct val="100000"/>
              </a:lnSpc>
              <a:spcBef>
                <a:spcPts val="0"/>
              </a:spcBef>
              <a:spcAft>
                <a:spcPts val="600"/>
              </a:spcAft>
              <a:buClrTx/>
              <a:buSzTx/>
              <a:buFontTx/>
              <a:buNone/>
              <a:tabLst/>
              <a:defRPr/>
            </a:pPr>
            <a:endParaRPr lang="en-US" sz="1100" b="0" kern="1200" dirty="0" smtClean="0">
              <a:solidFill>
                <a:schemeClr val="tx1"/>
              </a:solidFill>
              <a:effectLst/>
              <a:latin typeface="+mj-lt"/>
              <a:ea typeface="+mn-ea"/>
              <a:cs typeface="+mn-cs"/>
            </a:endParaRPr>
          </a:p>
          <a:p>
            <a:pPr marL="0" marR="0" lvl="1" indent="0" algn="l" defTabSz="457200" rtl="0" eaLnBrk="0" fontAlgn="auto" latinLnBrk="0" hangingPunct="0">
              <a:lnSpc>
                <a:spcPct val="100000"/>
              </a:lnSpc>
              <a:spcBef>
                <a:spcPts val="0"/>
              </a:spcBef>
              <a:spcAft>
                <a:spcPts val="600"/>
              </a:spcAft>
              <a:buClrTx/>
              <a:buSzTx/>
              <a:buFontTx/>
              <a:buNone/>
              <a:tabLst/>
              <a:defRPr/>
            </a:pPr>
            <a:r>
              <a:rPr lang="en-US" sz="1100" b="0" kern="1200" dirty="0" err="1" smtClean="0">
                <a:solidFill>
                  <a:schemeClr val="tx1"/>
                </a:solidFill>
                <a:effectLst/>
                <a:latin typeface="+mj-lt"/>
                <a:ea typeface="+mn-ea"/>
                <a:cs typeface="+mn-cs"/>
              </a:rPr>
              <a:t>Kaysen</a:t>
            </a:r>
            <a:r>
              <a:rPr lang="en-US" sz="1100" b="0" kern="1200" dirty="0" smtClean="0">
                <a:solidFill>
                  <a:schemeClr val="tx1"/>
                </a:solidFill>
                <a:effectLst/>
                <a:latin typeface="+mj-lt"/>
                <a:ea typeface="+mn-ea"/>
                <a:cs typeface="+mn-cs"/>
              </a:rPr>
              <a:t> D, </a:t>
            </a:r>
            <a:r>
              <a:rPr lang="en-US" sz="1100" b="0" kern="1200" dirty="0" err="1" smtClean="0">
                <a:solidFill>
                  <a:schemeClr val="tx1"/>
                </a:solidFill>
                <a:effectLst/>
                <a:latin typeface="+mj-lt"/>
                <a:ea typeface="+mn-ea"/>
                <a:cs typeface="+mn-cs"/>
              </a:rPr>
              <a:t>Dillworth</a:t>
            </a:r>
            <a:r>
              <a:rPr lang="en-US" sz="1100" b="0" kern="1200" dirty="0" smtClean="0">
                <a:solidFill>
                  <a:schemeClr val="tx1"/>
                </a:solidFill>
                <a:effectLst/>
                <a:latin typeface="+mj-lt"/>
                <a:ea typeface="+mn-ea"/>
                <a:cs typeface="+mn-cs"/>
              </a:rPr>
              <a:t> TM, Simpson T, Waldrop A, Larimer ME, </a:t>
            </a:r>
            <a:r>
              <a:rPr lang="en-US" sz="1100" b="0" kern="1200" dirty="0" err="1" smtClean="0">
                <a:solidFill>
                  <a:schemeClr val="tx1"/>
                </a:solidFill>
                <a:effectLst/>
                <a:latin typeface="+mj-lt"/>
                <a:ea typeface="+mn-ea"/>
                <a:cs typeface="+mn-cs"/>
              </a:rPr>
              <a:t>Resick</a:t>
            </a:r>
            <a:r>
              <a:rPr lang="en-US" sz="1100" b="0" kern="1200" dirty="0" smtClean="0">
                <a:solidFill>
                  <a:schemeClr val="tx1"/>
                </a:solidFill>
                <a:effectLst/>
                <a:latin typeface="+mj-lt"/>
                <a:ea typeface="+mn-ea"/>
                <a:cs typeface="+mn-cs"/>
              </a:rPr>
              <a:t> PA.  Domestic Violence and Alcohol Use: Trauma-related Symptoms and Motives for Drinking.  Addictive Behaviors. 2007;32:1272-</a:t>
            </a:r>
          </a:p>
          <a:p>
            <a:pPr marL="0" marR="0" lvl="1" indent="0" algn="l" defTabSz="457200" rtl="0" eaLnBrk="0" fontAlgn="auto" latinLnBrk="0" hangingPunct="0">
              <a:lnSpc>
                <a:spcPct val="100000"/>
              </a:lnSpc>
              <a:spcBef>
                <a:spcPts val="0"/>
              </a:spcBef>
              <a:spcAft>
                <a:spcPts val="600"/>
              </a:spcAft>
              <a:buClrTx/>
              <a:buSzTx/>
              <a:buFontTx/>
              <a:buNone/>
              <a:tabLst/>
              <a:defRPr/>
            </a:pPr>
            <a:r>
              <a:rPr lang="en-US" sz="1100" b="0" kern="1200" dirty="0" smtClean="0">
                <a:solidFill>
                  <a:schemeClr val="tx1"/>
                </a:solidFill>
                <a:effectLst/>
                <a:latin typeface="+mj-lt"/>
                <a:ea typeface="+mn-ea"/>
                <a:cs typeface="+mn-cs"/>
              </a:rPr>
              <a:t>1283.</a:t>
            </a:r>
            <a:endParaRPr lang="en-US" sz="1100" b="0" dirty="0" smtClean="0">
              <a:solidFill>
                <a:srgbClr val="000000">
                  <a:lumMod val="75000"/>
                  <a:lumOff val="25000"/>
                </a:srgbClr>
              </a:solidFill>
              <a:latin typeface="+mj-lt"/>
            </a:endParaRPr>
          </a:p>
          <a:p>
            <a:endParaRPr lang="en-US" sz="1100" b="0" kern="1200" dirty="0" smtClean="0">
              <a:ln>
                <a:noFill/>
              </a:ln>
              <a:solidFill>
                <a:srgbClr val="E98A00"/>
              </a:solidFill>
              <a:effectLst/>
              <a:latin typeface="+mj-lt"/>
              <a:ea typeface="+mn-ea"/>
              <a:cs typeface="+mn-cs"/>
            </a:endParaRPr>
          </a:p>
          <a:p>
            <a:r>
              <a:rPr lang="en-US" sz="1100" b="0" kern="1200" dirty="0" smtClean="0">
                <a:ln>
                  <a:noFill/>
                </a:ln>
                <a:solidFill>
                  <a:srgbClr val="E98A00"/>
                </a:solidFill>
                <a:effectLst/>
                <a:latin typeface="+mj-lt"/>
                <a:ea typeface="+mn-ea"/>
                <a:cs typeface="+mn-cs"/>
              </a:rPr>
              <a:t>Miller BA, Downs WR, </a:t>
            </a:r>
            <a:r>
              <a:rPr lang="en-US" sz="1100" b="0" kern="1200" dirty="0" err="1" smtClean="0">
                <a:ln>
                  <a:noFill/>
                </a:ln>
                <a:solidFill>
                  <a:srgbClr val="E98A00"/>
                </a:solidFill>
                <a:effectLst/>
                <a:latin typeface="+mj-lt"/>
                <a:ea typeface="+mn-ea"/>
                <a:cs typeface="+mn-cs"/>
              </a:rPr>
              <a:t>Gondo</a:t>
            </a:r>
            <a:r>
              <a:rPr lang="en-US" sz="1100" b="0" kern="1200" dirty="0" smtClean="0">
                <a:ln>
                  <a:noFill/>
                </a:ln>
                <a:solidFill>
                  <a:srgbClr val="E98A00"/>
                </a:solidFill>
                <a:effectLst/>
                <a:latin typeface="+mj-lt"/>
                <a:ea typeface="+mn-ea"/>
                <a:cs typeface="+mn-cs"/>
              </a:rPr>
              <a:t> DM. Spousal Violence Among Alcoholic Women as Compared to a Random Household Sample of Women. Journal of Studies on Alcohol. 1989;50:533-540.</a:t>
            </a:r>
          </a:p>
          <a:p>
            <a:endParaRPr lang="en-US" sz="1100" b="0" kern="1200" dirty="0" smtClean="0">
              <a:ln>
                <a:noFill/>
              </a:ln>
              <a:solidFill>
                <a:srgbClr val="E98A00"/>
              </a:solidFill>
              <a:effectLst/>
              <a:latin typeface="+mj-lt"/>
              <a:ea typeface="+mn-ea"/>
              <a:cs typeface="+mn-cs"/>
            </a:endParaRPr>
          </a:p>
          <a:p>
            <a:r>
              <a:rPr lang="en-US" sz="1100" b="0" kern="1200" dirty="0" err="1" smtClean="0">
                <a:ln>
                  <a:noFill/>
                </a:ln>
                <a:solidFill>
                  <a:srgbClr val="E98A00"/>
                </a:solidFill>
                <a:effectLst/>
                <a:latin typeface="+mj-lt"/>
                <a:ea typeface="+mn-ea"/>
                <a:cs typeface="+mn-cs"/>
              </a:rPr>
              <a:t>Plichta</a:t>
            </a:r>
            <a:r>
              <a:rPr lang="en-US" sz="1100" b="0" kern="1200" dirty="0" smtClean="0">
                <a:ln>
                  <a:noFill/>
                </a:ln>
                <a:solidFill>
                  <a:srgbClr val="E98A00"/>
                </a:solidFill>
                <a:effectLst/>
                <a:latin typeface="+mj-lt"/>
                <a:ea typeface="+mn-ea"/>
                <a:cs typeface="+mn-cs"/>
              </a:rPr>
              <a:t> S. The Effects of Woman Abuse on Health Care Utilization and Health Status: A Literature Review. WHI. 1992;2(3): 154-163.</a:t>
            </a:r>
          </a:p>
          <a:p>
            <a:pPr eaLnBrk="1" hangingPunct="1"/>
            <a:endParaRPr lang="en-US" b="1" dirty="0" smtClean="0">
              <a:cs typeface="Arial" pitchFamily="34" charset="0"/>
            </a:endParaRPr>
          </a:p>
        </p:txBody>
      </p:sp>
    </p:spTree>
    <p:extLst>
      <p:ext uri="{BB962C8B-B14F-4D97-AF65-F5344CB8AC3E}">
        <p14:creationId xmlns:p14="http://schemas.microsoft.com/office/powerpoint/2010/main" val="115014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2E7BBF12-3C5D-4B7F-9608-7ED96EA48134}" type="slidenum">
              <a:rPr lang="en-US" smtClean="0"/>
              <a:pPr/>
              <a:t>27</a:t>
            </a:fld>
            <a:endParaRPr lang="en-US" smtClean="0"/>
          </a:p>
        </p:txBody>
      </p:sp>
      <p:sp>
        <p:nvSpPr>
          <p:cNvPr id="48131" name="Rectangle 2"/>
          <p:cNvSpPr>
            <a:spLocks noGrp="1" noRot="1" noChangeAspect="1" noChangeArrowheads="1" noTextEdit="1"/>
          </p:cNvSpPr>
          <p:nvPr>
            <p:ph type="sldImg"/>
          </p:nvPr>
        </p:nvSpPr>
        <p:spPr bwMode="auto">
          <a:xfrm>
            <a:off x="715963" y="0"/>
            <a:ext cx="5578475" cy="4183063"/>
          </a:xfrm>
          <a:noFill/>
          <a:ln>
            <a:solidFill>
              <a:srgbClr val="000000"/>
            </a:solidFill>
            <a:miter lim="800000"/>
            <a:headEnd/>
            <a:tailEnd/>
          </a:ln>
        </p:spPr>
      </p:sp>
      <p:sp>
        <p:nvSpPr>
          <p:cNvPr id="48132" name="Rectangle 3"/>
          <p:cNvSpPr>
            <a:spLocks noGrp="1" noChangeArrowheads="1"/>
          </p:cNvSpPr>
          <p:nvPr>
            <p:ph type="body" idx="1"/>
          </p:nvPr>
        </p:nvSpPr>
        <p:spPr bwMode="auto">
          <a:xfrm>
            <a:off x="935039" y="4416425"/>
            <a:ext cx="5140325" cy="4183063"/>
          </a:xfrm>
          <a:noFill/>
        </p:spPr>
        <p:txBody>
          <a:bodyPr wrap="square" numCol="1" anchor="t" anchorCtr="0" compatLnSpc="1">
            <a:prstTxWarp prst="textNoShape">
              <a:avLst/>
            </a:prstTxWarp>
            <a:normAutofit fontScale="47500" lnSpcReduction="20000"/>
          </a:bodyPr>
          <a:lstStyle/>
          <a:p>
            <a:pPr eaLnBrk="1" hangingPunct="1"/>
            <a:r>
              <a:rPr lang="en-US" sz="1100" b="1" dirty="0">
                <a:latin typeface="+mj-lt"/>
                <a:ea typeface="ＭＳ Ｐゴシック" pitchFamily="34" charset="-128"/>
              </a:rPr>
              <a:t>Notes to Trainer: </a:t>
            </a:r>
            <a:endParaRPr lang="en-US" sz="1100" dirty="0">
              <a:latin typeface="+mj-lt"/>
            </a:endParaRPr>
          </a:p>
          <a:p>
            <a:pPr marL="171441" indent="-171441">
              <a:buFont typeface="Arial" panose="020B0604020202020204" pitchFamily="34" charset="0"/>
              <a:buChar char="•"/>
            </a:pPr>
            <a:r>
              <a:rPr lang="en-US" sz="1100" b="0" dirty="0" err="1">
                <a:latin typeface="+mj-lt"/>
              </a:rPr>
              <a:t>Sarkar</a:t>
            </a:r>
            <a:r>
              <a:rPr lang="en-US" sz="1100" b="0" dirty="0">
                <a:latin typeface="+mj-lt"/>
              </a:rPr>
              <a:t> conducted a literature review of publications from 2002 through 2008 on the impact of domestic violence on women’s reproductive health and pregnancy outcomes. </a:t>
            </a:r>
          </a:p>
          <a:p>
            <a:pPr marL="171441" indent="-171441">
              <a:buFont typeface="Arial" panose="020B0604020202020204" pitchFamily="34" charset="0"/>
              <a:buChar char="•"/>
            </a:pPr>
            <a:r>
              <a:rPr lang="en-US" sz="1100" b="0" dirty="0">
                <a:latin typeface="+mj-lt"/>
              </a:rPr>
              <a:t>In a study by Goodwin et al (2000), women who had unintended pregnancies were 2.5 times more likely to experience physical abuse compared to women whose pregnancies were intended. </a:t>
            </a:r>
          </a:p>
          <a:p>
            <a:pPr marL="171441" indent="-171441">
              <a:buFont typeface="Arial" panose="020B0604020202020204" pitchFamily="34" charset="0"/>
              <a:buChar char="•"/>
            </a:pPr>
            <a:r>
              <a:rPr lang="en-US" sz="1100" b="0" dirty="0">
                <a:latin typeface="+mj-lt"/>
              </a:rPr>
              <a:t>Hathaway et al. (2000) analyzed data from a population-based survey (Behavioral Risk Factor Surveillance System) in Massachusetts to examine the association between IPV and unintended pregnancy. Among women experiencing IPV who had been pregnant in the past 5 years, approximately 40% reported that the pregnancy was unwanted, as compared to 8% of other women.  </a:t>
            </a:r>
            <a:endParaRPr lang="en-US" sz="1100" b="0" dirty="0" smtClean="0">
              <a:latin typeface="+mj-lt"/>
            </a:endParaRPr>
          </a:p>
          <a:p>
            <a:pPr marL="0" indent="0">
              <a:buFont typeface="Arial" panose="020B0604020202020204" pitchFamily="34" charset="0"/>
              <a:buNone/>
            </a:pPr>
            <a:endParaRPr lang="en-US" sz="1100" dirty="0">
              <a:latin typeface="+mj-lt"/>
            </a:endParaRPr>
          </a:p>
          <a:p>
            <a:pPr>
              <a:buFont typeface="Arial" pitchFamily="34" charset="0"/>
              <a:buNone/>
            </a:pPr>
            <a:r>
              <a:rPr lang="en-US" sz="1100" dirty="0" smtClean="0">
                <a:latin typeface="+mj-lt"/>
              </a:rPr>
              <a:t>Sources:</a:t>
            </a:r>
            <a:r>
              <a:rPr lang="en-US" sz="1100" baseline="0" dirty="0" smtClean="0">
                <a:latin typeface="+mj-lt"/>
              </a:rPr>
              <a:t> </a:t>
            </a:r>
          </a:p>
          <a:p>
            <a:pPr>
              <a:buFont typeface="Arial" pitchFamily="34" charset="0"/>
              <a:buNone/>
            </a:pPr>
            <a:r>
              <a:rPr lang="en-US" sz="1100" b="0" dirty="0" smtClean="0">
                <a:latin typeface="+mj-lt"/>
              </a:rPr>
              <a:t>Miller </a:t>
            </a:r>
            <a:r>
              <a:rPr lang="en-US" sz="1100" b="0" dirty="0">
                <a:latin typeface="+mj-lt"/>
              </a:rPr>
              <a:t>E, Levenson R, Jordan B, Silverman JG. (2010). Reproductive coercion: connecting the dots between partner violence and unintended pregnancy. </a:t>
            </a:r>
            <a:r>
              <a:rPr lang="en-US" sz="1100" b="0" i="1" dirty="0">
                <a:latin typeface="+mj-lt"/>
              </a:rPr>
              <a:t>Contraception</a:t>
            </a:r>
            <a:r>
              <a:rPr lang="en-US" sz="1100" b="0" dirty="0">
                <a:latin typeface="+mj-lt"/>
              </a:rPr>
              <a:t>, 81(6):457-9.</a:t>
            </a:r>
          </a:p>
          <a:p>
            <a:pPr>
              <a:buFont typeface="Arial" pitchFamily="34" charset="0"/>
              <a:buNone/>
            </a:pPr>
            <a:endParaRPr lang="en-US" sz="1100" b="0" dirty="0" smtClean="0">
              <a:latin typeface="+mj-lt"/>
            </a:endParaRPr>
          </a:p>
          <a:p>
            <a:pPr>
              <a:buFont typeface="Arial" pitchFamily="34" charset="0"/>
              <a:buNone/>
            </a:pPr>
            <a:r>
              <a:rPr lang="en-US" sz="1100" b="0" dirty="0" smtClean="0">
                <a:latin typeface="+mj-lt"/>
              </a:rPr>
              <a:t>Sarkar </a:t>
            </a:r>
            <a:r>
              <a:rPr lang="en-US" sz="1100" b="0" dirty="0">
                <a:latin typeface="+mj-lt"/>
              </a:rPr>
              <a:t>NN. (2008). The Impact of Intimate Partner Violence on Women’s Reproductive Health and Pregnancy Outcome. </a:t>
            </a:r>
            <a:r>
              <a:rPr lang="en-US" sz="1100" b="0" i="1" dirty="0">
                <a:latin typeface="+mj-lt"/>
              </a:rPr>
              <a:t>Journal of Obstetrics and </a:t>
            </a:r>
            <a:r>
              <a:rPr lang="en-US" sz="1100" b="0" i="1" dirty="0" err="1">
                <a:latin typeface="+mj-lt"/>
              </a:rPr>
              <a:t>Gynaecology</a:t>
            </a:r>
            <a:r>
              <a:rPr lang="en-US" sz="1100" b="0" dirty="0">
                <a:latin typeface="+mj-lt"/>
              </a:rPr>
              <a:t>, 28(3):266-271.</a:t>
            </a:r>
          </a:p>
          <a:p>
            <a:pPr>
              <a:buFont typeface="Arial" pitchFamily="34" charset="0"/>
              <a:buNone/>
            </a:pPr>
            <a:endParaRPr lang="en-US" sz="1100" b="0" dirty="0" smtClean="0">
              <a:latin typeface="+mj-lt"/>
            </a:endParaRPr>
          </a:p>
          <a:p>
            <a:pPr>
              <a:buFont typeface="Arial" pitchFamily="34" charset="0"/>
              <a:buNone/>
            </a:pPr>
            <a:r>
              <a:rPr lang="en-US" sz="1100" b="0" dirty="0" smtClean="0">
                <a:latin typeface="+mj-lt"/>
              </a:rPr>
              <a:t>Goodwin </a:t>
            </a:r>
            <a:r>
              <a:rPr lang="en-US" sz="1100" b="0" dirty="0">
                <a:latin typeface="+mj-lt"/>
              </a:rPr>
              <a:t>MM, </a:t>
            </a:r>
            <a:r>
              <a:rPr lang="en-US" sz="1100" b="0" dirty="0" err="1">
                <a:latin typeface="+mj-lt"/>
              </a:rPr>
              <a:t>Gazmararian</a:t>
            </a:r>
            <a:r>
              <a:rPr lang="en-US" sz="1100" b="0" dirty="0">
                <a:latin typeface="+mj-lt"/>
              </a:rPr>
              <a:t> JA, Johnson CH, Gilbert BC, Saltzman LE. (2000). Pregnancy </a:t>
            </a:r>
            <a:r>
              <a:rPr lang="en-US" sz="1100" b="0" dirty="0" err="1">
                <a:latin typeface="+mj-lt"/>
              </a:rPr>
              <a:t>intendedness</a:t>
            </a:r>
            <a:r>
              <a:rPr lang="en-US" sz="1100" b="0" dirty="0">
                <a:latin typeface="+mj-lt"/>
              </a:rPr>
              <a:t> and physical abuse around the time of pregnancy: findings from the pregnancy risk assessment monitoring system, 1996-1997. PRAMS Working Group. Pregnancy Risk Assessment Monitoring System. </a:t>
            </a:r>
            <a:r>
              <a:rPr lang="en-US" sz="1100" b="0" i="1" dirty="0">
                <a:latin typeface="+mj-lt"/>
              </a:rPr>
              <a:t>Maternal and Child Health Journal,</a:t>
            </a:r>
            <a:r>
              <a:rPr lang="en-US" sz="1100" b="0" dirty="0">
                <a:latin typeface="+mj-lt"/>
              </a:rPr>
              <a:t> 4(2):85–92.</a:t>
            </a:r>
          </a:p>
          <a:p>
            <a:pPr>
              <a:buFont typeface="Arial" pitchFamily="34" charset="0"/>
              <a:buNone/>
            </a:pPr>
            <a:endParaRPr lang="en-US" sz="1100" b="0" dirty="0" smtClean="0">
              <a:latin typeface="+mj-lt"/>
            </a:endParaRPr>
          </a:p>
          <a:p>
            <a:pPr>
              <a:buFont typeface="Arial" pitchFamily="34" charset="0"/>
              <a:buNone/>
            </a:pPr>
            <a:r>
              <a:rPr lang="en-US" sz="1100" b="0" dirty="0" smtClean="0">
                <a:latin typeface="+mj-lt"/>
              </a:rPr>
              <a:t>Hathaway </a:t>
            </a:r>
            <a:r>
              <a:rPr lang="en-US" sz="1100" b="0" dirty="0">
                <a:latin typeface="+mj-lt"/>
              </a:rPr>
              <a:t>J, </a:t>
            </a:r>
            <a:r>
              <a:rPr lang="en-US" sz="1100" b="0" dirty="0" err="1">
                <a:latin typeface="+mj-lt"/>
              </a:rPr>
              <a:t>Mucci</a:t>
            </a:r>
            <a:r>
              <a:rPr lang="en-US" sz="1100" b="0" dirty="0">
                <a:latin typeface="+mj-lt"/>
              </a:rPr>
              <a:t> L, Silverman J, Brooks D, Matthews R, and </a:t>
            </a:r>
            <a:r>
              <a:rPr lang="en-US" sz="1100" b="0" dirty="0" err="1">
                <a:latin typeface="+mj-lt"/>
              </a:rPr>
              <a:t>Pavlos</a:t>
            </a:r>
            <a:r>
              <a:rPr lang="en-US" sz="1100" b="0" dirty="0">
                <a:latin typeface="+mj-lt"/>
              </a:rPr>
              <a:t> C. (2000). Health status and health care use of Massachusetts women reporting partner abuse. </a:t>
            </a:r>
            <a:r>
              <a:rPr lang="en-US" sz="1100" b="0" i="1" dirty="0">
                <a:latin typeface="+mj-lt"/>
              </a:rPr>
              <a:t>American Journal of Preventive Medicine</a:t>
            </a:r>
            <a:r>
              <a:rPr lang="en-US" sz="1100" b="0" dirty="0">
                <a:latin typeface="+mj-lt"/>
              </a:rPr>
              <a:t>, 19:302-307.</a:t>
            </a:r>
          </a:p>
          <a:p>
            <a:pPr defTabSz="914350" fontAlgn="base">
              <a:spcBef>
                <a:spcPct val="30000"/>
              </a:spcBef>
              <a:spcAft>
                <a:spcPct val="0"/>
              </a:spcAft>
              <a:buFont typeface="Arial" pitchFamily="34" charset="0"/>
              <a:buNone/>
              <a:defRPr/>
            </a:pPr>
            <a:endParaRPr lang="en-US" sz="1100" b="0" dirty="0" smtClean="0">
              <a:latin typeface="+mj-lt"/>
            </a:endParaRPr>
          </a:p>
          <a:p>
            <a:pPr defTabSz="914350" fontAlgn="base">
              <a:spcBef>
                <a:spcPct val="30000"/>
              </a:spcBef>
              <a:spcAft>
                <a:spcPct val="0"/>
              </a:spcAft>
              <a:buFont typeface="Arial" pitchFamily="34" charset="0"/>
              <a:buNone/>
              <a:defRPr/>
            </a:pPr>
            <a:r>
              <a:rPr lang="en-US" sz="1100" b="0" dirty="0" smtClean="0">
                <a:latin typeface="+mj-lt"/>
              </a:rPr>
              <a:t>Coker </a:t>
            </a:r>
            <a:r>
              <a:rPr lang="en-US" sz="1100" b="0" dirty="0">
                <a:latin typeface="+mj-lt"/>
              </a:rPr>
              <a:t>AL, Smith PH, </a:t>
            </a:r>
            <a:r>
              <a:rPr lang="en-US" sz="1100" b="0" dirty="0" err="1">
                <a:latin typeface="+mj-lt"/>
              </a:rPr>
              <a:t>Bethea</a:t>
            </a:r>
            <a:r>
              <a:rPr lang="en-US" sz="1100" b="0" dirty="0">
                <a:latin typeface="+mj-lt"/>
              </a:rPr>
              <a:t> L, King MR, McKeown RE. (2000). Physical health consequences of physical and psychological intimate </a:t>
            </a:r>
            <a:r>
              <a:rPr lang="en-US" sz="1100" b="0" dirty="0" smtClean="0">
                <a:latin typeface="+mj-lt"/>
              </a:rPr>
              <a:t>partner</a:t>
            </a:r>
          </a:p>
          <a:p>
            <a:pPr>
              <a:lnSpc>
                <a:spcPct val="100000"/>
              </a:lnSpc>
            </a:pPr>
            <a:endParaRPr lang="en-US" sz="1100" b="0" dirty="0" smtClean="0">
              <a:solidFill>
                <a:schemeClr val="tx1"/>
              </a:solidFill>
              <a:latin typeface="+mj-lt"/>
            </a:endParaRPr>
          </a:p>
          <a:p>
            <a:pPr lvl="0">
              <a:lnSpc>
                <a:spcPct val="124000"/>
              </a:lnSpc>
              <a:defRPr/>
            </a:pPr>
            <a:r>
              <a:rPr lang="en-US" sz="1100" b="0" dirty="0" smtClean="0">
                <a:solidFill>
                  <a:schemeClr val="tx1"/>
                </a:solidFill>
                <a:latin typeface="+mj-lt"/>
              </a:rPr>
              <a:t>We can’t assume that women need more condom education, it may be that they are afraid of what will happen if they ask their partner to use a condom. For women in abusive relationships, the threat of harm is often worse than the threat of negative health consequences.</a:t>
            </a:r>
          </a:p>
          <a:p>
            <a:pPr>
              <a:lnSpc>
                <a:spcPct val="124000"/>
              </a:lnSpc>
            </a:pPr>
            <a:endParaRPr lang="en-US" sz="1100" b="0" dirty="0" smtClean="0">
              <a:solidFill>
                <a:schemeClr val="tx1"/>
              </a:solidFill>
              <a:latin typeface="+mj-lt"/>
            </a:endParaRPr>
          </a:p>
          <a:p>
            <a:pPr>
              <a:lnSpc>
                <a:spcPct val="124000"/>
              </a:lnSpc>
            </a:pPr>
            <a:r>
              <a:rPr lang="en-US" sz="1100" b="0" dirty="0" smtClean="0">
                <a:solidFill>
                  <a:schemeClr val="tx1"/>
                </a:solidFill>
                <a:latin typeface="+mj-lt"/>
              </a:rPr>
              <a:t>In this study by </a:t>
            </a:r>
            <a:r>
              <a:rPr lang="en-US" sz="1100" b="0" dirty="0" err="1" smtClean="0">
                <a:solidFill>
                  <a:schemeClr val="tx1"/>
                </a:solidFill>
                <a:latin typeface="+mj-lt"/>
              </a:rPr>
              <a:t>Raiford</a:t>
            </a:r>
            <a:r>
              <a:rPr lang="en-US" sz="1100" b="0" dirty="0" smtClean="0">
                <a:solidFill>
                  <a:schemeClr val="tx1"/>
                </a:solidFill>
                <a:latin typeface="+mj-lt"/>
              </a:rPr>
              <a:t> et al. (2009), women were asked about the degree to which they were worried that if they talked about using condoms with their sexual partner that he would respond in negative ways, including threatening to hit, push, or kick them, leave them, swear at them, or call them names.  </a:t>
            </a:r>
          </a:p>
          <a:p>
            <a:pPr>
              <a:lnSpc>
                <a:spcPct val="124000"/>
              </a:lnSpc>
            </a:pPr>
            <a:endParaRPr lang="en-US" sz="1100" b="0" dirty="0" smtClean="0">
              <a:solidFill>
                <a:schemeClr val="tx1"/>
              </a:solidFill>
              <a:latin typeface="+mj-lt"/>
            </a:endParaRPr>
          </a:p>
          <a:p>
            <a:pPr>
              <a:lnSpc>
                <a:spcPct val="124000"/>
              </a:lnSpc>
            </a:pPr>
            <a:r>
              <a:rPr lang="en-US" sz="1100" b="0" dirty="0" smtClean="0">
                <a:solidFill>
                  <a:schemeClr val="tx1"/>
                </a:solidFill>
                <a:latin typeface="+mj-lt"/>
              </a:rPr>
              <a:t>Almost half (47.6%) of young (18-21 years) African American women (n=715) reported having experienced relationship abuse in their lifetime; 15% reported abuse by a main sexual partner in the past 60 days. Under high levels of fear for abuse, 76% of women with high STI knowledge were more likely to exhibit inconsistent condom use during their last sexual intercourse with a man compared to 60% of women with low levels of knowledge. One explanation for this counterintuitive finding that the authors offer is that women with more knowledge about STI transmission may balance the risk of abuse with the risk of acquiring an STI, particularly if they know or suspect that their partner is a low risk for STIs. </a:t>
            </a:r>
          </a:p>
          <a:p>
            <a:pPr marL="0" marR="0" indent="0" algn="l" defTabSz="457200" rtl="0" eaLnBrk="1" fontAlgn="auto" latinLnBrk="0" hangingPunct="1">
              <a:lnSpc>
                <a:spcPct val="124000"/>
              </a:lnSpc>
              <a:spcBef>
                <a:spcPts val="0"/>
              </a:spcBef>
              <a:spcAft>
                <a:spcPts val="600"/>
              </a:spcAft>
              <a:buClrTx/>
              <a:buSzTx/>
              <a:buFontTx/>
              <a:buNone/>
              <a:tabLst/>
              <a:defRPr/>
            </a:pPr>
            <a:endParaRPr lang="en-US" sz="1100" b="0" kern="1200" dirty="0" smtClean="0">
              <a:solidFill>
                <a:schemeClr val="tx1"/>
              </a:solidFill>
              <a:latin typeface="+mj-lt"/>
              <a:ea typeface="+mn-ea"/>
              <a:cs typeface="+mn-cs"/>
            </a:endParaRPr>
          </a:p>
          <a:p>
            <a:pPr marL="0" marR="0" indent="0" algn="l" defTabSz="457200" rtl="0" eaLnBrk="1" fontAlgn="auto" latinLnBrk="0" hangingPunct="1">
              <a:lnSpc>
                <a:spcPct val="124000"/>
              </a:lnSpc>
              <a:spcBef>
                <a:spcPts val="0"/>
              </a:spcBef>
              <a:spcAft>
                <a:spcPts val="600"/>
              </a:spcAft>
              <a:buClrTx/>
              <a:buSzTx/>
              <a:buFontTx/>
              <a:buNone/>
              <a:tabLst/>
              <a:defRPr/>
            </a:pPr>
            <a:r>
              <a:rPr lang="en-US" sz="1100" b="1" kern="1200" dirty="0" smtClean="0">
                <a:solidFill>
                  <a:schemeClr val="tx1"/>
                </a:solidFill>
                <a:latin typeface="+mj-lt"/>
                <a:ea typeface="+mn-ea"/>
                <a:cs typeface="+mn-cs"/>
              </a:rPr>
              <a:t>Source: </a:t>
            </a:r>
            <a:br>
              <a:rPr lang="en-US" sz="1100" b="1" kern="1200" dirty="0" smtClean="0">
                <a:solidFill>
                  <a:schemeClr val="tx1"/>
                </a:solidFill>
                <a:latin typeface="+mj-lt"/>
                <a:ea typeface="+mn-ea"/>
                <a:cs typeface="+mn-cs"/>
              </a:rPr>
            </a:br>
            <a:r>
              <a:rPr lang="en-US" sz="1100" b="0" kern="1200" dirty="0" err="1" smtClean="0">
                <a:solidFill>
                  <a:schemeClr val="tx1"/>
                </a:solidFill>
                <a:latin typeface="+mj-lt"/>
                <a:ea typeface="+mn-ea"/>
                <a:cs typeface="+mn-cs"/>
              </a:rPr>
              <a:t>Raiford</a:t>
            </a:r>
            <a:r>
              <a:rPr lang="en-US" sz="1100" b="0" kern="1200" dirty="0" smtClean="0">
                <a:solidFill>
                  <a:schemeClr val="tx1"/>
                </a:solidFill>
                <a:latin typeface="+mj-lt"/>
                <a:ea typeface="+mn-ea"/>
                <a:cs typeface="+mn-cs"/>
              </a:rPr>
              <a:t> JL, </a:t>
            </a:r>
            <a:r>
              <a:rPr lang="en-US" sz="1100" b="0" kern="1200" dirty="0" err="1" smtClean="0">
                <a:solidFill>
                  <a:schemeClr val="tx1"/>
                </a:solidFill>
                <a:latin typeface="+mj-lt"/>
                <a:ea typeface="+mn-ea"/>
                <a:cs typeface="+mn-cs"/>
              </a:rPr>
              <a:t>DiClemente</a:t>
            </a:r>
            <a:r>
              <a:rPr lang="en-US" sz="1100" b="0" kern="1200" dirty="0" smtClean="0">
                <a:solidFill>
                  <a:schemeClr val="tx1"/>
                </a:solidFill>
                <a:latin typeface="+mj-lt"/>
                <a:ea typeface="+mn-ea"/>
                <a:cs typeface="+mn-cs"/>
              </a:rPr>
              <a:t> RJ, </a:t>
            </a:r>
            <a:r>
              <a:rPr lang="en-US" sz="1100" b="0" kern="1200" dirty="0" err="1" smtClean="0">
                <a:solidFill>
                  <a:schemeClr val="tx1"/>
                </a:solidFill>
                <a:latin typeface="+mj-lt"/>
                <a:ea typeface="+mn-ea"/>
                <a:cs typeface="+mn-cs"/>
              </a:rPr>
              <a:t>Wingood</a:t>
            </a:r>
            <a:r>
              <a:rPr lang="en-US" sz="1100" b="0" kern="1200" dirty="0" smtClean="0">
                <a:solidFill>
                  <a:schemeClr val="tx1"/>
                </a:solidFill>
                <a:latin typeface="+mj-lt"/>
                <a:ea typeface="+mn-ea"/>
                <a:cs typeface="+mn-cs"/>
              </a:rPr>
              <a:t> GM. (2009). Effects of fear of abuse and possible STI acquisition on the sexual behavior of young African American women. </a:t>
            </a:r>
            <a:r>
              <a:rPr lang="en-US" sz="1100" b="0" i="1" kern="1200" dirty="0" smtClean="0">
                <a:solidFill>
                  <a:schemeClr val="tx1"/>
                </a:solidFill>
                <a:latin typeface="+mj-lt"/>
                <a:ea typeface="+mn-ea"/>
                <a:cs typeface="+mn-cs"/>
              </a:rPr>
              <a:t>American Journal of Public Health,</a:t>
            </a:r>
            <a:r>
              <a:rPr lang="en-US" sz="1100" b="0" kern="1200" dirty="0" smtClean="0">
                <a:solidFill>
                  <a:schemeClr val="tx1"/>
                </a:solidFill>
                <a:latin typeface="+mj-lt"/>
                <a:ea typeface="+mn-ea"/>
                <a:cs typeface="+mn-cs"/>
              </a:rPr>
              <a:t> </a:t>
            </a:r>
            <a:r>
              <a:rPr lang="en-US" sz="1100" b="0" dirty="0" smtClean="0">
                <a:solidFill>
                  <a:schemeClr val="tx1"/>
                </a:solidFill>
                <a:latin typeface="+mj-lt"/>
              </a:rPr>
              <a:t>99(6):1067-1071.</a:t>
            </a:r>
            <a:endParaRPr lang="en-US" sz="1100" dirty="0" smtClean="0">
              <a:latin typeface="+mj-lt"/>
            </a:endParaRPr>
          </a:p>
          <a:p>
            <a:pPr defTabSz="914350" fontAlgn="base">
              <a:spcBef>
                <a:spcPct val="30000"/>
              </a:spcBef>
              <a:spcAft>
                <a:spcPct val="0"/>
              </a:spcAft>
              <a:buFont typeface="Arial" pitchFamily="34" charset="0"/>
              <a:buChar char="•"/>
              <a:defRPr/>
            </a:pPr>
            <a:endParaRPr lang="en-US" sz="1100" dirty="0">
              <a:latin typeface="+mj-lt"/>
            </a:endParaRPr>
          </a:p>
          <a:p>
            <a:pPr eaLnBrk="1" hangingPunct="1">
              <a:buFontTx/>
              <a:buNone/>
            </a:pPr>
            <a:endParaRPr lang="en-US" sz="1100" dirty="0">
              <a:latin typeface="+mj-lt"/>
            </a:endParaRPr>
          </a:p>
          <a:p>
            <a:pPr eaLnBrk="1" hangingPunct="1">
              <a:buFontTx/>
              <a:buNone/>
            </a:pPr>
            <a:endParaRPr lang="en-US" sz="1100" dirty="0">
              <a:latin typeface="+mj-lt"/>
            </a:endParaRPr>
          </a:p>
        </p:txBody>
      </p:sp>
    </p:spTree>
    <p:extLst>
      <p:ext uri="{BB962C8B-B14F-4D97-AF65-F5344CB8AC3E}">
        <p14:creationId xmlns:p14="http://schemas.microsoft.com/office/powerpoint/2010/main" val="2713993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Overview</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latin typeface="+mj-lt"/>
              </a:rPr>
              <a:t>This</a:t>
            </a:r>
            <a:r>
              <a:rPr lang="en-US" sz="1100" b="0" baseline="0" dirty="0" smtClean="0">
                <a:latin typeface="+mj-lt"/>
              </a:rPr>
              <a:t> portion of the training includes background and strategies on two areas of health: 1) reproductive and sexual health and 2) general health. We start with reproductive and sexual health, which has a very specific set of tools and interventions – some of which are time sensitive – that advocates can integrate into practice.  </a:t>
            </a:r>
            <a:endParaRPr lang="en-US" sz="1100" b="0" dirty="0" smtClean="0">
              <a:latin typeface="+mj-lt"/>
            </a:endParaRP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28</a:t>
            </a:fld>
            <a:endParaRPr lang="en-US" dirty="0"/>
          </a:p>
        </p:txBody>
      </p:sp>
    </p:spTree>
    <p:extLst>
      <p:ext uri="{BB962C8B-B14F-4D97-AF65-F5344CB8AC3E}">
        <p14:creationId xmlns:p14="http://schemas.microsoft.com/office/powerpoint/2010/main" val="1197075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1" dirty="0" smtClean="0">
                <a:latin typeface="+mj-lt"/>
                <a:ea typeface="ＭＳ Ｐゴシック" pitchFamily="34" charset="-128"/>
              </a:rPr>
              <a:t>Notes to Trainer: </a:t>
            </a:r>
            <a:endParaRPr lang="en-US" sz="1100" dirty="0" smtClean="0">
              <a:latin typeface="+mj-lt"/>
            </a:endParaRPr>
          </a:p>
          <a:p>
            <a:pPr marL="171450" indent="-171450">
              <a:lnSpc>
                <a:spcPct val="100000"/>
              </a:lnSpc>
              <a:spcAft>
                <a:spcPts val="600"/>
              </a:spcAft>
              <a:buFont typeface="Arial" panose="020B0604020202020204" pitchFamily="34" charset="0"/>
              <a:buChar char="•"/>
            </a:pPr>
            <a:r>
              <a:rPr lang="en-US" sz="1100" b="0" dirty="0" smtClean="0">
                <a:latin typeface="+mj-lt"/>
              </a:rPr>
              <a:t>As you already know – D/SV has serious health impacts! Advocates are in a unique position to intervene and reduce health consequences related to experiencing violence.</a:t>
            </a:r>
          </a:p>
          <a:p>
            <a:pPr marL="171450" indent="-171450">
              <a:lnSpc>
                <a:spcPct val="100000"/>
              </a:lnSpc>
              <a:spcAft>
                <a:spcPts val="600"/>
              </a:spcAft>
              <a:buFont typeface="Arial" panose="020B0604020202020204" pitchFamily="34" charset="0"/>
              <a:buChar char="•"/>
            </a:pPr>
            <a:r>
              <a:rPr lang="en-US" sz="1100" b="0" dirty="0" smtClean="0">
                <a:latin typeface="+mj-lt"/>
              </a:rPr>
              <a:t>Many survivors have not received health care in a long time or are only concerned about their children’s health. Taking care</a:t>
            </a:r>
            <a:r>
              <a:rPr lang="en-US" sz="1100" b="0" baseline="0" dirty="0" smtClean="0">
                <a:latin typeface="+mj-lt"/>
              </a:rPr>
              <a:t> of health needs is an important part of healing.</a:t>
            </a:r>
            <a:endParaRPr lang="en-US" sz="1100" b="0" dirty="0" smtClean="0">
              <a:latin typeface="+mj-lt"/>
            </a:endParaRPr>
          </a:p>
          <a:p>
            <a:pPr marL="171450" indent="-171450">
              <a:lnSpc>
                <a:spcPct val="100000"/>
              </a:lnSpc>
              <a:spcAft>
                <a:spcPts val="600"/>
              </a:spcAft>
              <a:buFont typeface="Arial" panose="020B0604020202020204" pitchFamily="34" charset="0"/>
              <a:buChar char="•"/>
            </a:pPr>
            <a:r>
              <a:rPr lang="en-US" sz="1100" b="0" dirty="0" smtClean="0">
                <a:latin typeface="+mj-lt"/>
              </a:rPr>
              <a:t>Builds relationships</a:t>
            </a:r>
            <a:r>
              <a:rPr lang="en-US" sz="1100" b="0" baseline="0" dirty="0" smtClean="0">
                <a:latin typeface="+mj-lt"/>
              </a:rPr>
              <a:t> and </a:t>
            </a:r>
            <a:r>
              <a:rPr lang="en-US" sz="1100" b="0" dirty="0" smtClean="0">
                <a:latin typeface="+mj-lt"/>
              </a:rPr>
              <a:t>rapport – </a:t>
            </a:r>
            <a:r>
              <a:rPr lang="en-US" sz="1100" b="0" baseline="0" dirty="0" smtClean="0">
                <a:latin typeface="+mj-lt"/>
              </a:rPr>
              <a:t>Advocates are focusing on the whole person, not just crises and experiences of violence.</a:t>
            </a:r>
          </a:p>
          <a:p>
            <a:pPr marL="171450" indent="-171450">
              <a:lnSpc>
                <a:spcPct val="100000"/>
              </a:lnSpc>
              <a:spcAft>
                <a:spcPts val="600"/>
              </a:spcAft>
              <a:buFont typeface="Arial" panose="020B0604020202020204" pitchFamily="34" charset="0"/>
              <a:buChar char="•"/>
            </a:pPr>
            <a:r>
              <a:rPr lang="en-US" sz="1100" b="0" dirty="0" smtClean="0">
                <a:latin typeface="+mj-lt"/>
              </a:rPr>
              <a:t>Builds communities and allies. Advocates have the opportunity</a:t>
            </a:r>
            <a:r>
              <a:rPr lang="en-US" sz="1100" b="0" baseline="0" dirty="0" smtClean="0">
                <a:latin typeface="+mj-lt"/>
              </a:rPr>
              <a:t> to partner with health programs (public health departments, hospitals, clinics, home visitors, etc.) to provide additional education and resources.</a:t>
            </a:r>
            <a:endParaRPr lang="en-US" sz="1100" b="0" dirty="0" smtClean="0">
              <a:latin typeface="+mj-lt"/>
            </a:endParaRPr>
          </a:p>
          <a:p>
            <a:pPr marL="171450" indent="-171450">
              <a:lnSpc>
                <a:spcPct val="100000"/>
              </a:lnSpc>
              <a:spcAft>
                <a:spcPts val="600"/>
              </a:spcAft>
              <a:buFont typeface="Arial" panose="020B0604020202020204" pitchFamily="34" charset="0"/>
              <a:buChar char="•"/>
            </a:pPr>
            <a:r>
              <a:rPr lang="en-US" sz="1100" b="0" dirty="0" smtClean="0">
                <a:latin typeface="+mj-lt"/>
              </a:rPr>
              <a:t>Supports advocate and prevents burnout. When health needs are being addressed, survivors can be more present and engaged</a:t>
            </a:r>
            <a:r>
              <a:rPr lang="en-US" sz="1100" b="0" baseline="0" dirty="0" smtClean="0">
                <a:latin typeface="+mj-lt"/>
              </a:rPr>
              <a:t> in advocacy services. </a:t>
            </a:r>
            <a:endParaRPr lang="en-US" sz="1100" b="0" dirty="0" smtClean="0">
              <a:latin typeface="+mj-lt"/>
            </a:endParaRP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white"/>
                </a:solidFill>
              </a:rPr>
              <a:pPr/>
              <a:t>29</a:t>
            </a:fld>
            <a:endParaRPr lang="en-US">
              <a:solidFill>
                <a:prstClr val="white"/>
              </a:solidFill>
            </a:endParaRPr>
          </a:p>
        </p:txBody>
      </p:sp>
    </p:spTree>
    <p:extLst>
      <p:ext uri="{BB962C8B-B14F-4D97-AF65-F5344CB8AC3E}">
        <p14:creationId xmlns:p14="http://schemas.microsoft.com/office/powerpoint/2010/main" val="1452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dirty="0" smtClean="0">
                <a:latin typeface="+mj-lt"/>
              </a:rPr>
              <a:t>Notes to Trainer:</a:t>
            </a:r>
            <a:r>
              <a:rPr lang="en-US" sz="1100" dirty="0" smtClean="0">
                <a:latin typeface="+mj-lt"/>
              </a:rPr>
              <a:t> </a:t>
            </a:r>
          </a:p>
          <a:p>
            <a:r>
              <a:rPr lang="en-US" sz="1100" b="0" dirty="0" smtClean="0">
                <a:solidFill>
                  <a:schemeClr val="tx1"/>
                </a:solidFill>
                <a:latin typeface="+mj-lt"/>
              </a:rPr>
              <a:t>Discuss confidentiality, specifically - “what we say here, stays here.”  Information that participants may choose to disclose in the workshop should NOT be shared outside of the room. </a:t>
            </a:r>
          </a:p>
          <a:p>
            <a:endParaRPr lang="en-US" sz="1100" b="0" dirty="0" smtClean="0">
              <a:solidFill>
                <a:schemeClr val="tx1"/>
              </a:solidFill>
              <a:latin typeface="+mj-lt"/>
            </a:endParaRPr>
          </a:p>
          <a:p>
            <a:r>
              <a:rPr lang="en-US" sz="1100" b="0" dirty="0" smtClean="0">
                <a:solidFill>
                  <a:schemeClr val="tx1"/>
                </a:solidFill>
                <a:latin typeface="+mj-lt"/>
              </a:rPr>
              <a:t>Encourage participants to do what they need to feel safe and comfortable throughout the training, such as leaving the room and taking unscheduled breaks. They may also approach one of the trainers at breaks or lunch to talk about issues. As a trainer, you should anticipate that survivors will come forward and want to talk to you, or an advocate for support.</a:t>
            </a:r>
          </a:p>
          <a:p>
            <a:r>
              <a:rPr lang="en-US" sz="1100" b="0" dirty="0" smtClean="0">
                <a:solidFill>
                  <a:schemeClr val="tx1"/>
                </a:solidFill>
                <a:latin typeface="+mj-lt"/>
              </a:rPr>
              <a:t>Remain aware of anyone who may be reacting to or be affected by the content of the training. Consider giving extra breaks after particularly sensitive material, or when you observe that someone is having a difficult time. Connect with that person during the break to check-in and ask if he or she would like to talk with someone and determine how a follow-up can occur.</a:t>
            </a: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3</a:t>
            </a:fld>
            <a:endParaRPr lang="en-US"/>
          </a:p>
        </p:txBody>
      </p:sp>
    </p:spTree>
    <p:extLst>
      <p:ext uri="{BB962C8B-B14F-4D97-AF65-F5344CB8AC3E}">
        <p14:creationId xmlns:p14="http://schemas.microsoft.com/office/powerpoint/2010/main" val="3446760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a:spcAft>
                <a:spcPts val="600"/>
              </a:spcAft>
            </a:pPr>
            <a:r>
              <a:rPr lang="en-US" sz="1100" dirty="0" smtClean="0">
                <a:latin typeface="+mj-lt"/>
              </a:rPr>
              <a:t>Notes to Trainer: </a:t>
            </a:r>
          </a:p>
          <a:p>
            <a:pPr>
              <a:spcAft>
                <a:spcPts val="600"/>
              </a:spcAft>
            </a:pPr>
            <a:r>
              <a:rPr lang="en-US" sz="1100" b="0" dirty="0" smtClean="0">
                <a:solidFill>
                  <a:schemeClr val="tx1"/>
                </a:solidFill>
                <a:latin typeface="+mj-lt"/>
              </a:rPr>
              <a:t>This Train the Trainer Toolkit is designed to address the barriers identified by advocates in the field. </a:t>
            </a:r>
          </a:p>
          <a:p>
            <a:pPr>
              <a:spcAft>
                <a:spcPts val="600"/>
              </a:spcAft>
            </a:pPr>
            <a:endParaRPr lang="en-US" sz="1100" b="0" dirty="0" smtClean="0">
              <a:solidFill>
                <a:schemeClr val="tx1"/>
              </a:solidFill>
              <a:latin typeface="+mj-lt"/>
            </a:endParaRPr>
          </a:p>
          <a:p>
            <a:pPr>
              <a:spcAft>
                <a:spcPts val="600"/>
              </a:spcAft>
            </a:pPr>
            <a:r>
              <a:rPr lang="en-US" sz="1100" b="1" dirty="0" smtClean="0">
                <a:solidFill>
                  <a:schemeClr val="tx1"/>
                </a:solidFill>
                <a:latin typeface="+mj-lt"/>
              </a:rPr>
              <a:t>Large group discussion: </a:t>
            </a:r>
          </a:p>
          <a:p>
            <a:pPr>
              <a:spcAft>
                <a:spcPts val="600"/>
              </a:spcAft>
            </a:pPr>
            <a:r>
              <a:rPr lang="en-US" sz="1100" b="0" dirty="0" smtClean="0">
                <a:solidFill>
                  <a:schemeClr val="tx1"/>
                </a:solidFill>
                <a:latin typeface="+mj-lt"/>
              </a:rPr>
              <a:t>What might get in your way when addressing reproductive health?</a:t>
            </a:r>
          </a:p>
          <a:p>
            <a:pPr marL="228600" indent="-228600">
              <a:spcAft>
                <a:spcPts val="0"/>
              </a:spcAft>
              <a:buClr>
                <a:srgbClr val="E98A00"/>
              </a:buClr>
              <a:buFont typeface="Arial" pitchFamily="34" charset="0"/>
              <a:buChar char="•"/>
            </a:pPr>
            <a:r>
              <a:rPr lang="en-US" sz="1100" b="0" dirty="0" smtClean="0">
                <a:solidFill>
                  <a:schemeClr val="tx1"/>
                </a:solidFill>
                <a:latin typeface="+mj-lt"/>
              </a:rPr>
              <a:t>Ask participants to identify</a:t>
            </a:r>
            <a:r>
              <a:rPr lang="en-US" sz="1100" b="0" i="1" dirty="0" smtClean="0">
                <a:solidFill>
                  <a:schemeClr val="tx1"/>
                </a:solidFill>
                <a:latin typeface="+mj-lt"/>
              </a:rPr>
              <a:t> their personal barriers </a:t>
            </a:r>
            <a:r>
              <a:rPr lang="en-US" sz="1100" b="0" dirty="0" smtClean="0">
                <a:solidFill>
                  <a:schemeClr val="tx1"/>
                </a:solidFill>
                <a:latin typeface="+mj-lt"/>
              </a:rPr>
              <a:t>in addressing reproductive health.  </a:t>
            </a:r>
          </a:p>
          <a:p>
            <a:pPr marL="228600" indent="-228600">
              <a:buClr>
                <a:srgbClr val="E98A00"/>
              </a:buClr>
              <a:buFont typeface="Arial" pitchFamily="34" charset="0"/>
              <a:buChar char="•"/>
            </a:pPr>
            <a:r>
              <a:rPr lang="en-US" sz="1100" b="0" dirty="0" smtClean="0">
                <a:solidFill>
                  <a:schemeClr val="tx1"/>
                </a:solidFill>
                <a:latin typeface="+mj-lt"/>
              </a:rPr>
              <a:t>Ask participants to think about </a:t>
            </a:r>
            <a:r>
              <a:rPr lang="en-US" sz="1100" b="0" i="1" dirty="0" smtClean="0">
                <a:solidFill>
                  <a:schemeClr val="tx1"/>
                </a:solidFill>
                <a:latin typeface="+mj-lt"/>
              </a:rPr>
              <a:t>structural or process barriers </a:t>
            </a:r>
            <a:r>
              <a:rPr lang="en-US" sz="1100" b="0" dirty="0" smtClean="0">
                <a:solidFill>
                  <a:schemeClr val="tx1"/>
                </a:solidFill>
                <a:latin typeface="+mj-lt"/>
              </a:rPr>
              <a:t>that may exist in their service sites.</a:t>
            </a:r>
          </a:p>
          <a:p>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30</a:t>
            </a:fld>
            <a:endParaRPr lang="en-US" dirty="0"/>
          </a:p>
        </p:txBody>
      </p:sp>
    </p:spTree>
    <p:extLst>
      <p:ext uri="{BB962C8B-B14F-4D97-AF65-F5344CB8AC3E}">
        <p14:creationId xmlns:p14="http://schemas.microsoft.com/office/powerpoint/2010/main" val="1613242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267200"/>
            <a:ext cx="5608320" cy="4183380"/>
          </a:xfrm>
        </p:spPr>
        <p:txBody>
          <a:bodyPr>
            <a:normAutofit/>
          </a:bodyPr>
          <a:lstStyle/>
          <a:p>
            <a:r>
              <a:rPr lang="en-US" sz="1100" dirty="0" smtClean="0">
                <a:latin typeface="+mj-lt"/>
              </a:rPr>
              <a:t>Notes to Trainer: </a:t>
            </a:r>
          </a:p>
          <a:p>
            <a:r>
              <a:rPr lang="en-US" sz="1100" b="0" dirty="0" smtClean="0">
                <a:solidFill>
                  <a:schemeClr val="tx1"/>
                </a:solidFill>
                <a:latin typeface="+mj-lt"/>
              </a:rPr>
              <a:t>The goal of this group discussion is two-fold.</a:t>
            </a:r>
          </a:p>
          <a:p>
            <a:pPr marL="228600" indent="-228600">
              <a:buClr>
                <a:srgbClr val="E98A00"/>
              </a:buClr>
              <a:buFont typeface="+mj-lt"/>
              <a:buAutoNum type="arabicPeriod"/>
            </a:pPr>
            <a:r>
              <a:rPr lang="en-US" sz="1100" b="0" dirty="0" smtClean="0">
                <a:solidFill>
                  <a:schemeClr val="tx1"/>
                </a:solidFill>
                <a:latin typeface="+mj-lt"/>
              </a:rPr>
              <a:t>It gives the participants time to think about how the skills and resources they already employ are directly applicable to incorporating discussions about reproductive coercion. Examples to highlight include listening non-judgmentally, offering support and validation, problem-solving/safety planning, and helping clients access relevant resources. </a:t>
            </a:r>
          </a:p>
          <a:p>
            <a:pPr marL="228600" indent="-228600">
              <a:buClr>
                <a:srgbClr val="E98A00"/>
              </a:buClr>
              <a:buFont typeface="+mj-lt"/>
              <a:buAutoNum type="arabicPeriod"/>
            </a:pPr>
            <a:r>
              <a:rPr lang="en-US" sz="1100" b="0" dirty="0" smtClean="0">
                <a:solidFill>
                  <a:schemeClr val="tx1"/>
                </a:solidFill>
                <a:latin typeface="+mj-lt"/>
              </a:rPr>
              <a:t>It gives the participants the opportunity to talk about some “what if” scenarios. Common scenarios include the client getting offended by questions about reproductive health, a client bringing up painful/traumatic stories, or the advocate not knowing how to answer a specific question. Troubleshoot some of these scenarios, and remind participants these are situations that can occur while talking about other issues, as well. As advocates, they have the tools, resources, and training to address these difficult situations.</a:t>
            </a:r>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31</a:t>
            </a:fld>
            <a:endParaRPr lang="en-US"/>
          </a:p>
        </p:txBody>
      </p:sp>
    </p:spTree>
    <p:extLst>
      <p:ext uri="{BB962C8B-B14F-4D97-AF65-F5344CB8AC3E}">
        <p14:creationId xmlns:p14="http://schemas.microsoft.com/office/powerpoint/2010/main" val="1701461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r>
              <a:rPr lang="en-US" sz="1100" b="1" kern="1200" dirty="0" smtClean="0">
                <a:ln>
                  <a:noFill/>
                </a:ln>
                <a:solidFill>
                  <a:srgbClr val="E98A00"/>
                </a:solidFill>
                <a:latin typeface="+mn-lt"/>
                <a:ea typeface="+mn-ea"/>
                <a:cs typeface="+mn-cs"/>
              </a:rPr>
              <a:t>Notes to Trainer: </a:t>
            </a:r>
          </a:p>
          <a:p>
            <a:r>
              <a:rPr lang="en-US" sz="1100" b="0" kern="1200" dirty="0" smtClean="0">
                <a:ln>
                  <a:noFill/>
                </a:ln>
                <a:solidFill>
                  <a:srgbClr val="E98A00"/>
                </a:solidFill>
                <a:latin typeface="+mn-lt"/>
                <a:ea typeface="+mn-ea"/>
                <a:cs typeface="+mn-cs"/>
              </a:rPr>
              <a:t>Advocates can support survivors not only in</a:t>
            </a:r>
            <a:r>
              <a:rPr lang="en-US" sz="1100" b="0" kern="1200" baseline="0" dirty="0" smtClean="0">
                <a:ln>
                  <a:noFill/>
                </a:ln>
                <a:solidFill>
                  <a:srgbClr val="E98A00"/>
                </a:solidFill>
                <a:latin typeface="+mn-lt"/>
                <a:ea typeface="+mn-ea"/>
                <a:cs typeface="+mn-cs"/>
              </a:rPr>
              <a:t> dealing with sexual trauma and sexual health, but can also promote sex-positivity, which recognizes and celebrates that humans are sexual beings and that sex can be about wellness and pleasure, not judgment and shame</a:t>
            </a:r>
            <a:r>
              <a:rPr lang="en-US" sz="1100" b="0" kern="1200" baseline="0" smtClean="0">
                <a:ln>
                  <a:noFill/>
                </a:ln>
                <a:solidFill>
                  <a:srgbClr val="E98A00"/>
                </a:solidFill>
                <a:latin typeface="+mn-lt"/>
                <a:ea typeface="+mn-ea"/>
                <a:cs typeface="+mn-cs"/>
              </a:rPr>
              <a:t>. </a:t>
            </a:r>
          </a:p>
          <a:p>
            <a:endParaRPr lang="en-US" sz="1100" b="0" kern="1200" dirty="0" smtClean="0">
              <a:ln>
                <a:noFill/>
              </a:ln>
              <a:solidFill>
                <a:srgbClr val="E98A00"/>
              </a:solidFill>
              <a:latin typeface="+mn-lt"/>
              <a:ea typeface="+mn-ea"/>
              <a:cs typeface="+mn-cs"/>
            </a:endParaRPr>
          </a:p>
          <a:p>
            <a:r>
              <a:rPr lang="en-US" sz="1100" b="0" kern="1200" dirty="0" smtClean="0">
                <a:ln>
                  <a:noFill/>
                </a:ln>
                <a:solidFill>
                  <a:srgbClr val="E98A00"/>
                </a:solidFill>
                <a:latin typeface="+mn-lt"/>
                <a:ea typeface="+mn-ea"/>
                <a:cs typeface="+mn-cs"/>
              </a:rPr>
              <a:t>Solicit</a:t>
            </a:r>
            <a:r>
              <a:rPr lang="en-US" sz="1100" b="0" kern="1200" baseline="0" dirty="0" smtClean="0">
                <a:ln>
                  <a:noFill/>
                </a:ln>
                <a:solidFill>
                  <a:srgbClr val="E98A00"/>
                </a:solidFill>
                <a:latin typeface="+mn-lt"/>
                <a:ea typeface="+mn-ea"/>
                <a:cs typeface="+mn-cs"/>
              </a:rPr>
              <a:t> group for ideas:</a:t>
            </a:r>
          </a:p>
          <a:p>
            <a:pPr marL="171450" marR="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b="0" kern="1200" baseline="0" dirty="0" smtClean="0">
                <a:ln>
                  <a:noFill/>
                </a:ln>
                <a:solidFill>
                  <a:srgbClr val="E98A00"/>
                </a:solidFill>
                <a:latin typeface="+mn-lt"/>
                <a:ea typeface="+mn-ea"/>
                <a:cs typeface="+mn-cs"/>
              </a:rPr>
              <a:t>How has trauma possibly affected survivors sexuality?</a:t>
            </a:r>
            <a:endParaRPr lang="en-US" sz="1100" b="0" kern="1200" dirty="0" smtClean="0">
              <a:ln>
                <a:noFill/>
              </a:ln>
              <a:solidFill>
                <a:srgbClr val="E98A00"/>
              </a:solidFill>
              <a:latin typeface="+mn-lt"/>
              <a:ea typeface="+mn-ea"/>
              <a:cs typeface="+mn-cs"/>
            </a:endParaRPr>
          </a:p>
          <a:p>
            <a:pPr marL="171450" indent="-171450">
              <a:buFont typeface="Arial" panose="020B0604020202020204" pitchFamily="34" charset="0"/>
              <a:buChar char="•"/>
            </a:pPr>
            <a:r>
              <a:rPr lang="en-US" sz="1100" b="0" kern="1200" baseline="0" dirty="0" smtClean="0">
                <a:ln>
                  <a:noFill/>
                </a:ln>
                <a:solidFill>
                  <a:srgbClr val="E98A00"/>
                </a:solidFill>
                <a:latin typeface="+mn-lt"/>
                <a:ea typeface="+mn-ea"/>
                <a:cs typeface="+mn-cs"/>
              </a:rPr>
              <a:t>Why is it important that advocates support survivors as sexual beings?</a:t>
            </a:r>
          </a:p>
          <a:p>
            <a:pPr marL="171450" indent="-171450">
              <a:buFont typeface="Arial" panose="020B0604020202020204" pitchFamily="34" charset="0"/>
              <a:buChar char="•"/>
            </a:pPr>
            <a:r>
              <a:rPr lang="en-US" sz="1100" b="0" kern="1200" baseline="0" dirty="0" smtClean="0">
                <a:ln>
                  <a:noFill/>
                </a:ln>
                <a:solidFill>
                  <a:srgbClr val="E98A00"/>
                </a:solidFill>
                <a:latin typeface="+mn-lt"/>
                <a:ea typeface="+mn-ea"/>
                <a:cs typeface="+mn-cs"/>
              </a:rPr>
              <a:t>How can advocates promote sex positivity in advocacy settings?</a:t>
            </a:r>
          </a:p>
          <a:p>
            <a:endParaRPr lang="en-US" sz="1100" dirty="0" smtClean="0">
              <a:latin typeface="+mj-lt"/>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Source:</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solidFill>
                  <a:srgbClr val="666666"/>
                </a:solidFill>
                <a:latin typeface="+mj-lt"/>
              </a:rPr>
              <a:t>© Kristin Tucker for the Northwest Network 2012</a:t>
            </a:r>
          </a:p>
          <a:p>
            <a:endParaRPr lang="en-US" sz="1200" dirty="0" smtClean="0"/>
          </a:p>
        </p:txBody>
      </p:sp>
      <p:sp>
        <p:nvSpPr>
          <p:cNvPr id="4" name="Slide Number Placeholder 3"/>
          <p:cNvSpPr>
            <a:spLocks noGrp="1"/>
          </p:cNvSpPr>
          <p:nvPr>
            <p:ph type="sldNum" sz="quarter" idx="10"/>
          </p:nvPr>
        </p:nvSpPr>
        <p:spPr/>
        <p:txBody>
          <a:bodyPr/>
          <a:lstStyle/>
          <a:p>
            <a:fld id="{27A5BC6A-EEF4-E244-B83E-6968E23E9FB3}" type="slidenum">
              <a:rPr lang="en-US" smtClean="0"/>
              <a:pPr/>
              <a:t>32</a:t>
            </a:fld>
            <a:endParaRPr lang="en-US"/>
          </a:p>
        </p:txBody>
      </p:sp>
    </p:spTree>
    <p:extLst>
      <p:ext uri="{BB962C8B-B14F-4D97-AF65-F5344CB8AC3E}">
        <p14:creationId xmlns:p14="http://schemas.microsoft.com/office/powerpoint/2010/main" val="4027388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dirty="0" smtClean="0">
                <a:latin typeface="+mj-lt"/>
              </a:rPr>
              <a:t>Notes to Trainer: </a:t>
            </a:r>
          </a:p>
          <a:p>
            <a:endParaRPr lang="en-US" sz="1100" dirty="0" smtClean="0">
              <a:latin typeface="+mj-lt"/>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Source:</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solidFill>
                  <a:srgbClr val="666666"/>
                </a:solidFill>
                <a:latin typeface="+mj-lt"/>
              </a:rPr>
              <a:t>© Kristin Tucker for the Northwest Network 2012</a:t>
            </a:r>
          </a:p>
          <a:p>
            <a:endParaRPr lang="en-US" dirty="0"/>
          </a:p>
        </p:txBody>
      </p:sp>
      <p:sp>
        <p:nvSpPr>
          <p:cNvPr id="4" name="Slide Number Placeholder 3"/>
          <p:cNvSpPr>
            <a:spLocks noGrp="1"/>
          </p:cNvSpPr>
          <p:nvPr>
            <p:ph type="sldNum" sz="quarter" idx="10"/>
          </p:nvPr>
        </p:nvSpPr>
        <p:spPr/>
        <p:txBody>
          <a:bodyPr/>
          <a:lstStyle/>
          <a:p>
            <a:fld id="{7D3E63C5-E243-4DA2-896D-462F4AE9DBBA}" type="slidenum">
              <a:rPr lang="en-US" smtClean="0"/>
              <a:t>33</a:t>
            </a:fld>
            <a:endParaRPr lang="en-US"/>
          </a:p>
        </p:txBody>
      </p:sp>
    </p:spTree>
    <p:extLst>
      <p:ext uri="{BB962C8B-B14F-4D97-AF65-F5344CB8AC3E}">
        <p14:creationId xmlns:p14="http://schemas.microsoft.com/office/powerpoint/2010/main" val="2176056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DF966954-8005-4517-8290-13F28EE59800}" type="slidenum">
              <a:rPr lang="en-US" smtClean="0"/>
              <a:pPr/>
              <a:t>34</a:t>
            </a:fld>
            <a:endParaRPr lang="en-US" smtClean="0"/>
          </a:p>
        </p:txBody>
      </p:sp>
      <p:sp>
        <p:nvSpPr>
          <p:cNvPr id="210949" name="Rectangle 2"/>
          <p:cNvSpPr>
            <a:spLocks noGrp="1" noRot="1" noChangeAspect="1" noChangeArrowheads="1" noTextEdit="1"/>
          </p:cNvSpPr>
          <p:nvPr>
            <p:ph type="sldImg"/>
          </p:nvPr>
        </p:nvSpPr>
        <p:spPr>
          <a:xfrm>
            <a:off x="762000" y="685800"/>
            <a:ext cx="5486400" cy="4114800"/>
          </a:xfrm>
          <a:ln/>
        </p:spPr>
      </p:sp>
      <p:sp>
        <p:nvSpPr>
          <p:cNvPr id="210950" name="Rectangle 3"/>
          <p:cNvSpPr>
            <a:spLocks noGrp="1" noChangeArrowheads="1"/>
          </p:cNvSpPr>
          <p:nvPr>
            <p:ph type="body" idx="1"/>
          </p:nvPr>
        </p:nvSpPr>
        <p:spPr>
          <a:xfrm>
            <a:off x="762000" y="4876945"/>
            <a:ext cx="5486400" cy="3886055"/>
          </a:xfrm>
          <a:noFill/>
          <a:ln/>
        </p:spPr>
        <p:txBody>
          <a:bodyPr lIns="91638" tIns="45819" rIns="91638" bIns="45819"/>
          <a:lstStyle/>
          <a:p>
            <a:pPr>
              <a:spcAft>
                <a:spcPts val="600"/>
              </a:spcAft>
            </a:pPr>
            <a:r>
              <a:rPr lang="en-US" sz="1100" dirty="0" smtClean="0">
                <a:latin typeface="+mj-lt"/>
              </a:rPr>
              <a:t>Notes to Trainer: </a:t>
            </a:r>
          </a:p>
          <a:p>
            <a:pPr>
              <a:spcAft>
                <a:spcPts val="600"/>
              </a:spcAft>
            </a:pPr>
            <a:r>
              <a:rPr lang="en-US" sz="1100" b="0" dirty="0" smtClean="0">
                <a:solidFill>
                  <a:schemeClr val="tx1"/>
                </a:solidFill>
                <a:latin typeface="+mj-lt"/>
              </a:rPr>
              <a:t>This quotation is from a qualitative study by Miller et al. (2007) on male pregnancy-promoting behaviors and adolescent partner violence. The teen girl was parenting a baby from a different relationship and the abusive relationship started shortly after she broke up with her son’s father. She went to a teen clinic and started Depo-Provera injections without her new partner’s knowledge.</a:t>
            </a:r>
          </a:p>
          <a:p>
            <a:pPr>
              <a:spcAft>
                <a:spcPts val="600"/>
              </a:spcAft>
            </a:pPr>
            <a:r>
              <a:rPr lang="en-US" sz="1100" u="none" dirty="0" smtClean="0">
                <a:solidFill>
                  <a:schemeClr val="tx1"/>
                </a:solidFill>
                <a:latin typeface="+mj-lt"/>
              </a:rPr>
              <a:t/>
            </a:r>
            <a:br>
              <a:rPr lang="en-US" sz="1100" u="none" dirty="0" smtClean="0">
                <a:solidFill>
                  <a:schemeClr val="tx1"/>
                </a:solidFill>
                <a:latin typeface="+mj-lt"/>
              </a:rPr>
            </a:br>
            <a:r>
              <a:rPr lang="en-US" sz="1100" u="none" dirty="0" smtClean="0">
                <a:solidFill>
                  <a:schemeClr val="tx1"/>
                </a:solidFill>
                <a:latin typeface="+mj-lt"/>
              </a:rPr>
              <a:t>Questions: </a:t>
            </a:r>
            <a:br>
              <a:rPr lang="en-US" sz="1100" u="none" dirty="0" smtClean="0">
                <a:solidFill>
                  <a:schemeClr val="tx1"/>
                </a:solidFill>
                <a:latin typeface="+mj-lt"/>
              </a:rPr>
            </a:br>
            <a:r>
              <a:rPr lang="en-US" sz="1100" b="0" u="none" dirty="0" smtClean="0">
                <a:solidFill>
                  <a:schemeClr val="tx1"/>
                </a:solidFill>
                <a:latin typeface="+mj-lt"/>
              </a:rPr>
              <a:t>Do you think the condom was breaking accidentally every time?</a:t>
            </a:r>
          </a:p>
          <a:p>
            <a:pPr>
              <a:spcAft>
                <a:spcPts val="600"/>
              </a:spcAft>
            </a:pPr>
            <a:r>
              <a:rPr lang="en-US" sz="1100" b="0" u="none" dirty="0" smtClean="0">
                <a:solidFill>
                  <a:schemeClr val="tx1"/>
                </a:solidFill>
                <a:latin typeface="+mj-lt"/>
              </a:rPr>
              <a:t>Why not? </a:t>
            </a:r>
            <a:r>
              <a:rPr lang="en-US" sz="1100" b="0" dirty="0" smtClean="0">
                <a:solidFill>
                  <a:schemeClr val="tx1"/>
                </a:solidFill>
                <a:latin typeface="+mj-lt"/>
              </a:rPr>
              <a:t>We do know that young people may need more condom education, but there is also a red flag: her partner expressing his desire to get her pregnant once she goes on hormonal birth control. </a:t>
            </a:r>
          </a:p>
          <a:p>
            <a:pPr>
              <a:lnSpc>
                <a:spcPct val="100000"/>
              </a:lnSpc>
            </a:pPr>
            <a:endParaRPr lang="en-US" sz="1100" b="0" dirty="0" smtClean="0">
              <a:solidFill>
                <a:schemeClr val="tx1"/>
              </a:solidFill>
              <a:latin typeface="+mj-lt"/>
              <a:cs typeface="Times New Roman" pitchFamily="18" charset="0"/>
            </a:endParaRPr>
          </a:p>
          <a:p>
            <a:pPr>
              <a:lnSpc>
                <a:spcPct val="100000"/>
              </a:lnSpc>
            </a:pPr>
            <a:r>
              <a:rPr lang="en-US" sz="1100" b="1" dirty="0" smtClean="0">
                <a:solidFill>
                  <a:schemeClr val="tx1"/>
                </a:solidFill>
                <a:latin typeface="+mj-lt"/>
                <a:cs typeface="Times New Roman" pitchFamily="18" charset="0"/>
              </a:rPr>
              <a:t>Source: </a:t>
            </a:r>
          </a:p>
          <a:p>
            <a:pPr>
              <a:lnSpc>
                <a:spcPct val="100000"/>
              </a:lnSpc>
            </a:pPr>
            <a:r>
              <a:rPr lang="en-US" sz="1100" b="0" dirty="0" smtClean="0">
                <a:solidFill>
                  <a:schemeClr val="tx1"/>
                </a:solidFill>
                <a:latin typeface="+mj-lt"/>
                <a:cs typeface="Times New Roman" pitchFamily="18" charset="0"/>
              </a:rPr>
              <a:t>Miller E, Decker MR, Reed E, Raj A, Hathaway JE, Silverman JG. (2007). Male Partner Pregnancy-Promoting Behaviors and Adolescent Partner Violence: Findings From a Qualitative Study with Adolescent Females. </a:t>
            </a:r>
            <a:r>
              <a:rPr lang="en-US" sz="1100" b="0" i="1" dirty="0" smtClean="0">
                <a:solidFill>
                  <a:schemeClr val="tx1"/>
                </a:solidFill>
                <a:latin typeface="+mj-lt"/>
                <a:cs typeface="Times New Roman" pitchFamily="18" charset="0"/>
              </a:rPr>
              <a:t>Ambulatory Pediatrics</a:t>
            </a:r>
            <a:r>
              <a:rPr lang="en-US" sz="1100" b="0" dirty="0" smtClean="0">
                <a:solidFill>
                  <a:schemeClr val="tx1"/>
                </a:solidFill>
                <a:latin typeface="+mj-lt"/>
                <a:cs typeface="Times New Roman" pitchFamily="18" charset="0"/>
              </a:rPr>
              <a:t>, 7(5):360-366.</a:t>
            </a:r>
          </a:p>
          <a:p>
            <a:pPr eaLnBrk="1" hangingPunct="1">
              <a:spcBef>
                <a:spcPct val="0"/>
              </a:spcBef>
            </a:pPr>
            <a:endParaRPr lang="en-US" dirty="0" smtClean="0"/>
          </a:p>
        </p:txBody>
      </p:sp>
    </p:spTree>
    <p:extLst>
      <p:ext uri="{BB962C8B-B14F-4D97-AF65-F5344CB8AC3E}">
        <p14:creationId xmlns:p14="http://schemas.microsoft.com/office/powerpoint/2010/main" val="3540115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dirty="0" smtClean="0">
                <a:latin typeface="+mj-lt"/>
              </a:rPr>
              <a:t>Estimated Activity Time: </a:t>
            </a:r>
            <a:br>
              <a:rPr lang="en-US" sz="1100" b="1" dirty="0" smtClean="0">
                <a:latin typeface="+mj-lt"/>
              </a:rPr>
            </a:br>
            <a:r>
              <a:rPr lang="en-US" sz="1100" b="0" dirty="0" smtClean="0">
                <a:latin typeface="+mj-lt"/>
              </a:rPr>
              <a:t>3 minutes</a:t>
            </a:r>
          </a:p>
          <a:p>
            <a:pPr marL="3175" indent="-3175">
              <a:buClr>
                <a:srgbClr val="E98A00"/>
              </a:buClr>
              <a:buFont typeface="+mj-lt"/>
              <a:buNone/>
            </a:pPr>
            <a:r>
              <a:rPr lang="en-US" sz="1100" dirty="0" smtClean="0">
                <a:latin typeface="+mj-lt"/>
              </a:rPr>
              <a:t/>
            </a:r>
            <a:br>
              <a:rPr lang="en-US" sz="1100" dirty="0" smtClean="0">
                <a:latin typeface="+mj-lt"/>
              </a:rPr>
            </a:br>
            <a:r>
              <a:rPr lang="en-US" sz="1100" dirty="0" smtClean="0">
                <a:latin typeface="+mj-lt"/>
              </a:rPr>
              <a:t>Notes to Trainer: </a:t>
            </a:r>
            <a:br>
              <a:rPr lang="en-US" sz="1100" dirty="0" smtClean="0">
                <a:latin typeface="+mj-lt"/>
              </a:rPr>
            </a:br>
            <a:r>
              <a:rPr lang="en-US" sz="1100" b="0" dirty="0" smtClean="0">
                <a:solidFill>
                  <a:schemeClr val="tx1"/>
                </a:solidFill>
                <a:latin typeface="+mj-lt"/>
              </a:rPr>
              <a:t>Ask participants to give some examples they have seen in their</a:t>
            </a:r>
            <a:r>
              <a:rPr lang="en-US" sz="1100" b="0" baseline="0" dirty="0" smtClean="0">
                <a:solidFill>
                  <a:schemeClr val="tx1"/>
                </a:solidFill>
                <a:latin typeface="+mj-lt"/>
              </a:rPr>
              <a:t> </a:t>
            </a:r>
            <a:r>
              <a:rPr lang="en-US" sz="1100" b="0" dirty="0" smtClean="0">
                <a:solidFill>
                  <a:schemeClr val="tx1"/>
                </a:solidFill>
                <a:latin typeface="+mj-lt"/>
              </a:rPr>
              <a:t>DV programs. Responses may include examples of condom refusal, pregnancy pressure, forced sex, etc.</a:t>
            </a:r>
            <a:r>
              <a:rPr lang="en-US" sz="1100" b="0" baseline="0" dirty="0" smtClean="0">
                <a:solidFill>
                  <a:schemeClr val="tx1"/>
                </a:solidFill>
                <a:latin typeface="+mj-lt"/>
              </a:rPr>
              <a:t> </a:t>
            </a:r>
            <a:r>
              <a:rPr lang="en-US" sz="1100" b="0" dirty="0" smtClean="0">
                <a:solidFill>
                  <a:schemeClr val="tx1"/>
                </a:solidFill>
                <a:latin typeface="+mj-lt"/>
              </a:rPr>
              <a:t>Proceed to the next slide which provides examples of birth control sabotage and highlight any examples that were not identified by participants. </a:t>
            </a:r>
            <a:endParaRPr lang="en-US" sz="1100" b="0" baseline="0" dirty="0">
              <a:solidFill>
                <a:schemeClr val="tx1"/>
              </a:solidFill>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35</a:t>
            </a:fld>
            <a:endParaRPr lang="en-US"/>
          </a:p>
        </p:txBody>
      </p:sp>
    </p:spTree>
    <p:extLst>
      <p:ext uri="{BB962C8B-B14F-4D97-AF65-F5344CB8AC3E}">
        <p14:creationId xmlns:p14="http://schemas.microsoft.com/office/powerpoint/2010/main" val="3998401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662781" y="4251327"/>
            <a:ext cx="5684839" cy="4511673"/>
          </a:xfrm>
        </p:spPr>
        <p:txBody>
          <a:bodyPr>
            <a:no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lang="en-US" sz="1100" dirty="0" smtClean="0">
                <a:latin typeface="+mj-lt"/>
              </a:rPr>
              <a:t>Notes to Trainer: </a:t>
            </a:r>
          </a:p>
          <a:p>
            <a:pPr>
              <a:spcBef>
                <a:spcPts val="0"/>
              </a:spcBef>
              <a:spcAft>
                <a:spcPts val="400"/>
              </a:spcAft>
            </a:pPr>
            <a:r>
              <a:rPr lang="en-US" sz="1100" b="0" dirty="0" smtClean="0">
                <a:solidFill>
                  <a:schemeClr val="tx1"/>
                </a:solidFill>
                <a:latin typeface="+mj-lt"/>
              </a:rPr>
              <a:t>Birth control sabotage is active interference with a partner’s contraceptive methods. Qualitative and quantitative research have shown an association between birth control sabotage and domestic violence.</a:t>
            </a:r>
          </a:p>
          <a:p>
            <a:pPr>
              <a:spcBef>
                <a:spcPts val="0"/>
              </a:spcBef>
              <a:spcAft>
                <a:spcPts val="400"/>
              </a:spcAft>
            </a:pPr>
            <a:endParaRPr lang="en-US" sz="1100" b="0" dirty="0" smtClean="0">
              <a:solidFill>
                <a:schemeClr val="tx1"/>
              </a:solidFill>
              <a:latin typeface="+mj-lt"/>
            </a:endParaRPr>
          </a:p>
          <a:p>
            <a:pPr>
              <a:spcBef>
                <a:spcPts val="0"/>
              </a:spcBef>
              <a:spcAft>
                <a:spcPts val="400"/>
              </a:spcAft>
            </a:pPr>
            <a:r>
              <a:rPr lang="en-US" sz="1100" b="0" dirty="0" err="1" smtClean="0">
                <a:solidFill>
                  <a:schemeClr val="tx1"/>
                </a:solidFill>
                <a:latin typeface="+mj-lt"/>
              </a:rPr>
              <a:t>Fanslow</a:t>
            </a:r>
            <a:r>
              <a:rPr lang="en-US" sz="1100" b="0" dirty="0" smtClean="0">
                <a:solidFill>
                  <a:schemeClr val="tx1"/>
                </a:solidFill>
                <a:latin typeface="+mj-lt"/>
              </a:rPr>
              <a:t> et al. (2008) conducted interviews with a random sample of 2,790 women who have had sexual intercourse. Women who had experienced domestic violence were more likely to have had partners who refused to use condoms or prevented women from using contraception compared to women who had not experienced domestic violence (5.4% vs. 1.3%). </a:t>
            </a:r>
          </a:p>
          <a:p>
            <a:pPr>
              <a:spcBef>
                <a:spcPts val="0"/>
              </a:spcBef>
              <a:spcAft>
                <a:spcPts val="0"/>
              </a:spcAft>
            </a:pPr>
            <a:endParaRPr lang="en-US" sz="1100" b="0" dirty="0" smtClean="0">
              <a:solidFill>
                <a:schemeClr val="tx1"/>
              </a:solidFill>
              <a:latin typeface="+mj-lt"/>
            </a:endParaRPr>
          </a:p>
          <a:p>
            <a:pPr>
              <a:spcBef>
                <a:spcPts val="0"/>
              </a:spcBef>
              <a:spcAft>
                <a:spcPts val="0"/>
              </a:spcAft>
            </a:pPr>
            <a:r>
              <a:rPr lang="en-US" sz="1100" b="0" dirty="0" smtClean="0">
                <a:solidFill>
                  <a:schemeClr val="tx1"/>
                </a:solidFill>
                <a:latin typeface="+mj-lt"/>
              </a:rPr>
              <a:t>Miller et al (2007) conducted interviews with 53 sexually active adolescent females. One-quarter (26%) of participants reported that their abusive male partners were actively trying to get them pregnant. Common tactics used by abusive male partners included:</a:t>
            </a:r>
          </a:p>
          <a:p>
            <a:pPr indent="-228600">
              <a:spcBef>
                <a:spcPts val="0"/>
              </a:spcBef>
              <a:spcAft>
                <a:spcPts val="0"/>
              </a:spcAft>
              <a:buClr>
                <a:srgbClr val="E98A00"/>
              </a:buClr>
              <a:buFont typeface="Arial"/>
              <a:buChar char="•"/>
            </a:pPr>
            <a:r>
              <a:rPr lang="en-US" sz="1100" b="0" dirty="0" smtClean="0">
                <a:solidFill>
                  <a:schemeClr val="tx1"/>
                </a:solidFill>
                <a:latin typeface="+mj-lt"/>
              </a:rPr>
              <a:t>Manipulating condom use</a:t>
            </a:r>
          </a:p>
          <a:p>
            <a:pPr indent="-228600">
              <a:spcBef>
                <a:spcPts val="0"/>
              </a:spcBef>
              <a:spcAft>
                <a:spcPts val="0"/>
              </a:spcAft>
              <a:buClr>
                <a:srgbClr val="E98A00"/>
              </a:buClr>
              <a:buFont typeface="Arial"/>
              <a:buChar char="•"/>
            </a:pPr>
            <a:r>
              <a:rPr lang="en-US" sz="1100" b="0" dirty="0" smtClean="0">
                <a:solidFill>
                  <a:schemeClr val="tx1"/>
                </a:solidFill>
                <a:latin typeface="+mj-lt"/>
              </a:rPr>
              <a:t>Sabotaging birth control use</a:t>
            </a:r>
          </a:p>
          <a:p>
            <a:pPr indent="-228600">
              <a:spcBef>
                <a:spcPts val="0"/>
              </a:spcBef>
              <a:spcAft>
                <a:spcPts val="600"/>
              </a:spcAft>
              <a:buClr>
                <a:srgbClr val="E98A00"/>
              </a:buClr>
              <a:buFont typeface="Arial"/>
              <a:buChar char="•"/>
            </a:pPr>
            <a:r>
              <a:rPr lang="en-US" sz="1100" b="0" dirty="0" smtClean="0">
                <a:solidFill>
                  <a:schemeClr val="tx1"/>
                </a:solidFill>
                <a:latin typeface="+mj-lt"/>
              </a:rPr>
              <a:t>Making explicit statements about wanting her to become pregnant	</a:t>
            </a:r>
          </a:p>
          <a:p>
            <a:pPr>
              <a:lnSpc>
                <a:spcPct val="100000"/>
              </a:lnSpc>
              <a:spcAft>
                <a:spcPts val="600"/>
              </a:spcAft>
            </a:pPr>
            <a:endParaRPr lang="en-US" sz="1100" b="0" dirty="0" smtClean="0">
              <a:solidFill>
                <a:schemeClr val="tx1"/>
              </a:solidFill>
              <a:latin typeface="+mj-lt"/>
              <a:cs typeface="Times New Roman" pitchFamily="18" charset="0"/>
            </a:endParaRPr>
          </a:p>
          <a:p>
            <a:pPr>
              <a:lnSpc>
                <a:spcPct val="100000"/>
              </a:lnSpc>
              <a:spcAft>
                <a:spcPts val="600"/>
              </a:spcAft>
            </a:pPr>
            <a:r>
              <a:rPr lang="en-US" sz="1100" b="1" dirty="0" smtClean="0">
                <a:solidFill>
                  <a:schemeClr val="tx1"/>
                </a:solidFill>
                <a:latin typeface="+mj-lt"/>
                <a:cs typeface="Times New Roman" pitchFamily="18" charset="0"/>
              </a:rPr>
              <a:t>Sources:</a:t>
            </a:r>
          </a:p>
          <a:p>
            <a:pPr>
              <a:lnSpc>
                <a:spcPct val="100000"/>
              </a:lnSpc>
              <a:spcAft>
                <a:spcPts val="600"/>
              </a:spcAft>
            </a:pPr>
            <a:r>
              <a:rPr lang="en-US" sz="1100" b="0" dirty="0" err="1" smtClean="0">
                <a:solidFill>
                  <a:schemeClr val="tx1"/>
                </a:solidFill>
                <a:latin typeface="+mj-lt"/>
                <a:cs typeface="Times New Roman" pitchFamily="18" charset="0"/>
              </a:rPr>
              <a:t>Fanslow</a:t>
            </a:r>
            <a:r>
              <a:rPr lang="en-US" sz="1100" b="0" dirty="0" smtClean="0">
                <a:solidFill>
                  <a:schemeClr val="tx1"/>
                </a:solidFill>
                <a:latin typeface="+mj-lt"/>
                <a:cs typeface="Times New Roman" pitchFamily="18" charset="0"/>
              </a:rPr>
              <a:t> J, Whitehead A, Silva M, Robinson E. (2008). Contraceptive Use and Associations with Intimate Partner Among a Population-based Sample of New Zealand Women. </a:t>
            </a:r>
            <a:r>
              <a:rPr lang="en-US" sz="1100" b="0" i="1" dirty="0" smtClean="0">
                <a:solidFill>
                  <a:schemeClr val="tx1"/>
                </a:solidFill>
                <a:latin typeface="+mj-lt"/>
                <a:cs typeface="Times New Roman" pitchFamily="18" charset="0"/>
              </a:rPr>
              <a:t>Australian &amp; New Zealand Journal of Obstetrics &amp; </a:t>
            </a:r>
            <a:r>
              <a:rPr lang="en-US" sz="1100" b="0" i="1" dirty="0" err="1" smtClean="0">
                <a:solidFill>
                  <a:schemeClr val="tx1"/>
                </a:solidFill>
                <a:latin typeface="+mj-lt"/>
                <a:cs typeface="Times New Roman" pitchFamily="18" charset="0"/>
              </a:rPr>
              <a:t>Gynaecology</a:t>
            </a:r>
            <a:r>
              <a:rPr lang="en-US" sz="1100" b="0" dirty="0" smtClean="0">
                <a:solidFill>
                  <a:schemeClr val="tx1"/>
                </a:solidFill>
                <a:latin typeface="+mj-lt"/>
                <a:cs typeface="Times New Roman" pitchFamily="18" charset="0"/>
              </a:rPr>
              <a:t>, 48(1):83-89.</a:t>
            </a:r>
          </a:p>
          <a:p>
            <a:pPr>
              <a:lnSpc>
                <a:spcPct val="100000"/>
              </a:lnSpc>
              <a:spcAft>
                <a:spcPts val="600"/>
              </a:spcAft>
            </a:pPr>
            <a:endParaRPr lang="en-US" sz="1100" b="0" dirty="0" smtClean="0">
              <a:solidFill>
                <a:schemeClr val="tx1"/>
              </a:solidFill>
              <a:latin typeface="+mj-lt"/>
              <a:cs typeface="Times New Roman" pitchFamily="18" charset="0"/>
            </a:endParaRPr>
          </a:p>
          <a:p>
            <a:pPr>
              <a:lnSpc>
                <a:spcPct val="100000"/>
              </a:lnSpc>
              <a:spcAft>
                <a:spcPts val="600"/>
              </a:spcAft>
            </a:pPr>
            <a:r>
              <a:rPr lang="en-US" sz="1100" b="0" dirty="0" smtClean="0">
                <a:solidFill>
                  <a:schemeClr val="tx1"/>
                </a:solidFill>
                <a:latin typeface="+mj-lt"/>
                <a:cs typeface="Times New Roman" pitchFamily="18" charset="0"/>
              </a:rPr>
              <a:t>Miller E, Decker MR, Reed E, Raj A, Hathaway JE, Silverman JG. (2007). Male Partner Pregnancy-Promoting Behaviors and Adolescent Partner Violence: Findings From a Qualitative Study with Adolescent Females. </a:t>
            </a:r>
            <a:r>
              <a:rPr lang="en-US" sz="1100" b="0" i="1" dirty="0" smtClean="0">
                <a:solidFill>
                  <a:schemeClr val="tx1"/>
                </a:solidFill>
                <a:latin typeface="+mj-lt"/>
                <a:cs typeface="Times New Roman" pitchFamily="18" charset="0"/>
              </a:rPr>
              <a:t>Ambulatory Pediatrics</a:t>
            </a:r>
            <a:r>
              <a:rPr lang="en-US" sz="1100" b="0" dirty="0" smtClean="0">
                <a:solidFill>
                  <a:schemeClr val="tx1"/>
                </a:solidFill>
                <a:latin typeface="+mj-lt"/>
                <a:cs typeface="Times New Roman" pitchFamily="18" charset="0"/>
              </a:rPr>
              <a:t>, 7(5):360-366.</a:t>
            </a:r>
          </a:p>
        </p:txBody>
      </p:sp>
      <p:sp>
        <p:nvSpPr>
          <p:cNvPr id="4" name="Slide Number Placeholder 3"/>
          <p:cNvSpPr>
            <a:spLocks noGrp="1"/>
          </p:cNvSpPr>
          <p:nvPr>
            <p:ph type="sldNum" sz="quarter" idx="10"/>
          </p:nvPr>
        </p:nvSpPr>
        <p:spPr>
          <a:xfrm>
            <a:off x="1986280" y="8923336"/>
            <a:ext cx="3037840" cy="304483"/>
          </a:xfrm>
        </p:spPr>
        <p:txBody>
          <a:bodyPr/>
          <a:lstStyle/>
          <a:p>
            <a:fld id="{27A5BC6A-EEF4-E244-B83E-6968E23E9FB3}" type="slidenum">
              <a:rPr lang="en-US" smtClean="0"/>
              <a:pPr/>
              <a:t>36</a:t>
            </a:fld>
            <a:endParaRPr lang="en-US" dirty="0"/>
          </a:p>
        </p:txBody>
      </p:sp>
    </p:spTree>
    <p:extLst>
      <p:ext uri="{BB962C8B-B14F-4D97-AF65-F5344CB8AC3E}">
        <p14:creationId xmlns:p14="http://schemas.microsoft.com/office/powerpoint/2010/main" val="182607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r>
              <a:rPr lang="en-US" dirty="0" smtClean="0"/>
              <a:t>23</a:t>
            </a:r>
          </a:p>
        </p:txBody>
      </p:sp>
      <p:sp>
        <p:nvSpPr>
          <p:cNvPr id="196612" name="Rectangle 7"/>
          <p:cNvSpPr txBox="1">
            <a:spLocks noGrp="1" noChangeArrowheads="1"/>
          </p:cNvSpPr>
          <p:nvPr/>
        </p:nvSpPr>
        <p:spPr bwMode="auto">
          <a:xfrm>
            <a:off x="3962825" y="8839859"/>
            <a:ext cx="3047577" cy="456541"/>
          </a:xfrm>
          <a:prstGeom prst="rect">
            <a:avLst/>
          </a:prstGeom>
          <a:noFill/>
          <a:ln w="9525">
            <a:noFill/>
            <a:miter lim="800000"/>
            <a:headEnd/>
            <a:tailEnd/>
          </a:ln>
        </p:spPr>
        <p:txBody>
          <a:bodyPr lIns="91638" tIns="45819" rIns="91638" bIns="45819" anchor="b"/>
          <a:lstStyle/>
          <a:p>
            <a:pPr algn="r" defTabSz="913980"/>
            <a:endParaRPr lang="en-US" sz="1200" dirty="0">
              <a:latin typeface="Times New Roman" pitchFamily="18" charset="0"/>
            </a:endParaRPr>
          </a:p>
        </p:txBody>
      </p:sp>
      <p:sp>
        <p:nvSpPr>
          <p:cNvPr id="196613" name="Rectangle 2"/>
          <p:cNvSpPr>
            <a:spLocks noGrp="1" noRot="1" noChangeAspect="1" noChangeArrowheads="1" noTextEdit="1"/>
          </p:cNvSpPr>
          <p:nvPr>
            <p:ph type="sldImg"/>
          </p:nvPr>
        </p:nvSpPr>
        <p:spPr>
          <a:xfrm>
            <a:off x="762000" y="685800"/>
            <a:ext cx="5486400" cy="4114800"/>
          </a:xfrm>
          <a:ln/>
        </p:spPr>
      </p:sp>
      <p:sp>
        <p:nvSpPr>
          <p:cNvPr id="196614" name="Rectangle 3"/>
          <p:cNvSpPr>
            <a:spLocks noGrp="1" noChangeArrowheads="1"/>
          </p:cNvSpPr>
          <p:nvPr>
            <p:ph type="body" idx="1"/>
          </p:nvPr>
        </p:nvSpPr>
        <p:spPr>
          <a:xfrm>
            <a:off x="762000" y="4877420"/>
            <a:ext cx="5486400" cy="3809380"/>
          </a:xfrm>
          <a:noFill/>
          <a:ln/>
        </p:spPr>
        <p:txBody>
          <a:bodyPr lIns="91638" tIns="45819" rIns="91638" bIns="45819"/>
          <a:lstStyle/>
          <a:p>
            <a:pPr>
              <a:spcBef>
                <a:spcPct val="0"/>
              </a:spcBef>
            </a:pPr>
            <a:r>
              <a:rPr lang="en-US" sz="1100" dirty="0" smtClean="0">
                <a:latin typeface="+mj-lt"/>
              </a:rPr>
              <a:t>Notes to Trainer: </a:t>
            </a:r>
            <a:br>
              <a:rPr lang="en-US" sz="1100" dirty="0" smtClean="0">
                <a:latin typeface="+mj-lt"/>
              </a:rPr>
            </a:br>
            <a:r>
              <a:rPr lang="en-US" sz="1100" b="0" dirty="0" smtClean="0">
                <a:solidFill>
                  <a:schemeClr val="tx1"/>
                </a:solidFill>
                <a:latin typeface="+mj-lt"/>
              </a:rPr>
              <a:t>Review this quote with the audience. Ask, do you think this woman was raped? (Nearly 100 percent of your audience will say yes). </a:t>
            </a:r>
          </a:p>
          <a:p>
            <a:pPr>
              <a:spcBef>
                <a:spcPct val="0"/>
              </a:spcBef>
            </a:pPr>
            <a:endParaRPr lang="en-US" sz="1100" b="0" dirty="0" smtClean="0">
              <a:solidFill>
                <a:schemeClr val="tx1"/>
              </a:solidFill>
              <a:latin typeface="+mj-lt"/>
            </a:endParaRPr>
          </a:p>
          <a:p>
            <a:pPr>
              <a:spcBef>
                <a:spcPct val="0"/>
              </a:spcBef>
            </a:pPr>
            <a:r>
              <a:rPr lang="en-US" sz="1100" b="0" dirty="0" smtClean="0">
                <a:solidFill>
                  <a:schemeClr val="tx1"/>
                </a:solidFill>
                <a:latin typeface="+mj-lt"/>
              </a:rPr>
              <a:t>Then say, let’s look at the very first thing she said here — </a:t>
            </a:r>
            <a:r>
              <a:rPr lang="en-US" sz="1100" b="0" i="1" dirty="0" smtClean="0">
                <a:solidFill>
                  <a:schemeClr val="tx1"/>
                </a:solidFill>
                <a:latin typeface="+mj-lt"/>
              </a:rPr>
              <a:t>“I’m not going to say he raped me…”</a:t>
            </a:r>
            <a:r>
              <a:rPr lang="en-US" sz="1100" b="0" dirty="0" smtClean="0">
                <a:solidFill>
                  <a:schemeClr val="tx1"/>
                </a:solidFill>
                <a:latin typeface="+mj-lt"/>
              </a:rPr>
              <a:t>  This kind of response is common among women in relationships — who sometimes have consensual sex with partners and who at other times experience sex like what is described here. </a:t>
            </a:r>
          </a:p>
          <a:p>
            <a:pPr>
              <a:spcBef>
                <a:spcPct val="0"/>
              </a:spcBef>
            </a:pPr>
            <a:endParaRPr lang="en-US" sz="1100" b="0" dirty="0" smtClean="0">
              <a:solidFill>
                <a:schemeClr val="tx1"/>
              </a:solidFill>
              <a:latin typeface="+mj-lt"/>
            </a:endParaRPr>
          </a:p>
          <a:p>
            <a:pPr>
              <a:spcBef>
                <a:spcPct val="0"/>
              </a:spcBef>
            </a:pPr>
            <a:r>
              <a:rPr lang="en-US" sz="1100" b="0" dirty="0" smtClean="0">
                <a:solidFill>
                  <a:schemeClr val="tx1"/>
                </a:solidFill>
                <a:latin typeface="+mj-lt"/>
              </a:rPr>
              <a:t>This illustrates why it is important to ask about specific behaviors using other words beyond “rape”. It allows the woman to self identify with what happened to her.</a:t>
            </a:r>
          </a:p>
          <a:p>
            <a:pPr eaLnBrk="1" hangingPunct="1">
              <a:spcBef>
                <a:spcPct val="0"/>
              </a:spcBef>
            </a:pPr>
            <a:endParaRPr lang="en-US" sz="1100" dirty="0" smtClean="0">
              <a:latin typeface="+mj-lt"/>
            </a:endParaRPr>
          </a:p>
          <a:p>
            <a:pPr eaLnBrk="1" hangingPunct="1">
              <a:spcBef>
                <a:spcPct val="0"/>
              </a:spcBef>
            </a:pPr>
            <a:r>
              <a:rPr lang="en-US" sz="1100" dirty="0" smtClean="0">
                <a:latin typeface="+mj-lt"/>
              </a:rPr>
              <a:t>Source:</a:t>
            </a:r>
            <a:r>
              <a:rPr lang="en-US" sz="1100" baseline="0" dirty="0" smtClean="0">
                <a:latin typeface="+mj-lt"/>
              </a:rPr>
              <a:t> </a:t>
            </a:r>
            <a:endParaRPr lang="en-US" sz="1100" dirty="0" smtClean="0">
              <a:latin typeface="+mj-lt"/>
            </a:endParaRPr>
          </a:p>
          <a:p>
            <a:pPr>
              <a:lnSpc>
                <a:spcPct val="100000"/>
              </a:lnSpc>
              <a:spcBef>
                <a:spcPct val="0"/>
              </a:spcBef>
            </a:pPr>
            <a:r>
              <a:rPr lang="en-US" sz="1100" b="0" dirty="0" smtClean="0">
                <a:solidFill>
                  <a:schemeClr val="tx1"/>
                </a:solidFill>
                <a:latin typeface="+mj-lt"/>
              </a:rPr>
              <a:t>Miller E, Decker MR, Reed E, Raj A, Hathaway JE, Silverman JG. (2007). Male partner pregnancy-promoting behaviors and adolescent partner violence: findings from a qualitative study with adolescent females. </a:t>
            </a:r>
            <a:r>
              <a:rPr lang="en-US" sz="1100" b="0" i="1" dirty="0" smtClean="0">
                <a:solidFill>
                  <a:schemeClr val="tx1"/>
                </a:solidFill>
                <a:latin typeface="+mj-lt"/>
              </a:rPr>
              <a:t>Ambulatory Pediatrics., </a:t>
            </a:r>
            <a:r>
              <a:rPr lang="en-US" sz="1100" b="0" dirty="0" smtClean="0">
                <a:solidFill>
                  <a:schemeClr val="tx1"/>
                </a:solidFill>
                <a:latin typeface="+mj-lt"/>
              </a:rPr>
              <a:t>7(5):360-366.</a:t>
            </a:r>
          </a:p>
          <a:p>
            <a:pPr eaLnBrk="1" hangingPunct="1">
              <a:spcBef>
                <a:spcPct val="0"/>
              </a:spcBef>
            </a:pPr>
            <a:endParaRPr lang="en-US" dirty="0" smtClean="0"/>
          </a:p>
        </p:txBody>
      </p:sp>
    </p:spTree>
    <p:extLst>
      <p:ext uri="{BB962C8B-B14F-4D97-AF65-F5344CB8AC3E}">
        <p14:creationId xmlns:p14="http://schemas.microsoft.com/office/powerpoint/2010/main" val="2503565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267200"/>
            <a:ext cx="5608320" cy="4183380"/>
          </a:xfrm>
        </p:spPr>
        <p:txBody>
          <a:bodyPr>
            <a:normAutofit/>
          </a:bodyPr>
          <a:lstStyle/>
          <a:p>
            <a:pPr defTabSz="914400" eaLnBrk="0" fontAlgn="base" hangingPunct="0">
              <a:spcBef>
                <a:spcPct val="30000"/>
              </a:spcBef>
              <a:defRPr/>
            </a:pPr>
            <a:r>
              <a:rPr lang="en-US" sz="1100" dirty="0" smtClean="0">
                <a:latin typeface="+mj-lt"/>
              </a:rPr>
              <a:t>Notes to Trainer: </a:t>
            </a:r>
            <a:br>
              <a:rPr lang="en-US" sz="1100" dirty="0" smtClean="0">
                <a:latin typeface="+mj-lt"/>
              </a:rPr>
            </a:br>
            <a:r>
              <a:rPr lang="en-US" sz="1100" b="0" dirty="0" smtClean="0">
                <a:solidFill>
                  <a:schemeClr val="tx1"/>
                </a:solidFill>
                <a:latin typeface="+mj-lt"/>
              </a:rPr>
              <a:t>Read the definition of reproductive coercion (RC) aloud including the information below and ask the group: “How many of you have heard the term reproductive coercion before today?”</a:t>
            </a:r>
          </a:p>
          <a:p>
            <a:endParaRPr lang="en-US" sz="1100" b="0" dirty="0" smtClean="0">
              <a:solidFill>
                <a:schemeClr val="tx1"/>
              </a:solidFill>
              <a:latin typeface="+mj-lt"/>
            </a:endParaRPr>
          </a:p>
          <a:p>
            <a:r>
              <a:rPr lang="en-US" sz="1100" b="0" dirty="0" smtClean="0">
                <a:solidFill>
                  <a:schemeClr val="tx1"/>
                </a:solidFill>
                <a:latin typeface="+mj-lt"/>
              </a:rPr>
              <a:t>Reproductive coercion is related to behaviors that interfere with contraception use and/or pregnancy. This includes:</a:t>
            </a:r>
          </a:p>
          <a:p>
            <a:pPr indent="-232943">
              <a:spcAft>
                <a:spcPts val="0"/>
              </a:spcAft>
              <a:buClr>
                <a:srgbClr val="E98A00"/>
              </a:buClr>
              <a:buFont typeface="Arial" pitchFamily="34" charset="0"/>
              <a:buChar char="•"/>
            </a:pPr>
            <a:r>
              <a:rPr lang="en-US" sz="1100" b="0" dirty="0" smtClean="0">
                <a:solidFill>
                  <a:schemeClr val="tx1"/>
                </a:solidFill>
                <a:latin typeface="+mj-lt"/>
              </a:rPr>
              <a:t>Explicit attempts to impregnate a partner against her wishes</a:t>
            </a:r>
          </a:p>
          <a:p>
            <a:pPr indent="-232943">
              <a:spcAft>
                <a:spcPts val="0"/>
              </a:spcAft>
              <a:buClr>
                <a:srgbClr val="E98A00"/>
              </a:buClr>
              <a:buFont typeface="Arial" pitchFamily="34" charset="0"/>
              <a:buChar char="•"/>
            </a:pPr>
            <a:r>
              <a:rPr lang="en-US" sz="1100" b="0" dirty="0" smtClean="0">
                <a:solidFill>
                  <a:schemeClr val="tx1"/>
                </a:solidFill>
                <a:latin typeface="+mj-lt"/>
              </a:rPr>
              <a:t>Controlling outcomes of a pregnancy</a:t>
            </a:r>
          </a:p>
          <a:p>
            <a:pPr indent="-232943">
              <a:spcAft>
                <a:spcPts val="0"/>
              </a:spcAft>
              <a:buClr>
                <a:srgbClr val="E98A00"/>
              </a:buClr>
              <a:buFont typeface="Arial" pitchFamily="34" charset="0"/>
              <a:buChar char="•"/>
            </a:pPr>
            <a:r>
              <a:rPr lang="en-US" sz="1100" b="0" dirty="0" smtClean="0">
                <a:solidFill>
                  <a:schemeClr val="tx1"/>
                </a:solidFill>
                <a:latin typeface="+mj-lt"/>
              </a:rPr>
              <a:t>Coercing a partner to have unprotected sex </a:t>
            </a:r>
          </a:p>
          <a:p>
            <a:pPr indent="-232943">
              <a:buClr>
                <a:srgbClr val="E98A00"/>
              </a:buClr>
              <a:buFont typeface="Arial" pitchFamily="34" charset="0"/>
              <a:buChar char="•"/>
            </a:pPr>
            <a:r>
              <a:rPr lang="en-US" sz="1100" b="0" dirty="0" smtClean="0">
                <a:solidFill>
                  <a:schemeClr val="tx1"/>
                </a:solidFill>
                <a:latin typeface="+mj-lt"/>
              </a:rPr>
              <a:t>Interfering with birth control methods</a:t>
            </a:r>
          </a:p>
          <a:p>
            <a:endParaRPr lang="en-US" sz="1100" b="0" dirty="0" smtClean="0">
              <a:solidFill>
                <a:schemeClr val="tx1"/>
              </a:solidFill>
              <a:latin typeface="+mj-lt"/>
            </a:endParaRPr>
          </a:p>
          <a:p>
            <a:r>
              <a:rPr lang="en-US" sz="1100" b="0" dirty="0" smtClean="0">
                <a:solidFill>
                  <a:schemeClr val="tx1"/>
                </a:solidFill>
                <a:latin typeface="+mj-lt"/>
              </a:rPr>
              <a:t>Ask the group: “How many of you have talked to clients who have experienced this?”  </a:t>
            </a: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38</a:t>
            </a:fld>
            <a:endParaRPr lang="en-US"/>
          </a:p>
        </p:txBody>
      </p:sp>
    </p:spTree>
    <p:extLst>
      <p:ext uri="{BB962C8B-B14F-4D97-AF65-F5344CB8AC3E}">
        <p14:creationId xmlns:p14="http://schemas.microsoft.com/office/powerpoint/2010/main" val="86444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dirty="0" smtClean="0">
                <a:latin typeface="+mj-lt"/>
              </a:rPr>
              <a:t>Notes to Trainer: </a:t>
            </a:r>
          </a:p>
          <a:p>
            <a:r>
              <a:rPr lang="en-US" sz="1100" b="0" dirty="0" smtClean="0">
                <a:solidFill>
                  <a:schemeClr val="tx1"/>
                </a:solidFill>
                <a:latin typeface="+mj-lt"/>
              </a:rPr>
              <a:t>Reproductive coercion is common among women accessing DV services. In a phone survey administered by the National Domestic Violence Hotline, a quarter of the callers disclosed experiencing reproductive coercion.</a:t>
            </a:r>
          </a:p>
          <a:p>
            <a:endParaRPr lang="en-US" sz="1100" b="1" dirty="0" smtClean="0">
              <a:solidFill>
                <a:schemeClr val="tx1"/>
              </a:solidFill>
              <a:latin typeface="+mj-lt"/>
            </a:endParaRPr>
          </a:p>
          <a:p>
            <a:r>
              <a:rPr lang="en-US" sz="1100" b="1" dirty="0" smtClean="0">
                <a:solidFill>
                  <a:schemeClr val="tx1"/>
                </a:solidFill>
                <a:latin typeface="+mj-lt"/>
              </a:rPr>
              <a:t>Source:</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i="1" kern="1200" dirty="0" smtClean="0">
                <a:ln>
                  <a:noFill/>
                </a:ln>
                <a:solidFill>
                  <a:srgbClr val="E98A00"/>
                </a:solidFill>
                <a:effectLst/>
                <a:latin typeface="+mj-lt"/>
                <a:ea typeface="+mn-ea"/>
                <a:cs typeface="+mn-cs"/>
              </a:rPr>
              <a:t>The National Domestic Violence Hotline</a:t>
            </a:r>
            <a:r>
              <a:rPr lang="en-US" sz="1100" b="0" i="0" kern="1200" dirty="0" smtClean="0">
                <a:ln>
                  <a:noFill/>
                </a:ln>
                <a:solidFill>
                  <a:srgbClr val="E98A00"/>
                </a:solidFill>
                <a:effectLst/>
                <a:latin typeface="+mj-lt"/>
                <a:ea typeface="+mn-ea"/>
                <a:cs typeface="+mn-cs"/>
              </a:rPr>
              <a:t>, 15 Feb. 2011, </a:t>
            </a:r>
            <a:r>
              <a:rPr lang="en-US" sz="1100" b="1" u="sng" kern="1200" dirty="0" smtClean="0">
                <a:ln>
                  <a:noFill/>
                </a:ln>
                <a:solidFill>
                  <a:srgbClr val="E98A00"/>
                </a:solidFill>
                <a:effectLst/>
                <a:latin typeface="+mj-lt"/>
                <a:ea typeface="+mn-ea"/>
                <a:cs typeface="+mn-cs"/>
                <a:hlinkClick r:id="rId3"/>
              </a:rPr>
              <a:t>www.thehotline.org/2011/02/1-in-4-callers-to-the-national-domestic-violence-hotline-report-birth-control-sabotage-and-pregnancy-coercion/</a:t>
            </a:r>
            <a:r>
              <a:rPr lang="en-US" sz="1100" b="0" i="0" kern="1200" dirty="0" smtClean="0">
                <a:ln>
                  <a:noFill/>
                </a:ln>
                <a:solidFill>
                  <a:srgbClr val="E98A00"/>
                </a:solidFill>
                <a:effectLst/>
                <a:latin typeface="+mj-lt"/>
                <a:ea typeface="+mn-ea"/>
                <a:cs typeface="+mn-cs"/>
              </a:rPr>
              <a:t>. </a:t>
            </a:r>
            <a:endParaRPr lang="en-US" sz="1100" b="0" dirty="0" smtClean="0">
              <a:solidFill>
                <a:schemeClr val="tx1"/>
              </a:solidFill>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39</a:t>
            </a:fld>
            <a:endParaRPr lang="en-US"/>
          </a:p>
        </p:txBody>
      </p:sp>
    </p:spTree>
    <p:extLst>
      <p:ext uri="{BB962C8B-B14F-4D97-AF65-F5344CB8AC3E}">
        <p14:creationId xmlns:p14="http://schemas.microsoft.com/office/powerpoint/2010/main" val="77000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dirty="0" smtClean="0">
                <a:latin typeface="+mj-lt"/>
              </a:rPr>
              <a:t>Estimated Activity Time: </a:t>
            </a:r>
            <a:br>
              <a:rPr lang="en-US" sz="1100" b="1" dirty="0" smtClean="0">
                <a:latin typeface="+mj-lt"/>
              </a:rPr>
            </a:br>
            <a:r>
              <a:rPr lang="en-US" sz="1100" b="0" dirty="0" smtClean="0">
                <a:latin typeface="+mj-lt"/>
              </a:rPr>
              <a:t>2-3 minutes</a:t>
            </a:r>
          </a:p>
          <a:p>
            <a:r>
              <a:rPr lang="en-US" sz="1100" dirty="0" smtClean="0">
                <a:latin typeface="+mj-lt"/>
              </a:rPr>
              <a:t/>
            </a:r>
            <a:br>
              <a:rPr lang="en-US" sz="1100" dirty="0" smtClean="0">
                <a:latin typeface="+mj-lt"/>
              </a:rPr>
            </a:br>
            <a:r>
              <a:rPr lang="en-US" sz="1100" dirty="0" smtClean="0">
                <a:latin typeface="+mj-lt"/>
              </a:rPr>
              <a:t>Notes to Trainer: </a:t>
            </a:r>
          </a:p>
          <a:p>
            <a:r>
              <a:rPr lang="en-US" sz="1100" b="0" dirty="0" smtClean="0">
                <a:solidFill>
                  <a:schemeClr val="tx1"/>
                </a:solidFill>
                <a:latin typeface="+mj-lt"/>
              </a:rPr>
              <a:t>Ask participants to follow the directions below. Advise them that they do not have to share what they draw/write.</a:t>
            </a:r>
          </a:p>
          <a:p>
            <a:pPr marL="232943" indent="-232943">
              <a:buClr>
                <a:srgbClr val="E98A00"/>
              </a:buClr>
              <a:buFont typeface="+mj-lt"/>
              <a:buAutoNum type="arabicPeriod"/>
            </a:pPr>
            <a:r>
              <a:rPr lang="en-US" sz="1100" b="0" dirty="0" smtClean="0">
                <a:solidFill>
                  <a:schemeClr val="tx1"/>
                </a:solidFill>
                <a:latin typeface="+mj-lt"/>
              </a:rPr>
              <a:t>Take out a sheet of paper and draw a line with the words “not at all comfortable” on the far left side of their line and the words “very comfortable” on the far right side of their line.</a:t>
            </a:r>
          </a:p>
          <a:p>
            <a:pPr marL="232943" indent="-232943">
              <a:buClr>
                <a:srgbClr val="E98A00"/>
              </a:buClr>
              <a:buFont typeface="+mj-lt"/>
              <a:buAutoNum type="arabicPeriod"/>
            </a:pPr>
            <a:r>
              <a:rPr lang="en-US" sz="1100" b="0" dirty="0" smtClean="0">
                <a:solidFill>
                  <a:schemeClr val="tx1"/>
                </a:solidFill>
                <a:latin typeface="+mj-lt"/>
              </a:rPr>
              <a:t>Ask participants to take a minute to think about their comfort level right now with talking to clients about health generally,</a:t>
            </a:r>
            <a:r>
              <a:rPr lang="en-US" sz="1100" b="0" baseline="0" dirty="0" smtClean="0">
                <a:solidFill>
                  <a:schemeClr val="tx1"/>
                </a:solidFill>
                <a:latin typeface="+mj-lt"/>
              </a:rPr>
              <a:t> and </a:t>
            </a:r>
            <a:r>
              <a:rPr lang="en-US" sz="1100" b="0" dirty="0" smtClean="0">
                <a:solidFill>
                  <a:schemeClr val="tx1"/>
                </a:solidFill>
                <a:latin typeface="+mj-lt"/>
              </a:rPr>
              <a:t>reproductive health specifically – and if he or she feels comfortable asking questions, offering basic information about reproductive health needs, and making referrals.</a:t>
            </a:r>
          </a:p>
          <a:p>
            <a:pPr marL="232943" indent="-232943">
              <a:buClr>
                <a:srgbClr val="E98A00"/>
              </a:buClr>
              <a:buFont typeface="+mj-lt"/>
              <a:buAutoNum type="arabicPeriod"/>
            </a:pPr>
            <a:r>
              <a:rPr lang="en-US" sz="1100" b="0" dirty="0" smtClean="0">
                <a:solidFill>
                  <a:schemeClr val="tx1"/>
                </a:solidFill>
                <a:latin typeface="+mj-lt"/>
              </a:rPr>
              <a:t>Discuss how the goal at the end of today’s session is that each person has personally moved that needle towards the ‘totally comfortable’ end of the scale.</a:t>
            </a:r>
          </a:p>
          <a:p>
            <a:pPr marL="232943" indent="-232943">
              <a:buClr>
                <a:srgbClr val="E98A00"/>
              </a:buClr>
              <a:buFont typeface="+mj-lt"/>
              <a:buAutoNum type="arabicPeriod"/>
            </a:pPr>
            <a:r>
              <a:rPr lang="en-US" sz="1100" b="0" dirty="0" smtClean="0">
                <a:solidFill>
                  <a:schemeClr val="tx1"/>
                </a:solidFill>
                <a:latin typeface="+mj-lt"/>
              </a:rPr>
              <a:t>Advise participants that this exercise will be repeated at the end of today’s session and that you will ask them to consider whether the needle moved as a result of the training, where it moved, and their thinking about this in the context of what they have learned.</a:t>
            </a:r>
          </a:p>
          <a:p>
            <a:pPr marL="232943" indent="-232943">
              <a:buFont typeface="+mj-lt"/>
              <a:buAutoNum type="arabicPeriod"/>
            </a:pPr>
            <a:endParaRPr lang="en-US" sz="1100" dirty="0" smtClean="0">
              <a:latin typeface="+mj-lt"/>
            </a:endParaRP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b="1" smtClean="0"/>
              <a:pPr/>
              <a:t>4</a:t>
            </a:fld>
            <a:endParaRPr lang="en-US" b="1" dirty="0"/>
          </a:p>
        </p:txBody>
      </p:sp>
    </p:spTree>
    <p:extLst>
      <p:ext uri="{BB962C8B-B14F-4D97-AF65-F5344CB8AC3E}">
        <p14:creationId xmlns:p14="http://schemas.microsoft.com/office/powerpoint/2010/main" val="1701385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Notes to Trainer: </a:t>
            </a:r>
          </a:p>
          <a:p>
            <a:r>
              <a:rPr lang="en-US" sz="1100" b="0" dirty="0" smtClean="0">
                <a:solidFill>
                  <a:schemeClr val="tx1"/>
                </a:solidFill>
                <a:latin typeface="+mj-lt"/>
              </a:rPr>
              <a:t>This quote is from one of the callers to the National Domestic Violence Hotline in response to the focus survey on reproductive coercion referenced in the previous slide.</a:t>
            </a:r>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40</a:t>
            </a:fld>
            <a:endParaRPr lang="en-US"/>
          </a:p>
        </p:txBody>
      </p:sp>
    </p:spTree>
    <p:extLst>
      <p:ext uri="{BB962C8B-B14F-4D97-AF65-F5344CB8AC3E}">
        <p14:creationId xmlns:p14="http://schemas.microsoft.com/office/powerpoint/2010/main" val="245395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dirty="0" smtClean="0">
                <a:latin typeface="+mj-lt"/>
              </a:rPr>
              <a:t>Estimated Activity Time: </a:t>
            </a:r>
            <a:br>
              <a:rPr lang="en-US" sz="1100" b="1" dirty="0" smtClean="0">
                <a:latin typeface="+mj-lt"/>
              </a:rPr>
            </a:br>
            <a:r>
              <a:rPr lang="en-US" sz="1100" b="0" dirty="0" smtClean="0">
                <a:latin typeface="+mj-lt"/>
              </a:rPr>
              <a:t>3 minutes to watch video</a:t>
            </a:r>
          </a:p>
          <a:p>
            <a:endParaRPr lang="en-US" sz="1100" dirty="0" smtClean="0">
              <a:latin typeface="+mj-lt"/>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Video Link: </a:t>
            </a:r>
            <a:r>
              <a:rPr lang="en-US" sz="1100" b="1" u="sng" kern="1200" dirty="0" smtClean="0">
                <a:ln>
                  <a:noFill/>
                </a:ln>
                <a:solidFill>
                  <a:srgbClr val="E98A00"/>
                </a:solidFill>
                <a:effectLst/>
                <a:latin typeface="+mj-lt"/>
                <a:ea typeface="+mn-ea"/>
                <a:cs typeface="+mn-cs"/>
                <a:hlinkClick r:id="rId3"/>
              </a:rPr>
              <a:t>https://youtu.be/gCD5WeEf624</a:t>
            </a:r>
            <a:r>
              <a:rPr lang="en-US" sz="1100" b="1" kern="1200" dirty="0" smtClean="0">
                <a:ln>
                  <a:noFill/>
                </a:ln>
                <a:solidFill>
                  <a:srgbClr val="E98A00"/>
                </a:solidFill>
                <a:effectLst/>
                <a:latin typeface="+mj-lt"/>
                <a:ea typeface="+mn-ea"/>
                <a:cs typeface="+mn-cs"/>
              </a:rPr>
              <a:t> </a:t>
            </a:r>
            <a:endParaRPr lang="en-US" sz="1100" dirty="0" smtClean="0">
              <a:latin typeface="+mj-lt"/>
            </a:endParaRPr>
          </a:p>
          <a:p>
            <a:endParaRPr lang="en-US" sz="1100" dirty="0" smtClean="0">
              <a:latin typeface="+mj-lt"/>
            </a:endParaRPr>
          </a:p>
          <a:p>
            <a:r>
              <a:rPr lang="en-US" sz="1100" dirty="0" smtClean="0">
                <a:latin typeface="+mj-lt"/>
              </a:rPr>
              <a:t>Notes to Trainer:  </a:t>
            </a:r>
            <a:br>
              <a:rPr lang="en-US" sz="1100" dirty="0" smtClean="0">
                <a:latin typeface="+mj-lt"/>
              </a:rPr>
            </a:br>
            <a:r>
              <a:rPr lang="en-US" sz="1100" b="0" dirty="0" smtClean="0">
                <a:solidFill>
                  <a:schemeClr val="tx1"/>
                </a:solidFill>
                <a:latin typeface="+mj-lt"/>
              </a:rPr>
              <a:t>Introduce the video. Be sure to note that this video was developed in partnership with both domestic violence advocates and reproductive health providers. It includes real life comments and experiences that were encountered as domestic violence programs began addressing reproductive health issues as part of safety planning.</a:t>
            </a:r>
          </a:p>
          <a:p>
            <a:pPr marL="232943" indent="-232943">
              <a:buFont typeface="+mj-lt"/>
              <a:buAutoNum type="arabicPeriod"/>
            </a:pPr>
            <a:r>
              <a:rPr lang="en-US" sz="1100" b="0" dirty="0" smtClean="0">
                <a:solidFill>
                  <a:schemeClr val="tx1"/>
                </a:solidFill>
                <a:latin typeface="+mj-lt"/>
              </a:rPr>
              <a:t>After the video, give participants a few minutes</a:t>
            </a:r>
            <a:r>
              <a:rPr lang="en-US" sz="1100" b="0" baseline="0" dirty="0" smtClean="0">
                <a:solidFill>
                  <a:schemeClr val="tx1"/>
                </a:solidFill>
                <a:latin typeface="+mj-lt"/>
              </a:rPr>
              <a:t> to share their thoughts and reactions.</a:t>
            </a:r>
          </a:p>
          <a:p>
            <a:pPr marL="232943" indent="-232943">
              <a:buFont typeface="+mj-lt"/>
              <a:buAutoNum type="arabicPeriod"/>
            </a:pPr>
            <a:r>
              <a:rPr lang="en-US" sz="1100" b="0" baseline="0" dirty="0" smtClean="0">
                <a:solidFill>
                  <a:schemeClr val="tx1"/>
                </a:solidFill>
                <a:latin typeface="+mj-lt"/>
              </a:rPr>
              <a:t>Let them know there will be another short video that shows the advocate talking with a client about emergency contraception.</a:t>
            </a:r>
            <a:endParaRPr lang="en-US" sz="1100" dirty="0" smtClean="0">
              <a:latin typeface="+mj-lt"/>
            </a:endParaRPr>
          </a:p>
          <a:p>
            <a:pPr marL="232943" indent="-232943"/>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41</a:t>
            </a:fld>
            <a:endParaRPr lang="en-US"/>
          </a:p>
        </p:txBody>
      </p:sp>
    </p:spTree>
    <p:extLst>
      <p:ext uri="{BB962C8B-B14F-4D97-AF65-F5344CB8AC3E}">
        <p14:creationId xmlns:p14="http://schemas.microsoft.com/office/powerpoint/2010/main" val="2931159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dirty="0" smtClean="0">
                <a:latin typeface="+mj-lt"/>
              </a:rPr>
              <a:t>Notes to Trainer: </a:t>
            </a:r>
          </a:p>
          <a:p>
            <a:r>
              <a:rPr lang="en-US" sz="1100" b="0" dirty="0" smtClean="0">
                <a:solidFill>
                  <a:schemeClr val="tx1"/>
                </a:solidFill>
                <a:latin typeface="+mj-lt"/>
              </a:rPr>
              <a:t>Even after the video, there may be some confusion about emergency contraception.</a:t>
            </a:r>
            <a:r>
              <a:rPr lang="en-US" sz="1100" b="0" baseline="0" dirty="0" smtClean="0">
                <a:solidFill>
                  <a:schemeClr val="tx1"/>
                </a:solidFill>
                <a:latin typeface="+mj-lt"/>
              </a:rPr>
              <a:t> </a:t>
            </a:r>
            <a:r>
              <a:rPr lang="en-US" sz="1100" b="0" dirty="0" smtClean="0">
                <a:solidFill>
                  <a:schemeClr val="tx1"/>
                </a:solidFill>
                <a:latin typeface="+mj-lt"/>
              </a:rPr>
              <a:t>It is important to acknowledge that there is a lot of misinformation about emergency contraception. The next two slides address the common myths about EC.</a:t>
            </a:r>
            <a:r>
              <a:rPr lang="en-US" sz="1100" b="0" dirty="0" smtClean="0">
                <a:latin typeface="+mj-lt"/>
              </a:rPr>
              <a:t> </a:t>
            </a:r>
          </a:p>
        </p:txBody>
      </p:sp>
      <p:sp>
        <p:nvSpPr>
          <p:cNvPr id="4" name="Slide Number Placeholder 3"/>
          <p:cNvSpPr>
            <a:spLocks noGrp="1"/>
          </p:cNvSpPr>
          <p:nvPr>
            <p:ph type="sldNum" sz="quarter" idx="10"/>
          </p:nvPr>
        </p:nvSpPr>
        <p:spPr/>
        <p:txBody>
          <a:bodyPr/>
          <a:lstStyle/>
          <a:p>
            <a:fld id="{27A5BC6A-EEF4-E244-B83E-6968E23E9FB3}" type="slidenum">
              <a:rPr lang="en-US" smtClean="0"/>
              <a:pPr/>
              <a:t>42</a:t>
            </a:fld>
            <a:endParaRPr lang="en-US"/>
          </a:p>
        </p:txBody>
      </p:sp>
    </p:spTree>
    <p:extLst>
      <p:ext uri="{BB962C8B-B14F-4D97-AF65-F5344CB8AC3E}">
        <p14:creationId xmlns:p14="http://schemas.microsoft.com/office/powerpoint/2010/main" val="1178672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dirty="0" smtClean="0">
                <a:latin typeface="+mj-lt"/>
              </a:rPr>
              <a:t>Notes to Trainer: </a:t>
            </a:r>
          </a:p>
          <a:p>
            <a:r>
              <a:rPr lang="en-US" sz="1100" b="0" dirty="0" smtClean="0">
                <a:solidFill>
                  <a:schemeClr val="tx1"/>
                </a:solidFill>
                <a:latin typeface="+mj-lt"/>
              </a:rPr>
              <a:t>The website noted on the slide is an important resource to review before the training. You can also refer back to the video vignette, where many of these “myth-busters” were mentioned.</a:t>
            </a:r>
          </a:p>
          <a:p>
            <a:endParaRPr lang="en-US" sz="1100" b="0" dirty="0" smtClean="0">
              <a:solidFill>
                <a:schemeClr val="tx1"/>
              </a:solidFill>
              <a:latin typeface="+mj-lt"/>
            </a:endParaRPr>
          </a:p>
          <a:p>
            <a:r>
              <a:rPr lang="en-US" sz="1100" b="1" dirty="0" smtClean="0">
                <a:solidFill>
                  <a:schemeClr val="tx1"/>
                </a:solidFill>
                <a:latin typeface="+mj-lt"/>
              </a:rPr>
              <a:t>Source:  </a:t>
            </a:r>
          </a:p>
          <a:p>
            <a:r>
              <a:rPr lang="en-US" sz="1100" b="0" i="0" kern="1200" dirty="0" smtClean="0">
                <a:ln>
                  <a:noFill/>
                </a:ln>
                <a:solidFill>
                  <a:srgbClr val="E98A00"/>
                </a:solidFill>
                <a:effectLst/>
                <a:latin typeface="+mj-lt"/>
                <a:ea typeface="+mn-ea"/>
                <a:cs typeface="+mn-cs"/>
              </a:rPr>
              <a:t>Answers to Frequently Asked Questions. (</a:t>
            </a:r>
            <a:r>
              <a:rPr lang="en-US" sz="1100" b="0" i="0" kern="1200" dirty="0" err="1" smtClean="0">
                <a:ln>
                  <a:noFill/>
                </a:ln>
                <a:solidFill>
                  <a:srgbClr val="E98A00"/>
                </a:solidFill>
                <a:effectLst/>
                <a:latin typeface="+mj-lt"/>
                <a:ea typeface="+mn-ea"/>
                <a:cs typeface="+mn-cs"/>
              </a:rPr>
              <a:t>n.d.</a:t>
            </a:r>
            <a:r>
              <a:rPr lang="en-US" sz="1100" b="0" i="0" kern="1200" dirty="0" smtClean="0">
                <a:ln>
                  <a:noFill/>
                </a:ln>
                <a:solidFill>
                  <a:srgbClr val="E98A00"/>
                </a:solidFill>
                <a:effectLst/>
                <a:latin typeface="+mj-lt"/>
                <a:ea typeface="+mn-ea"/>
                <a:cs typeface="+mn-cs"/>
              </a:rPr>
              <a:t>). Retrieved from </a:t>
            </a:r>
            <a:r>
              <a:rPr lang="en-US" sz="1100" b="1" u="sng" kern="1200" dirty="0" smtClean="0">
                <a:ln>
                  <a:noFill/>
                </a:ln>
                <a:solidFill>
                  <a:srgbClr val="E98A00"/>
                </a:solidFill>
                <a:effectLst/>
                <a:latin typeface="+mj-lt"/>
                <a:ea typeface="+mn-ea"/>
                <a:cs typeface="+mn-cs"/>
                <a:hlinkClick r:id="rId3"/>
              </a:rPr>
              <a:t>http://ec.princeton.edu/questions/index.html</a:t>
            </a:r>
            <a:r>
              <a:rPr lang="en-US" sz="1100" b="0" kern="1200" dirty="0" smtClean="0">
                <a:ln>
                  <a:noFill/>
                </a:ln>
                <a:solidFill>
                  <a:schemeClr val="tx1"/>
                </a:solidFill>
                <a:effectLst/>
                <a:latin typeface="+mj-lt"/>
                <a:ea typeface="+mn-ea"/>
                <a:cs typeface="+mn-cs"/>
              </a:rPr>
              <a:t>.</a:t>
            </a:r>
            <a:endParaRPr lang="en-US" sz="1100" b="1" kern="1200" dirty="0" smtClean="0">
              <a:ln>
                <a:noFill/>
              </a:ln>
              <a:solidFill>
                <a:srgbClr val="E98A00"/>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43</a:t>
            </a:fld>
            <a:endParaRPr lang="en-US"/>
          </a:p>
        </p:txBody>
      </p:sp>
    </p:spTree>
    <p:extLst>
      <p:ext uri="{BB962C8B-B14F-4D97-AF65-F5344CB8AC3E}">
        <p14:creationId xmlns:p14="http://schemas.microsoft.com/office/powerpoint/2010/main" val="231394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267200"/>
            <a:ext cx="5608320" cy="4183380"/>
          </a:xfrm>
        </p:spPr>
        <p:txBody>
          <a:bodyPr>
            <a:normAutofit/>
          </a:bodyPr>
          <a:lstStyle/>
          <a:p>
            <a:r>
              <a:rPr lang="en-US" sz="1100" dirty="0" smtClean="0">
                <a:latin typeface="+mj-lt"/>
              </a:rPr>
              <a:t>Notes to Trainer: </a:t>
            </a:r>
          </a:p>
          <a:p>
            <a:r>
              <a:rPr lang="en-US" sz="1100" b="0" dirty="0" smtClean="0">
                <a:solidFill>
                  <a:schemeClr val="tx1"/>
                </a:solidFill>
                <a:latin typeface="+mj-lt"/>
              </a:rPr>
              <a:t>When training participants that are both domestic violence and sexual assault advocates, a contraceptive methods handout may be useful to make sure all participants understand in detail the way various forms of contraception work and safety considerations to take into account when providing patient education about which method may help keep her safer. </a:t>
            </a:r>
          </a:p>
          <a:p>
            <a:pPr marL="232917" indent="-232917">
              <a:spcAft>
                <a:spcPts val="0"/>
              </a:spcAft>
              <a:buClr>
                <a:srgbClr val="E98A00"/>
              </a:buClr>
              <a:buFont typeface="+mj-lt"/>
              <a:buAutoNum type="arabicPeriod"/>
            </a:pPr>
            <a:r>
              <a:rPr lang="en-US" sz="1100" b="0" dirty="0" smtClean="0">
                <a:solidFill>
                  <a:schemeClr val="tx1"/>
                </a:solidFill>
                <a:latin typeface="+mj-lt"/>
              </a:rPr>
              <a:t>Ask participants to review the birth control information sheet.  </a:t>
            </a:r>
          </a:p>
          <a:p>
            <a:pPr marL="232917" indent="-232917">
              <a:buClr>
                <a:srgbClr val="E98A00"/>
              </a:buClr>
              <a:buFont typeface="+mj-lt"/>
              <a:buAutoNum type="arabicPeriod"/>
            </a:pPr>
            <a:r>
              <a:rPr lang="en-US" sz="1100" b="0" dirty="0" smtClean="0">
                <a:solidFill>
                  <a:schemeClr val="tx1"/>
                </a:solidFill>
                <a:latin typeface="+mj-lt"/>
              </a:rPr>
              <a:t>Ask if there are any questions about these methods and how a partner might interfere with them.</a:t>
            </a: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44</a:t>
            </a:fld>
            <a:endParaRPr lang="en-US"/>
          </a:p>
        </p:txBody>
      </p:sp>
    </p:spTree>
    <p:extLst>
      <p:ext uri="{BB962C8B-B14F-4D97-AF65-F5344CB8AC3E}">
        <p14:creationId xmlns:p14="http://schemas.microsoft.com/office/powerpoint/2010/main" val="258227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267200"/>
            <a:ext cx="5608320" cy="4183380"/>
          </a:xfrm>
        </p:spPr>
        <p:txBody>
          <a:bodyPr>
            <a:normAutofit/>
          </a:bodyPr>
          <a:lstStyle/>
          <a:p>
            <a:r>
              <a:rPr lang="en-US" sz="1100" dirty="0" smtClean="0">
                <a:latin typeface="+mj-lt"/>
              </a:rPr>
              <a:t>Notes to Trainer: </a:t>
            </a:r>
            <a:br>
              <a:rPr lang="en-US" sz="1100" dirty="0" smtClean="0">
                <a:latin typeface="+mj-lt"/>
              </a:rPr>
            </a:br>
            <a:r>
              <a:rPr lang="en-US" sz="1100" b="0" dirty="0" smtClean="0">
                <a:solidFill>
                  <a:schemeClr val="tx1"/>
                </a:solidFill>
                <a:latin typeface="+mj-lt"/>
              </a:rPr>
              <a:t>Give the participants a few minutes to review the card. Then open up the discussion to hear how they might incorporate this card into their work during intakes, in support groups, as part of counseling/case management, during prevention education sessions, etc.</a:t>
            </a:r>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2B725487-F368-4E00-A5AE-E6AD3A9D3E3F}" type="slidenum">
              <a:rPr lang="en-US" smtClean="0"/>
              <a:pPr/>
              <a:t>45</a:t>
            </a:fld>
            <a:endParaRPr lang="en-US" dirty="0"/>
          </a:p>
        </p:txBody>
      </p:sp>
    </p:spTree>
    <p:extLst>
      <p:ext uri="{BB962C8B-B14F-4D97-AF65-F5344CB8AC3E}">
        <p14:creationId xmlns:p14="http://schemas.microsoft.com/office/powerpoint/2010/main" val="1677727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dirty="0" smtClean="0">
                <a:latin typeface="+mj-lt"/>
              </a:rPr>
              <a:t>Notes to Trainer: </a:t>
            </a:r>
          </a:p>
          <a:p>
            <a:r>
              <a:rPr lang="en-US" sz="1100" b="0" dirty="0" smtClean="0">
                <a:latin typeface="+mj-lt"/>
              </a:rPr>
              <a:t>Although there may not be previous incidents of severe violence, the notification of HIV exposure may spark an abusive reaction.</a:t>
            </a:r>
            <a:r>
              <a:rPr lang="en-US" sz="1100" b="0" baseline="0" dirty="0" smtClean="0">
                <a:latin typeface="+mj-lt"/>
              </a:rPr>
              <a:t> </a:t>
            </a:r>
            <a:r>
              <a:rPr lang="en-US" sz="1100" b="0" dirty="0" smtClean="0">
                <a:latin typeface="+mj-lt"/>
              </a:rPr>
              <a:t>Notification may escalate serious verbal threats to physical violence or may increase the severity of preexisting abuse.</a:t>
            </a:r>
            <a:r>
              <a:rPr lang="en-US" sz="1100" b="0" baseline="0" dirty="0" smtClean="0">
                <a:latin typeface="+mj-lt"/>
              </a:rPr>
              <a:t> </a:t>
            </a:r>
            <a:r>
              <a:rPr lang="en-US" sz="1100" b="0" dirty="0" smtClean="0">
                <a:latin typeface="+mj-lt"/>
              </a:rPr>
              <a:t>Risk of an escalation of violence as a result of partner notification might be more immediate than her HIV status.</a:t>
            </a:r>
            <a:r>
              <a:rPr lang="en-US" sz="1100" b="0" baseline="0" dirty="0" smtClean="0">
                <a:latin typeface="+mj-lt"/>
              </a:rPr>
              <a:t> </a:t>
            </a:r>
            <a:r>
              <a:rPr lang="en-US" sz="1100" b="0" dirty="0" smtClean="0">
                <a:latin typeface="+mj-lt"/>
              </a:rPr>
              <a:t>Other severe adverse outcomes may occur, such as loss of housing, withdrawal of financial support, custody retaliation, or withholding access to health care or medications</a:t>
            </a:r>
            <a:r>
              <a:rPr lang="en-US" sz="1100" b="0" dirty="0" smtClean="0">
                <a:latin typeface="+mj-lt"/>
                <a:sym typeface="Arial"/>
              </a:rPr>
              <a:t>.</a:t>
            </a:r>
            <a:r>
              <a:rPr lang="en-US" sz="1100" b="0" baseline="0" dirty="0" smtClean="0">
                <a:latin typeface="+mj-lt"/>
                <a:sym typeface="Arial"/>
              </a:rPr>
              <a:t> </a:t>
            </a:r>
            <a:r>
              <a:rPr lang="en-US" sz="1100" b="0" dirty="0" smtClean="0">
                <a:latin typeface="+mj-lt"/>
                <a:sym typeface="Arial"/>
              </a:rPr>
              <a:t>Know your state’s specific laws regarding partner notification.</a:t>
            </a:r>
            <a:r>
              <a:rPr lang="en-US" sz="1100" b="0" baseline="0" dirty="0" smtClean="0">
                <a:latin typeface="+mj-lt"/>
                <a:sym typeface="Arial"/>
              </a:rPr>
              <a:t> </a:t>
            </a:r>
            <a:r>
              <a:rPr lang="en-US" sz="1100" b="0" dirty="0" smtClean="0">
                <a:latin typeface="+mj-lt"/>
                <a:sym typeface="Arial"/>
              </a:rPr>
              <a:t>If the partner is in clinic with her today, assess for her safety and staff safety—determine if partner notification deferral is appropriate.</a:t>
            </a:r>
          </a:p>
          <a:p>
            <a:endParaRPr lang="en-US" dirty="0" smtClean="0"/>
          </a:p>
        </p:txBody>
      </p:sp>
    </p:spTree>
    <p:extLst>
      <p:ext uri="{BB962C8B-B14F-4D97-AF65-F5344CB8AC3E}">
        <p14:creationId xmlns:p14="http://schemas.microsoft.com/office/powerpoint/2010/main" val="85659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smtClean="0">
                <a:latin typeface="+mj-lt"/>
              </a:rPr>
              <a:t>Notes to Trainer:  </a:t>
            </a:r>
            <a:br>
              <a:rPr lang="en-US" sz="1100" dirty="0" smtClean="0">
                <a:latin typeface="+mj-lt"/>
              </a:rPr>
            </a:br>
            <a:r>
              <a:rPr lang="en-US" sz="1100" b="0" dirty="0" smtClean="0">
                <a:solidFill>
                  <a:schemeClr val="tx1"/>
                </a:solidFill>
                <a:latin typeface="+mj-lt"/>
              </a:rPr>
              <a:t>Introduce the video. Discussion questions are listed on the next slide.</a:t>
            </a:r>
          </a:p>
          <a:p>
            <a:r>
              <a:rPr lang="en-US" sz="1100" b="1" dirty="0" smtClean="0">
                <a:latin typeface="+mj-lt"/>
              </a:rPr>
              <a:t/>
            </a:r>
            <a:br>
              <a:rPr lang="en-US" sz="1100" b="1" dirty="0" smtClean="0">
                <a:latin typeface="+mj-lt"/>
              </a:rPr>
            </a:br>
            <a:r>
              <a:rPr lang="en-US" sz="1100" b="1" dirty="0" smtClean="0">
                <a:latin typeface="+mj-lt"/>
              </a:rPr>
              <a:t>Video</a:t>
            </a:r>
            <a:r>
              <a:rPr lang="en-US" sz="1100" b="1" baseline="0" dirty="0" smtClean="0">
                <a:latin typeface="+mj-lt"/>
              </a:rPr>
              <a:t> Link: </a:t>
            </a:r>
            <a:r>
              <a:rPr lang="en-US" sz="1100" b="1" u="sng" kern="1200" dirty="0" smtClean="0">
                <a:ln>
                  <a:noFill/>
                </a:ln>
                <a:solidFill>
                  <a:srgbClr val="E98A00"/>
                </a:solidFill>
                <a:effectLst/>
                <a:latin typeface="+mj-lt"/>
                <a:ea typeface="+mn-ea"/>
                <a:cs typeface="+mn-cs"/>
                <a:hlinkClick r:id="rId3"/>
              </a:rPr>
              <a:t>https://youtu.be/SozUUCCx7R8</a:t>
            </a:r>
            <a:r>
              <a:rPr lang="en-US" sz="1100" b="1" kern="1200" dirty="0" smtClean="0">
                <a:ln>
                  <a:noFill/>
                </a:ln>
                <a:solidFill>
                  <a:srgbClr val="E98A00"/>
                </a:solidFill>
                <a:effectLst/>
                <a:latin typeface="+mj-lt"/>
                <a:ea typeface="+mn-ea"/>
                <a:cs typeface="+mn-cs"/>
              </a:rPr>
              <a:t> </a:t>
            </a:r>
          </a:p>
          <a:p>
            <a:pPr marL="0" indent="0">
              <a:buFont typeface="+mj-lt"/>
              <a:buNone/>
            </a:pPr>
            <a:endParaRPr lang="en-US" dirty="0" smtClean="0">
              <a:latin typeface="+mn-lt"/>
            </a:endParaRPr>
          </a:p>
          <a:p>
            <a:pPr marL="232943" indent="-232943"/>
            <a:endParaRPr lang="en-US" baseline="0"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47</a:t>
            </a:fld>
            <a:endParaRPr lang="en-US"/>
          </a:p>
        </p:txBody>
      </p:sp>
    </p:spTree>
    <p:extLst>
      <p:ext uri="{BB962C8B-B14F-4D97-AF65-F5344CB8AC3E}">
        <p14:creationId xmlns:p14="http://schemas.microsoft.com/office/powerpoint/2010/main" val="2950995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r>
              <a:rPr lang="en-US" sz="1100" dirty="0" smtClean="0">
                <a:latin typeface="+mj-lt"/>
              </a:rPr>
              <a:t>Notes to trainer: </a:t>
            </a:r>
            <a:br>
              <a:rPr lang="en-US" sz="1100" dirty="0" smtClean="0">
                <a:latin typeface="+mj-lt"/>
              </a:rPr>
            </a:br>
            <a:r>
              <a:rPr lang="en-US" sz="1100" b="0" dirty="0" smtClean="0">
                <a:latin typeface="+mj-lt"/>
              </a:rPr>
              <a:t>Debrief video</a:t>
            </a:r>
            <a:r>
              <a:rPr lang="en-US" sz="1100" b="0" baseline="0" dirty="0" smtClean="0">
                <a:latin typeface="+mj-lt"/>
              </a:rPr>
              <a:t> for 3-5 minutes. </a:t>
            </a:r>
            <a:endParaRPr lang="en-US" sz="110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48</a:t>
            </a:fld>
            <a:endParaRPr lang="en-US"/>
          </a:p>
        </p:txBody>
      </p:sp>
    </p:spTree>
    <p:extLst>
      <p:ext uri="{BB962C8B-B14F-4D97-AF65-F5344CB8AC3E}">
        <p14:creationId xmlns:p14="http://schemas.microsoft.com/office/powerpoint/2010/main" val="28043370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dirty="0" smtClean="0">
                <a:latin typeface="+mj-lt"/>
              </a:rPr>
              <a:t>Notes to Trainer: </a:t>
            </a:r>
          </a:p>
          <a:p>
            <a:r>
              <a:rPr lang="en-US" sz="1100" b="0" dirty="0" smtClean="0">
                <a:solidFill>
                  <a:schemeClr val="tx1"/>
                </a:solidFill>
                <a:latin typeface="+mj-lt"/>
              </a:rPr>
              <a:t>Read the script aloud. Before advocates introduce the safety card with clients, it is important to normalize the activity. This sample script gives guidance on how to begin the conversation</a:t>
            </a:r>
            <a:r>
              <a:rPr lang="en-US" sz="1100" b="0" baseline="0" dirty="0" smtClean="0">
                <a:solidFill>
                  <a:schemeClr val="tx1"/>
                </a:solidFill>
                <a:latin typeface="+mj-lt"/>
              </a:rPr>
              <a:t> about </a:t>
            </a:r>
            <a:r>
              <a:rPr lang="en-US" sz="1100" b="0" dirty="0" smtClean="0">
                <a:solidFill>
                  <a:schemeClr val="tx1"/>
                </a:solidFill>
                <a:latin typeface="+mj-lt"/>
              </a:rPr>
              <a:t>reproductive coercion assessment at DV program intake. Ask participants how they might adjust it in their work.</a:t>
            </a:r>
            <a:endParaRPr lang="en-US" sz="1100" b="0" dirty="0">
              <a:solidFill>
                <a:schemeClr val="tx1"/>
              </a:solidFill>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49</a:t>
            </a:fld>
            <a:endParaRPr lang="en-US"/>
          </a:p>
        </p:txBody>
      </p:sp>
    </p:spTree>
    <p:extLst>
      <p:ext uri="{BB962C8B-B14F-4D97-AF65-F5344CB8AC3E}">
        <p14:creationId xmlns:p14="http://schemas.microsoft.com/office/powerpoint/2010/main" val="119414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715963" y="0"/>
            <a:ext cx="5578475" cy="4183063"/>
          </a:xfrm>
          <a:prstGeom prst="rect">
            <a:avLst/>
          </a:prstGeom>
        </p:spPr>
        <p:txBody>
          <a:bodyPr/>
          <a:lstStyle/>
          <a:p>
            <a:pPr lvl="0"/>
            <a:endParaRPr dirty="0"/>
          </a:p>
        </p:txBody>
      </p:sp>
      <p:sp>
        <p:nvSpPr>
          <p:cNvPr id="509" name="Shape 509"/>
          <p:cNvSpPr>
            <a:spLocks noGrp="1"/>
          </p:cNvSpPr>
          <p:nvPr>
            <p:ph type="body" sz="quarter" idx="1"/>
          </p:nvPr>
        </p:nvSpPr>
        <p:spPr>
          <a:prstGeom prst="rect">
            <a:avLst/>
          </a:prstGeom>
        </p:spPr>
        <p:txBody>
          <a:bodyPr/>
          <a:lstStyle/>
          <a:p>
            <a:pPr>
              <a:lnSpc>
                <a:spcPct val="114000"/>
              </a:lnSpc>
              <a:spcBef>
                <a:spcPts val="981"/>
              </a:spcBef>
              <a:defRPr sz="1800"/>
            </a:pPr>
            <a:r>
              <a:rPr sz="1100" b="1" dirty="0" smtClean="0">
                <a:solidFill>
                  <a:srgbClr val="E98A00"/>
                </a:solidFill>
                <a:latin typeface="+mj-lt"/>
                <a:ea typeface="Arial"/>
                <a:cs typeface="Arial"/>
                <a:sym typeface="Arial"/>
              </a:rPr>
              <a:t>Overview</a:t>
            </a:r>
            <a:endParaRPr sz="1100" dirty="0">
              <a:solidFill>
                <a:srgbClr val="E98A00"/>
              </a:solidFill>
              <a:latin typeface="+mj-lt"/>
              <a:ea typeface="Arial"/>
              <a:cs typeface="Arial"/>
              <a:sym typeface="Arial"/>
            </a:endParaRPr>
          </a:p>
          <a:p>
            <a:pPr>
              <a:lnSpc>
                <a:spcPct val="114000"/>
              </a:lnSpc>
              <a:spcBef>
                <a:spcPts val="981"/>
              </a:spcBef>
              <a:defRPr sz="1800"/>
            </a:pPr>
            <a:r>
              <a:rPr sz="1100" b="0" dirty="0">
                <a:latin typeface="+mj-lt"/>
                <a:ea typeface="Arial"/>
                <a:cs typeface="Arial"/>
                <a:sym typeface="Arial"/>
              </a:rPr>
              <a:t>Working with </a:t>
            </a:r>
            <a:r>
              <a:rPr lang="en-US" sz="1100" b="0" dirty="0" smtClean="0">
                <a:latin typeface="+mj-lt"/>
                <a:ea typeface="Arial"/>
                <a:cs typeface="Arial"/>
                <a:sym typeface="Arial"/>
              </a:rPr>
              <a:t>survivors </a:t>
            </a:r>
            <a:r>
              <a:rPr sz="1100" b="0" dirty="0" smtClean="0">
                <a:latin typeface="+mj-lt"/>
                <a:ea typeface="Arial"/>
                <a:cs typeface="Arial"/>
                <a:sym typeface="Arial"/>
              </a:rPr>
              <a:t>can </a:t>
            </a:r>
            <a:r>
              <a:rPr sz="1100" b="0" dirty="0">
                <a:latin typeface="+mj-lt"/>
                <a:ea typeface="Arial"/>
                <a:cs typeface="Arial"/>
                <a:sym typeface="Arial"/>
              </a:rPr>
              <a:t>affect the caregiver/service provider, creating secondary traumatic stress. This module reviews </a:t>
            </a:r>
            <a:r>
              <a:rPr sz="1100" b="0" dirty="0" smtClean="0">
                <a:latin typeface="+mj-lt"/>
                <a:ea typeface="Arial"/>
                <a:cs typeface="Arial"/>
                <a:sym typeface="Arial"/>
              </a:rPr>
              <a:t>self-care </a:t>
            </a:r>
            <a:r>
              <a:rPr sz="1100" b="0" dirty="0">
                <a:latin typeface="+mj-lt"/>
                <a:ea typeface="Arial"/>
                <a:cs typeface="Arial"/>
                <a:sym typeface="Arial"/>
              </a:rPr>
              <a:t>strategies for caregivers and </a:t>
            </a:r>
            <a:r>
              <a:rPr lang="en-US" sz="1100" b="0" dirty="0" smtClean="0">
                <a:latin typeface="+mj-lt"/>
                <a:ea typeface="Arial"/>
                <a:cs typeface="Arial"/>
                <a:sym typeface="Arial"/>
              </a:rPr>
              <a:t>program strategies</a:t>
            </a:r>
            <a:r>
              <a:rPr sz="1100" b="0" dirty="0" smtClean="0">
                <a:latin typeface="+mj-lt"/>
                <a:ea typeface="Arial"/>
                <a:cs typeface="Arial"/>
                <a:sym typeface="Arial"/>
              </a:rPr>
              <a:t> </a:t>
            </a:r>
            <a:r>
              <a:rPr sz="1100" b="0" dirty="0">
                <a:latin typeface="+mj-lt"/>
                <a:ea typeface="Arial"/>
                <a:cs typeface="Arial"/>
                <a:sym typeface="Arial"/>
              </a:rPr>
              <a:t>that </a:t>
            </a:r>
            <a:r>
              <a:rPr lang="en-US" sz="1100" b="0" dirty="0">
                <a:latin typeface="+mj-lt"/>
                <a:ea typeface="Arial"/>
                <a:cs typeface="Arial"/>
                <a:sym typeface="Arial"/>
              </a:rPr>
              <a:t>providers can </a:t>
            </a:r>
            <a:r>
              <a:rPr lang="en-US" sz="1100" b="0" dirty="0" smtClean="0">
                <a:latin typeface="+mj-lt"/>
                <a:ea typeface="Arial"/>
                <a:cs typeface="Arial"/>
                <a:sym typeface="Arial"/>
              </a:rPr>
              <a:t>utilize</a:t>
            </a:r>
            <a:r>
              <a:rPr lang="en-US" sz="1100" b="0" baseline="0" dirty="0" smtClean="0">
                <a:latin typeface="+mj-lt"/>
                <a:ea typeface="Arial"/>
                <a:cs typeface="Arial"/>
                <a:sym typeface="Arial"/>
              </a:rPr>
              <a:t> to reduce the risk and impact of </a:t>
            </a:r>
            <a:r>
              <a:rPr lang="en-US" sz="1100" b="0" dirty="0" smtClean="0">
                <a:latin typeface="+mj-lt"/>
                <a:ea typeface="Arial"/>
                <a:cs typeface="Arial"/>
                <a:sym typeface="Arial"/>
              </a:rPr>
              <a:t>secondary traumatic stress.</a:t>
            </a:r>
            <a:endParaRPr sz="1100" b="0" dirty="0">
              <a:latin typeface="+mj-lt"/>
              <a:ea typeface="Arial"/>
              <a:cs typeface="Arial"/>
              <a:sym typeface="Arial"/>
            </a:endParaRPr>
          </a:p>
        </p:txBody>
      </p:sp>
    </p:spTree>
    <p:extLst>
      <p:ext uri="{BB962C8B-B14F-4D97-AF65-F5344CB8AC3E}">
        <p14:creationId xmlns:p14="http://schemas.microsoft.com/office/powerpoint/2010/main" val="1792100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15962" y="4267200"/>
            <a:ext cx="5578476" cy="4347210"/>
          </a:xfrm>
        </p:spPr>
        <p:txBody>
          <a:bodyPr>
            <a:normAutofit/>
          </a:bodyPr>
          <a:lstStyle/>
          <a:p>
            <a:r>
              <a:rPr lang="en-US" sz="1100" b="1" dirty="0" smtClean="0">
                <a:solidFill>
                  <a:srgbClr val="E98A00"/>
                </a:solidFill>
                <a:latin typeface="+mj-lt"/>
              </a:rPr>
              <a:t>Estimated Activity Time: </a:t>
            </a:r>
            <a:br>
              <a:rPr lang="en-US" sz="1100" b="1" dirty="0" smtClean="0">
                <a:solidFill>
                  <a:srgbClr val="E98A00"/>
                </a:solidFill>
                <a:latin typeface="+mj-lt"/>
              </a:rPr>
            </a:br>
            <a:r>
              <a:rPr lang="en-US" sz="1100" b="0" dirty="0" smtClean="0">
                <a:solidFill>
                  <a:srgbClr val="E98A00"/>
                </a:solidFill>
                <a:latin typeface="+mj-lt"/>
              </a:rPr>
              <a:t>15 minutes</a:t>
            </a:r>
          </a:p>
          <a:p>
            <a:r>
              <a:rPr lang="en-US" sz="1100" dirty="0" smtClean="0">
                <a:latin typeface="+mj-lt"/>
              </a:rPr>
              <a:t/>
            </a:r>
            <a:br>
              <a:rPr lang="en-US" sz="1100" dirty="0" smtClean="0">
                <a:latin typeface="+mj-lt"/>
              </a:rPr>
            </a:br>
            <a:r>
              <a:rPr lang="en-US" sz="1100" dirty="0" smtClean="0">
                <a:latin typeface="+mj-lt"/>
              </a:rPr>
              <a:t>Notes to Trainer: </a:t>
            </a:r>
            <a:br>
              <a:rPr lang="en-US" sz="1100" dirty="0" smtClean="0">
                <a:latin typeface="+mj-lt"/>
              </a:rPr>
            </a:br>
            <a:r>
              <a:rPr lang="en-US" sz="1100" b="0" dirty="0" smtClean="0">
                <a:solidFill>
                  <a:schemeClr val="tx1"/>
                </a:solidFill>
                <a:latin typeface="+mj-lt"/>
              </a:rPr>
              <a:t>Read the instructions on the slide. Stress the importance of introducing the card QUICKLY - in a real interaction there will have been more time for rapport building - assume that has already happened.  </a:t>
            </a:r>
          </a:p>
          <a:p>
            <a:pPr>
              <a:buClr>
                <a:srgbClr val="E98A00"/>
              </a:buClr>
            </a:pPr>
            <a:r>
              <a:rPr lang="en-US" sz="1100" b="0" dirty="0" smtClean="0">
                <a:solidFill>
                  <a:schemeClr val="tx1"/>
                </a:solidFill>
                <a:latin typeface="+mj-lt"/>
              </a:rPr>
              <a:t>When the participants are in their groups, walk around the room and stop to hear how each group is doing. Some groups will be reluctant to do role plays and will default to discussing how to use the card. Gently nudge them to participate in the exercise.</a:t>
            </a:r>
            <a:r>
              <a:rPr lang="en-US" sz="1100" b="0" baseline="0" dirty="0" smtClean="0">
                <a:solidFill>
                  <a:schemeClr val="tx1"/>
                </a:solidFill>
                <a:latin typeface="+mj-lt"/>
              </a:rPr>
              <a:t> </a:t>
            </a:r>
            <a:r>
              <a:rPr lang="en-US" sz="1100" b="0" dirty="0" smtClean="0">
                <a:solidFill>
                  <a:schemeClr val="tx1"/>
                </a:solidFill>
                <a:latin typeface="+mj-lt"/>
              </a:rPr>
              <a:t>Come back together as a group to debrief. </a:t>
            </a:r>
          </a:p>
          <a:p>
            <a:pPr marL="228600" indent="-228600">
              <a:buClr>
                <a:srgbClr val="E98A00"/>
              </a:buClr>
              <a:buFont typeface="+mj-lt"/>
              <a:buAutoNum type="arabicPeriod"/>
            </a:pPr>
            <a:r>
              <a:rPr lang="en-US" sz="1100" b="0" dirty="0" smtClean="0">
                <a:solidFill>
                  <a:schemeClr val="tx1"/>
                </a:solidFill>
                <a:latin typeface="+mj-lt"/>
              </a:rPr>
              <a:t>Ask the observers to think about the kinds of things that the advocate said that worked well such as how did she/he introduce the card? Did she/he make the discussion comfortable? What would they have liked to see more of?</a:t>
            </a:r>
          </a:p>
          <a:p>
            <a:pPr marL="228600" indent="-228600">
              <a:buClr>
                <a:srgbClr val="E98A00"/>
              </a:buClr>
              <a:buFont typeface="+mj-lt"/>
              <a:buAutoNum type="arabicPeriod"/>
            </a:pPr>
            <a:r>
              <a:rPr lang="en-US" sz="1100" b="0" dirty="0" smtClean="0">
                <a:solidFill>
                  <a:schemeClr val="tx1"/>
                </a:solidFill>
                <a:latin typeface="+mj-lt"/>
              </a:rPr>
              <a:t>Ask the participants who role played the client how the assessment made them feel.</a:t>
            </a:r>
          </a:p>
          <a:p>
            <a:pPr marL="228600" indent="-228600">
              <a:buClr>
                <a:srgbClr val="E98A00"/>
              </a:buClr>
              <a:buFont typeface="+mj-lt"/>
              <a:buAutoNum type="arabicPeriod"/>
            </a:pPr>
            <a:r>
              <a:rPr lang="en-US" sz="1100" b="0" dirty="0" smtClean="0">
                <a:solidFill>
                  <a:schemeClr val="tx1"/>
                </a:solidFill>
                <a:latin typeface="+mj-lt"/>
              </a:rPr>
              <a:t>Ask participants who role played advocates if they were comfortable asking these questions. If some of the advocates indicated that they were not comfortable, ask what would help to increase their comfort level.</a:t>
            </a:r>
          </a:p>
        </p:txBody>
      </p:sp>
      <p:sp>
        <p:nvSpPr>
          <p:cNvPr id="4" name="Slide Number Placeholder 3"/>
          <p:cNvSpPr>
            <a:spLocks noGrp="1"/>
          </p:cNvSpPr>
          <p:nvPr>
            <p:ph type="sldNum" sz="quarter" idx="10"/>
          </p:nvPr>
        </p:nvSpPr>
        <p:spPr/>
        <p:txBody>
          <a:bodyPr/>
          <a:lstStyle/>
          <a:p>
            <a:fld id="{822B3229-72C2-449E-B645-E369825E4047}" type="slidenum">
              <a:rPr lang="en-US" smtClean="0"/>
              <a:pPr/>
              <a:t>50</a:t>
            </a:fld>
            <a:endParaRPr lang="en-US" dirty="0"/>
          </a:p>
        </p:txBody>
      </p:sp>
    </p:spTree>
    <p:extLst>
      <p:ext uri="{BB962C8B-B14F-4D97-AF65-F5344CB8AC3E}">
        <p14:creationId xmlns:p14="http://schemas.microsoft.com/office/powerpoint/2010/main" val="3165227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kern="1200" dirty="0" smtClean="0">
                <a:ln>
                  <a:noFill/>
                </a:ln>
                <a:solidFill>
                  <a:srgbClr val="E98A00"/>
                </a:solidFill>
                <a:latin typeface="+mn-lt"/>
                <a:ea typeface="+mn-ea"/>
                <a:cs typeface="+mn-cs"/>
              </a:rPr>
              <a:t>Notes to Trainer: </a:t>
            </a:r>
          </a:p>
          <a:p>
            <a:r>
              <a:rPr lang="en-US" sz="1100" b="0" dirty="0" smtClean="0">
                <a:solidFill>
                  <a:schemeClr val="tx1"/>
                </a:solidFill>
                <a:latin typeface="+mn-lt"/>
              </a:rPr>
              <a:t>Some advocates may be concerned that clients find talking about reproductive health too intrusive, embarrassing, or overwhelming. However, our experience with small pilot studies shows that women welcome the opportunity to discuss their health.</a:t>
            </a:r>
            <a:endParaRPr lang="en-US" sz="1100" b="0" dirty="0">
              <a:solidFill>
                <a:schemeClr val="tx1"/>
              </a:solidFill>
              <a:latin typeface="+mn-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51</a:t>
            </a:fld>
            <a:endParaRPr lang="en-US"/>
          </a:p>
        </p:txBody>
      </p:sp>
    </p:spTree>
    <p:extLst>
      <p:ext uri="{BB962C8B-B14F-4D97-AF65-F5344CB8AC3E}">
        <p14:creationId xmlns:p14="http://schemas.microsoft.com/office/powerpoint/2010/main" val="1994076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415790"/>
            <a:ext cx="5608320" cy="4183380"/>
          </a:xfrm>
        </p:spPr>
        <p:txBody>
          <a:bodyPr>
            <a:normAutofit/>
          </a:bodyPr>
          <a:lstStyle/>
          <a:p>
            <a:r>
              <a:rPr lang="en-US" sz="1100" b="1" kern="1200" dirty="0" smtClean="0">
                <a:ln>
                  <a:noFill/>
                </a:ln>
                <a:solidFill>
                  <a:srgbClr val="E98A00"/>
                </a:solidFill>
                <a:latin typeface="+mj-lt"/>
                <a:ea typeface="+mn-ea"/>
                <a:cs typeface="+mn-cs"/>
              </a:rPr>
              <a:t>Notes to Trainer: </a:t>
            </a:r>
          </a:p>
          <a:p>
            <a:r>
              <a:rPr lang="en-US" sz="1100" b="0" baseline="0" dirty="0" smtClean="0">
                <a:latin typeface="+mj-lt"/>
              </a:rPr>
              <a:t>In addition to integrating assessments for sexual and reproductive health needs, there are many strategies to address survivors’ health concerns more generally.</a:t>
            </a:r>
          </a:p>
          <a:p>
            <a:endParaRPr lang="en-US" sz="1100" b="0" baseline="0" dirty="0" smtClean="0">
              <a:latin typeface="+mj-lt"/>
            </a:endParaRPr>
          </a:p>
          <a:p>
            <a:r>
              <a:rPr lang="en-US" sz="1100" b="0" baseline="0" dirty="0" smtClean="0">
                <a:latin typeface="+mj-lt"/>
              </a:rPr>
              <a:t>Pass out/refer to the general health card.</a:t>
            </a:r>
            <a:endParaRPr lang="en-US" sz="1100" b="0" baseline="0" dirty="0">
              <a:latin typeface="+mj-lt"/>
            </a:endParaRPr>
          </a:p>
        </p:txBody>
      </p:sp>
      <p:sp>
        <p:nvSpPr>
          <p:cNvPr id="5" name="Slide Number Placeholder 4"/>
          <p:cNvSpPr>
            <a:spLocks noGrp="1"/>
          </p:cNvSpPr>
          <p:nvPr>
            <p:ph type="sldNum" sz="quarter" idx="10"/>
          </p:nvPr>
        </p:nvSpPr>
        <p:spPr/>
        <p:txBody>
          <a:bodyPr/>
          <a:lstStyle/>
          <a:p>
            <a:fld id="{822B3229-72C2-449E-B645-E369825E4047}" type="slidenum">
              <a:rPr lang="en-US" smtClean="0">
                <a:solidFill>
                  <a:prstClr val="white"/>
                </a:solidFill>
              </a:rPr>
              <a:pPr/>
              <a:t>52</a:t>
            </a:fld>
            <a:endParaRPr lang="en-US" dirty="0">
              <a:solidFill>
                <a:prstClr val="white"/>
              </a:solidFill>
            </a:endParaRPr>
          </a:p>
        </p:txBody>
      </p:sp>
    </p:spTree>
    <p:extLst>
      <p:ext uri="{BB962C8B-B14F-4D97-AF65-F5344CB8AC3E}">
        <p14:creationId xmlns:p14="http://schemas.microsoft.com/office/powerpoint/2010/main" val="1438980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267200"/>
            <a:ext cx="5608320" cy="4183380"/>
          </a:xfrm>
        </p:spPr>
        <p:txBody>
          <a:bodyPr>
            <a:normAutofit/>
          </a:bodyPr>
          <a:lstStyle/>
          <a:p>
            <a:r>
              <a:rPr lang="en-US" sz="1100" dirty="0" smtClean="0">
                <a:latin typeface="+mj-lt"/>
              </a:rPr>
              <a:t>Notes to Trainer: </a:t>
            </a:r>
            <a:br>
              <a:rPr lang="en-US" sz="1100" dirty="0" smtClean="0">
                <a:latin typeface="+mj-lt"/>
              </a:rPr>
            </a:br>
            <a:r>
              <a:rPr lang="en-US" sz="1100" b="0" dirty="0" smtClean="0">
                <a:solidFill>
                  <a:schemeClr val="tx1"/>
                </a:solidFill>
                <a:latin typeface="+mj-lt"/>
              </a:rPr>
              <a:t>It is important to build lasting partnerships with health</a:t>
            </a:r>
            <a:r>
              <a:rPr lang="en-US" sz="1100" b="0" baseline="0" dirty="0" smtClean="0">
                <a:solidFill>
                  <a:schemeClr val="tx1"/>
                </a:solidFill>
                <a:latin typeface="+mj-lt"/>
              </a:rPr>
              <a:t> </a:t>
            </a:r>
            <a:r>
              <a:rPr lang="en-US" sz="1100" b="0" dirty="0" smtClean="0">
                <a:solidFill>
                  <a:schemeClr val="tx1"/>
                </a:solidFill>
                <a:latin typeface="+mj-lt"/>
              </a:rPr>
              <a:t>programs in order to be able to sustain onsite health advocacy and services. This slide includes some examples. Ask the participants if they have other ideas or experience working with their local health care providers.</a:t>
            </a:r>
          </a:p>
          <a:p>
            <a:pPr marL="171450" indent="-171450">
              <a:lnSpc>
                <a:spcPct val="114000"/>
              </a:lnSpc>
              <a:spcAft>
                <a:spcPts val="200"/>
              </a:spcAft>
              <a:buClr>
                <a:srgbClr val="8DC63F"/>
              </a:buClr>
              <a:buFont typeface="Arial" panose="020B0604020202020204" pitchFamily="34" charset="0"/>
              <a:buChar char="•"/>
            </a:pPr>
            <a:r>
              <a:rPr lang="en-US" sz="1100" b="0" dirty="0" smtClean="0">
                <a:latin typeface="+mj-lt"/>
              </a:rPr>
              <a:t>Invite providers to join your community's DV workgroup/taskforce</a:t>
            </a:r>
          </a:p>
          <a:p>
            <a:pPr marL="171450" indent="-171450">
              <a:lnSpc>
                <a:spcPct val="114000"/>
              </a:lnSpc>
              <a:spcAft>
                <a:spcPts val="200"/>
              </a:spcAft>
              <a:buClr>
                <a:srgbClr val="8DC63F"/>
              </a:buClr>
              <a:buFont typeface="Arial" panose="020B0604020202020204" pitchFamily="34" charset="0"/>
              <a:buChar char="•"/>
            </a:pPr>
            <a:r>
              <a:rPr lang="en-US" sz="1100" b="0" dirty="0" smtClean="0">
                <a:latin typeface="+mj-lt"/>
              </a:rPr>
              <a:t>Cross-trainings: Provide a “DV 101” training at your local clinic; invite a provider to do a “reproductive health 101” training for DV program staff</a:t>
            </a:r>
          </a:p>
          <a:p>
            <a:pPr marL="171450" indent="-171450">
              <a:lnSpc>
                <a:spcPct val="114000"/>
              </a:lnSpc>
              <a:spcAft>
                <a:spcPts val="200"/>
              </a:spcAft>
              <a:buClr>
                <a:srgbClr val="8DC63F"/>
              </a:buClr>
              <a:buFont typeface="Arial" panose="020B0604020202020204" pitchFamily="34" charset="0"/>
              <a:buChar char="•"/>
            </a:pPr>
            <a:r>
              <a:rPr lang="en-US" sz="1100" b="0" dirty="0" smtClean="0">
                <a:latin typeface="+mj-lt"/>
              </a:rPr>
              <a:t>Schedule regular visits to the clinic to restock your program’s community outreach materials</a:t>
            </a:r>
          </a:p>
          <a:p>
            <a:pPr marL="171450" indent="-171450">
              <a:lnSpc>
                <a:spcPct val="114000"/>
              </a:lnSpc>
              <a:spcAft>
                <a:spcPts val="200"/>
              </a:spcAft>
              <a:buClr>
                <a:srgbClr val="8DC63F"/>
              </a:buClr>
              <a:buFont typeface="Arial" panose="020B0604020202020204" pitchFamily="34" charset="0"/>
              <a:buChar char="•"/>
            </a:pPr>
            <a:r>
              <a:rPr lang="en-US" sz="1100" b="0" dirty="0" smtClean="0">
                <a:latin typeface="+mj-lt"/>
              </a:rPr>
              <a:t>Invite providers to do a tour of your program</a:t>
            </a:r>
          </a:p>
          <a:p>
            <a:pPr marL="171450" indent="-171450">
              <a:lnSpc>
                <a:spcPct val="114000"/>
              </a:lnSpc>
              <a:spcAft>
                <a:spcPts val="200"/>
              </a:spcAft>
              <a:buClr>
                <a:srgbClr val="8DC63F"/>
              </a:buClr>
              <a:buFont typeface="Arial" panose="020B0604020202020204" pitchFamily="34" charset="0"/>
              <a:buChar char="•"/>
            </a:pPr>
            <a:r>
              <a:rPr lang="en-US" sz="1100" b="0" dirty="0" smtClean="0">
                <a:latin typeface="+mj-lt"/>
              </a:rPr>
              <a:t>Work with clinic staff to plan a Domestic Violence Awareness Month, Health Cares About Domestic Violence Day, or other community outreach event at the clinic</a:t>
            </a:r>
          </a:p>
          <a:p>
            <a:pPr>
              <a:lnSpc>
                <a:spcPct val="114000"/>
              </a:lnSpc>
              <a:spcAft>
                <a:spcPts val="200"/>
              </a:spcAft>
            </a:pPr>
            <a:endParaRPr lang="en-US" sz="1200" dirty="0" smtClean="0">
              <a:latin typeface="+mn-lt"/>
            </a:endParaRP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53</a:t>
            </a:fld>
            <a:endParaRPr lang="en-US"/>
          </a:p>
        </p:txBody>
      </p:sp>
    </p:spTree>
    <p:extLst>
      <p:ext uri="{BB962C8B-B14F-4D97-AF65-F5344CB8AC3E}">
        <p14:creationId xmlns:p14="http://schemas.microsoft.com/office/powerpoint/2010/main" val="2713257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r>
              <a:rPr lang="en-US" sz="1100" b="1" kern="1200" dirty="0" smtClean="0">
                <a:ln>
                  <a:noFill/>
                </a:ln>
                <a:solidFill>
                  <a:srgbClr val="E98A00"/>
                </a:solidFill>
                <a:latin typeface="+mj-lt"/>
                <a:ea typeface="+mn-ea"/>
                <a:cs typeface="+mn-cs"/>
              </a:rPr>
              <a:t>Notes to Trainer: </a:t>
            </a:r>
          </a:p>
          <a:p>
            <a:r>
              <a:rPr lang="en-US" sz="1100" b="0" dirty="0" smtClean="0">
                <a:latin typeface="+mj-lt"/>
              </a:rPr>
              <a:t>The</a:t>
            </a:r>
            <a:r>
              <a:rPr lang="en-US" sz="1100" b="0" baseline="0" dirty="0" smtClean="0">
                <a:latin typeface="+mj-lt"/>
              </a:rPr>
              <a:t> physical and mental health assessment is a comprehensive form separate from the intake form itself. It also prompts advocates to make referrals to health, dental, and vision.  </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54</a:t>
            </a:fld>
            <a:endParaRPr lang="en-US"/>
          </a:p>
        </p:txBody>
      </p:sp>
    </p:spTree>
    <p:extLst>
      <p:ext uri="{BB962C8B-B14F-4D97-AF65-F5344CB8AC3E}">
        <p14:creationId xmlns:p14="http://schemas.microsoft.com/office/powerpoint/2010/main" val="180007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kern="1200" dirty="0" smtClean="0">
                <a:ln>
                  <a:noFill/>
                </a:ln>
                <a:solidFill>
                  <a:srgbClr val="E98A00"/>
                </a:solidFill>
                <a:latin typeface="+mj-lt"/>
                <a:ea typeface="+mn-ea"/>
                <a:cs typeface="+mn-cs"/>
              </a:rPr>
              <a:t>Notes to Trainer: </a:t>
            </a:r>
          </a:p>
          <a:p>
            <a:r>
              <a:rPr lang="en-US" sz="1100" b="0" dirty="0" smtClean="0">
                <a:latin typeface="+mj-lt"/>
              </a:rPr>
              <a:t>Domestic</a:t>
            </a:r>
            <a:r>
              <a:rPr lang="en-US" sz="1100" b="0" baseline="0" dirty="0" smtClean="0">
                <a:latin typeface="+mj-lt"/>
              </a:rPr>
              <a:t> violence programs have opportunities to integrate health education activities into their services. This can be offered as part of residential or non-residential programs. Survivors are often eager to gain additional information and knowledge about health topics, which they can take with them after their leave the DV program.  </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55</a:t>
            </a:fld>
            <a:endParaRPr lang="en-US"/>
          </a:p>
        </p:txBody>
      </p:sp>
    </p:spTree>
    <p:extLst>
      <p:ext uri="{BB962C8B-B14F-4D97-AF65-F5344CB8AC3E}">
        <p14:creationId xmlns:p14="http://schemas.microsoft.com/office/powerpoint/2010/main" val="1664427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kern="1200" dirty="0" smtClean="0">
                <a:ln>
                  <a:noFill/>
                </a:ln>
                <a:solidFill>
                  <a:srgbClr val="E98A00"/>
                </a:solidFill>
                <a:latin typeface="+mj-lt"/>
                <a:ea typeface="+mn-ea"/>
                <a:cs typeface="+mn-cs"/>
              </a:rPr>
              <a:t>Notes to Trainer: </a:t>
            </a:r>
          </a:p>
          <a:p>
            <a:r>
              <a:rPr lang="en-US" sz="1100" b="0" dirty="0" smtClean="0">
                <a:latin typeface="+mj-lt"/>
              </a:rPr>
              <a:t>There</a:t>
            </a:r>
            <a:r>
              <a:rPr lang="en-US" sz="1100" b="0" baseline="0" dirty="0" smtClean="0">
                <a:latin typeface="+mj-lt"/>
              </a:rPr>
              <a:t> are some small but important steps DV programs can make to create an their environment that lets survivors know it is a place that values and prioritizes health and wellness.</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56</a:t>
            </a:fld>
            <a:endParaRPr lang="en-US"/>
          </a:p>
        </p:txBody>
      </p:sp>
    </p:spTree>
    <p:extLst>
      <p:ext uri="{BB962C8B-B14F-4D97-AF65-F5344CB8AC3E}">
        <p14:creationId xmlns:p14="http://schemas.microsoft.com/office/powerpoint/2010/main" val="3811184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kern="1200" dirty="0" smtClean="0">
                <a:ln>
                  <a:noFill/>
                </a:ln>
                <a:solidFill>
                  <a:srgbClr val="E98A00"/>
                </a:solidFill>
                <a:latin typeface="+mj-lt"/>
                <a:ea typeface="+mn-ea"/>
                <a:cs typeface="+mn-cs"/>
              </a:rPr>
              <a:t>Notes to Trainer: </a:t>
            </a:r>
          </a:p>
          <a:p>
            <a:r>
              <a:rPr lang="en-US" sz="1100" b="0" dirty="0" smtClean="0">
                <a:latin typeface="+mj-lt"/>
              </a:rPr>
              <a:t>It is also</a:t>
            </a:r>
            <a:r>
              <a:rPr lang="en-US" sz="1100" b="0" baseline="0" dirty="0" smtClean="0">
                <a:latin typeface="+mj-lt"/>
              </a:rPr>
              <a:t> important to integrate strategies that promote staff wellness, as well as activities that encourage both clients and staff to promote wellness.</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57</a:t>
            </a:fld>
            <a:endParaRPr lang="en-US"/>
          </a:p>
        </p:txBody>
      </p:sp>
    </p:spTree>
    <p:extLst>
      <p:ext uri="{BB962C8B-B14F-4D97-AF65-F5344CB8AC3E}">
        <p14:creationId xmlns:p14="http://schemas.microsoft.com/office/powerpoint/2010/main" val="3044739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a:xfrm>
            <a:off x="701040" y="4415790"/>
            <a:ext cx="5608320" cy="4347210"/>
          </a:xfrm>
        </p:spPr>
        <p:txBody>
          <a:bodyPr>
            <a:normAutofit/>
          </a:bodyPr>
          <a:lstStyle/>
          <a:p>
            <a:pPr marL="0" marR="0" lvl="0" indent="-228600" algn="l" defTabSz="457200" rtl="0" eaLnBrk="1" fontAlgn="auto" latinLnBrk="0" hangingPunct="1">
              <a:lnSpc>
                <a:spcPct val="100000"/>
              </a:lnSpc>
              <a:spcBef>
                <a:spcPts val="0"/>
              </a:spcBef>
              <a:spcAft>
                <a:spcPts val="600"/>
              </a:spcAft>
              <a:buClr>
                <a:srgbClr val="E98A00"/>
              </a:buClr>
              <a:buSzTx/>
              <a:buFontTx/>
              <a:buNone/>
              <a:tabLst/>
              <a:defRPr/>
            </a:pPr>
            <a:r>
              <a:rPr lang="en-US" sz="1100" b="1" kern="1200" dirty="0" smtClean="0">
                <a:ln>
                  <a:noFill/>
                </a:ln>
                <a:solidFill>
                  <a:srgbClr val="E98A00"/>
                </a:solidFill>
                <a:latin typeface="+mj-lt"/>
                <a:ea typeface="+mn-ea"/>
                <a:cs typeface="+mn-cs"/>
              </a:rPr>
              <a:t>Notes to Trainer: </a:t>
            </a:r>
          </a:p>
          <a:p>
            <a:pPr marL="0" marR="0" lvl="0" indent="0" algn="l" defTabSz="457200" rtl="0" eaLnBrk="1" fontAlgn="auto" latinLnBrk="0" hangingPunct="1">
              <a:lnSpc>
                <a:spcPct val="100000"/>
              </a:lnSpc>
              <a:spcBef>
                <a:spcPts val="0"/>
              </a:spcBef>
              <a:spcAft>
                <a:spcPts val="600"/>
              </a:spcAft>
              <a:buClr>
                <a:srgbClr val="E98A00"/>
              </a:buClr>
              <a:buSzTx/>
              <a:buFontTx/>
              <a:buNone/>
              <a:tabLst/>
              <a:defRPr/>
            </a:pPr>
            <a:r>
              <a:rPr lang="en-US" sz="1100" b="0" kern="1200" dirty="0" smtClean="0">
                <a:ln>
                  <a:noFill/>
                </a:ln>
                <a:solidFill>
                  <a:srgbClr val="E98A00"/>
                </a:solidFill>
                <a:latin typeface="+mj-lt"/>
                <a:ea typeface="+mn-ea"/>
                <a:cs typeface="+mn-cs"/>
              </a:rPr>
              <a:t>As a longer term strategy, DV programs can also create satellite offices at health programs. We have seen this model succeed in child welfare and court/criminal justice settings, as well. By being present at a local health clinic, you can be immediately available for providers when they have a patient that discloses abuse, as well as have access to survivors that might not directly seek out a DV program for support. </a:t>
            </a:r>
          </a:p>
          <a:p>
            <a:pPr marL="228600" marR="0" lvl="0" indent="-228600" algn="l" defTabSz="457200" rtl="0" eaLnBrk="1" fontAlgn="auto" latinLnBrk="0" hangingPunct="1">
              <a:lnSpc>
                <a:spcPct val="100000"/>
              </a:lnSpc>
              <a:spcBef>
                <a:spcPts val="0"/>
              </a:spcBef>
              <a:spcAft>
                <a:spcPts val="600"/>
              </a:spcAft>
              <a:buClr>
                <a:srgbClr val="E98A00"/>
              </a:buClr>
              <a:buSzTx/>
              <a:buFontTx/>
              <a:buNone/>
              <a:tabLst/>
              <a:defRPr/>
            </a:pPr>
            <a:endParaRPr lang="en-US" sz="1200" b="1" kern="1200" dirty="0" smtClean="0">
              <a:ln>
                <a:noFill/>
              </a:ln>
              <a:solidFill>
                <a:srgbClr val="E98A00"/>
              </a:solidFill>
              <a:latin typeface="+mn-lt"/>
              <a:ea typeface="+mn-ea"/>
              <a:cs typeface="+mn-cs"/>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58</a:t>
            </a:fld>
            <a:endParaRPr lang="en-US"/>
          </a:p>
        </p:txBody>
      </p:sp>
    </p:spTree>
    <p:extLst>
      <p:ext uri="{BB962C8B-B14F-4D97-AF65-F5344CB8AC3E}">
        <p14:creationId xmlns:p14="http://schemas.microsoft.com/office/powerpoint/2010/main" val="20761155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kern="1200" dirty="0" smtClean="0">
                <a:ln>
                  <a:noFill/>
                </a:ln>
                <a:solidFill>
                  <a:srgbClr val="E98A00"/>
                </a:solidFill>
                <a:latin typeface="+mj-lt"/>
                <a:ea typeface="+mn-ea"/>
                <a:cs typeface="+mn-cs"/>
              </a:rPr>
              <a:t>Notes to Trainer: </a:t>
            </a:r>
          </a:p>
          <a:p>
            <a:r>
              <a:rPr lang="en-US" sz="1100" b="0" i="0" dirty="0" smtClean="0">
                <a:latin typeface="+mj-lt"/>
              </a:rPr>
              <a:t>This slide provides an example of a successful co-located advocacy program as part of the Safer Futures program in Oregon. For</a:t>
            </a:r>
            <a:r>
              <a:rPr lang="en-US" sz="1100" b="0" i="0" baseline="0" dirty="0" smtClean="0">
                <a:latin typeface="+mj-lt"/>
              </a:rPr>
              <a:t> more information, visit </a:t>
            </a:r>
            <a:r>
              <a:rPr lang="en-US" sz="1100" b="1" u="sng" kern="1200" dirty="0" smtClean="0">
                <a:ln>
                  <a:noFill/>
                </a:ln>
                <a:solidFill>
                  <a:srgbClr val="E98A00"/>
                </a:solidFill>
                <a:effectLst/>
                <a:latin typeface="+mj-lt"/>
                <a:ea typeface="+mn-ea"/>
                <a:cs typeface="+mn-cs"/>
                <a:hlinkClick r:id="rId3"/>
              </a:rPr>
              <a:t>https://www.ocadsv.org/sites/default/files/resource_pub/OCADSV_7_2016.pdf</a:t>
            </a:r>
            <a:r>
              <a:rPr lang="en-US" sz="1100" b="1" kern="1200" dirty="0" smtClean="0">
                <a:ln>
                  <a:noFill/>
                </a:ln>
                <a:solidFill>
                  <a:srgbClr val="E98A00"/>
                </a:solidFill>
                <a:effectLst/>
                <a:latin typeface="+mj-lt"/>
                <a:ea typeface="+mn-ea"/>
                <a:cs typeface="+mn-cs"/>
              </a:rPr>
              <a:t>. </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59</a:t>
            </a:fld>
            <a:endParaRPr lang="en-US"/>
          </a:p>
        </p:txBody>
      </p:sp>
    </p:spTree>
    <p:extLst>
      <p:ext uri="{BB962C8B-B14F-4D97-AF65-F5344CB8AC3E}">
        <p14:creationId xmlns:p14="http://schemas.microsoft.com/office/powerpoint/2010/main" val="44915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xfrm>
            <a:off x="715963" y="0"/>
            <a:ext cx="5578475" cy="4183063"/>
          </a:xfrm>
          <a:prstGeom prst="rect">
            <a:avLst/>
          </a:prstGeom>
        </p:spPr>
        <p:txBody>
          <a:bodyPr/>
          <a:lstStyle/>
          <a:p>
            <a:pPr lvl="0"/>
            <a:endParaRPr/>
          </a:p>
        </p:txBody>
      </p:sp>
      <p:sp>
        <p:nvSpPr>
          <p:cNvPr id="543" name="Shape 543"/>
          <p:cNvSpPr>
            <a:spLocks noGrp="1"/>
          </p:cNvSpPr>
          <p:nvPr>
            <p:ph type="body" sz="quarter" idx="1"/>
          </p:nvPr>
        </p:nvSpPr>
        <p:spPr>
          <a:prstGeom prst="rect">
            <a:avLst/>
          </a:prstGeom>
        </p:spPr>
        <p:txBody>
          <a:bodyPr/>
          <a:lstStyle/>
          <a:p>
            <a:pPr lvl="0">
              <a:lnSpc>
                <a:spcPct val="114000"/>
              </a:lnSpc>
              <a:spcBef>
                <a:spcPts val="1000"/>
              </a:spcBef>
              <a:defRPr sz="1800"/>
            </a:pPr>
            <a:r>
              <a:rPr sz="1100" b="1" dirty="0">
                <a:latin typeface="+mj-lt"/>
                <a:ea typeface="Arial"/>
                <a:cs typeface="Arial"/>
                <a:sym typeface="Arial"/>
              </a:rPr>
              <a:t>Notes to Trainer: </a:t>
            </a:r>
            <a:endParaRPr lang="en-US" sz="1100" b="1" dirty="0" smtClean="0">
              <a:latin typeface="+mj-lt"/>
              <a:ea typeface="Arial"/>
              <a:cs typeface="Arial"/>
              <a:sym typeface="Arial"/>
            </a:endParaRPr>
          </a:p>
          <a:p>
            <a:pPr lvl="0">
              <a:lnSpc>
                <a:spcPct val="114000"/>
              </a:lnSpc>
              <a:spcBef>
                <a:spcPts val="1000"/>
              </a:spcBef>
              <a:defRPr sz="1800"/>
            </a:pPr>
            <a:r>
              <a:rPr sz="1100" b="0" dirty="0" smtClean="0">
                <a:latin typeface="+mj-lt"/>
                <a:ea typeface="Arial"/>
                <a:cs typeface="Arial"/>
                <a:sym typeface="Arial"/>
              </a:rPr>
              <a:t>Whether it</a:t>
            </a:r>
            <a:r>
              <a:rPr lang="en-US" sz="1100" b="0" dirty="0" smtClean="0">
                <a:latin typeface="+mj-lt"/>
                <a:ea typeface="Arial"/>
                <a:cs typeface="Arial"/>
                <a:sym typeface="Arial"/>
              </a:rPr>
              <a:t>'</a:t>
            </a:r>
            <a:r>
              <a:rPr sz="1100" b="0" dirty="0" smtClean="0">
                <a:latin typeface="+mj-lt"/>
                <a:ea typeface="Arial"/>
                <a:cs typeface="Arial"/>
                <a:sym typeface="Arial"/>
              </a:rPr>
              <a:t>s </a:t>
            </a:r>
            <a:r>
              <a:rPr sz="1100" b="0" dirty="0">
                <a:latin typeface="+mj-lt"/>
                <a:ea typeface="Arial"/>
                <a:cs typeface="Arial"/>
                <a:sym typeface="Arial"/>
              </a:rPr>
              <a:t>family violence or something </a:t>
            </a:r>
            <a:r>
              <a:rPr sz="1100" b="0" dirty="0" smtClean="0">
                <a:latin typeface="+mj-lt"/>
                <a:ea typeface="Arial"/>
                <a:cs typeface="Arial"/>
                <a:sym typeface="Arial"/>
              </a:rPr>
              <a:t>else</a:t>
            </a:r>
            <a:r>
              <a:rPr lang="en-US" sz="1100" b="0" dirty="0" smtClean="0">
                <a:latin typeface="+mj-lt"/>
                <a:ea typeface="Arial"/>
                <a:cs typeface="Arial"/>
                <a:sym typeface="Arial"/>
              </a:rPr>
              <a:t>,</a:t>
            </a:r>
            <a:r>
              <a:rPr sz="1100" b="0" dirty="0" smtClean="0">
                <a:latin typeface="+mj-lt"/>
                <a:ea typeface="Arial"/>
                <a:cs typeface="Arial"/>
                <a:sym typeface="Arial"/>
              </a:rPr>
              <a:t> </a:t>
            </a:r>
            <a:r>
              <a:rPr sz="1100" b="0" dirty="0">
                <a:latin typeface="+mj-lt"/>
                <a:ea typeface="Arial"/>
                <a:cs typeface="Arial"/>
                <a:sym typeface="Arial"/>
              </a:rPr>
              <a:t>the benefit of coming from </a:t>
            </a:r>
            <a:r>
              <a:rPr sz="1100" b="0" dirty="0" smtClean="0">
                <a:latin typeface="+mj-lt"/>
                <a:ea typeface="Arial"/>
                <a:cs typeface="Arial"/>
                <a:sym typeface="Arial"/>
              </a:rPr>
              <a:t>a </a:t>
            </a:r>
            <a:r>
              <a:rPr sz="1100" b="0" dirty="0">
                <a:latin typeface="+mj-lt"/>
                <a:ea typeface="Arial"/>
                <a:cs typeface="Arial"/>
                <a:sym typeface="Arial"/>
              </a:rPr>
              <a:t>universal framework is </a:t>
            </a:r>
            <a:r>
              <a:rPr sz="1100" b="0" dirty="0" smtClean="0">
                <a:latin typeface="+mj-lt"/>
                <a:ea typeface="Arial"/>
                <a:cs typeface="Arial"/>
                <a:sym typeface="Arial"/>
              </a:rPr>
              <a:t>that </a:t>
            </a:r>
            <a:r>
              <a:rPr sz="1100" b="0" dirty="0">
                <a:latin typeface="+mj-lt"/>
                <a:ea typeface="Arial"/>
                <a:cs typeface="Arial"/>
                <a:sym typeface="Arial"/>
              </a:rPr>
              <a:t>it’s not an us versus them or you versus me, but rather an all of us issue. It doesn’t leave anyone out. It doesn’t shame anyone. </a:t>
            </a:r>
            <a:endParaRPr lang="en-US" sz="1100" b="0" dirty="0" smtClean="0">
              <a:latin typeface="+mj-lt"/>
              <a:ea typeface="Arial"/>
              <a:cs typeface="Arial"/>
              <a:sym typeface="Arial"/>
            </a:endParaRPr>
          </a:p>
          <a:p>
            <a:pPr lvl="0">
              <a:lnSpc>
                <a:spcPct val="114000"/>
              </a:lnSpc>
              <a:spcBef>
                <a:spcPts val="1000"/>
              </a:spcBef>
              <a:defRPr sz="1800"/>
            </a:pPr>
            <a:endParaRPr lang="en-US" sz="1100" b="0" dirty="0" smtClean="0">
              <a:latin typeface="+mj-lt"/>
              <a:ea typeface="Arial"/>
              <a:cs typeface="Arial"/>
              <a:sym typeface="Arial"/>
            </a:endParaRPr>
          </a:p>
          <a:p>
            <a:pPr lvl="0">
              <a:lnSpc>
                <a:spcPct val="114000"/>
              </a:lnSpc>
              <a:spcBef>
                <a:spcPts val="1000"/>
              </a:spcBef>
              <a:defRPr sz="1800"/>
            </a:pPr>
            <a:r>
              <a:rPr lang="en-US" sz="1100" b="1" dirty="0" smtClean="0">
                <a:latin typeface="+mj-lt"/>
                <a:ea typeface="Arial"/>
                <a:cs typeface="Arial"/>
                <a:sym typeface="Arial"/>
              </a:rPr>
              <a:t>Source: </a:t>
            </a:r>
          </a:p>
          <a:p>
            <a:pPr lvl="0">
              <a:lnSpc>
                <a:spcPct val="114000"/>
              </a:lnSpc>
              <a:spcBef>
                <a:spcPts val="1000"/>
              </a:spcBef>
              <a:defRPr sz="1800"/>
            </a:pPr>
            <a:r>
              <a:rPr lang="en-US" sz="1100" b="0" dirty="0" smtClean="0">
                <a:latin typeface="+mj-lt"/>
                <a:ea typeface="Arial"/>
                <a:cs typeface="Arial"/>
                <a:sym typeface="Arial"/>
              </a:rPr>
              <a:t>"Trauma.” SAMHSA-HRSA Center for Integrated Health Solutions, https://www.integration.samhsa.gov/clinical-practice/trauma</a:t>
            </a:r>
            <a:r>
              <a:rPr lang="en-US" sz="1100" b="0" dirty="0" smtClean="0">
                <a:ea typeface="Arial"/>
                <a:cs typeface="Arial"/>
                <a:sym typeface="Arial"/>
              </a:rPr>
              <a:t>.</a:t>
            </a:r>
          </a:p>
        </p:txBody>
      </p:sp>
    </p:spTree>
    <p:extLst>
      <p:ext uri="{BB962C8B-B14F-4D97-AF65-F5344CB8AC3E}">
        <p14:creationId xmlns:p14="http://schemas.microsoft.com/office/powerpoint/2010/main" val="24883052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kern="1200" dirty="0" smtClean="0">
                <a:ln>
                  <a:noFill/>
                </a:ln>
                <a:solidFill>
                  <a:srgbClr val="E98A00"/>
                </a:solidFill>
                <a:latin typeface="+mj-lt"/>
                <a:ea typeface="+mn-ea"/>
                <a:cs typeface="+mn-cs"/>
              </a:rPr>
              <a:t>Notes to Trainer: </a:t>
            </a:r>
          </a:p>
          <a:p>
            <a:r>
              <a:rPr lang="en-US" sz="1100" b="0" dirty="0" smtClean="0">
                <a:latin typeface="+mj-lt"/>
              </a:rPr>
              <a:t>If time allows and you have a large enough group – divide</a:t>
            </a:r>
            <a:r>
              <a:rPr lang="en-US" sz="1100" b="0" baseline="0" dirty="0" smtClean="0">
                <a:latin typeface="+mj-lt"/>
              </a:rPr>
              <a:t> participants into five groups. Assign each a topic from the bulleted list to generate ideas. Have them report back to the large group with their ideas. You can also discuss as a large group, pair and share, or have individuals write down ideas for themselves.</a:t>
            </a:r>
            <a:endParaRPr lang="en-US" sz="1100" b="0" dirty="0">
              <a:latin typeface="+mj-lt"/>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60</a:t>
            </a:fld>
            <a:endParaRPr lang="en-US"/>
          </a:p>
        </p:txBody>
      </p:sp>
    </p:spTree>
    <p:extLst>
      <p:ext uri="{BB962C8B-B14F-4D97-AF65-F5344CB8AC3E}">
        <p14:creationId xmlns:p14="http://schemas.microsoft.com/office/powerpoint/2010/main" val="2807520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kern="1200" dirty="0" smtClean="0">
                <a:ln>
                  <a:noFill/>
                </a:ln>
                <a:solidFill>
                  <a:srgbClr val="E98A00"/>
                </a:solidFill>
                <a:latin typeface="+mj-lt"/>
                <a:ea typeface="+mn-ea"/>
                <a:cs typeface="+mn-cs"/>
              </a:rPr>
              <a:t>Notes to Trainer: </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latin typeface="+mj-lt"/>
              </a:rPr>
              <a:t>Survivors may be overwhelmed</a:t>
            </a:r>
            <a:r>
              <a:rPr lang="en-US" sz="1100" b="0" baseline="0" dirty="0" smtClean="0">
                <a:latin typeface="+mj-lt"/>
              </a:rPr>
              <a:t> by or mistrust health providers. This brochure can help survivors allay their fears, as well as create specific self-care and self-advocacy strategies for healthcare visits.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baseline="0" dirty="0" smtClean="0">
              <a:latin typeface="+mj-lt"/>
            </a:endParaRPr>
          </a:p>
          <a:p>
            <a:r>
              <a:rPr lang="en-US" sz="1100" b="0" dirty="0" smtClean="0">
                <a:latin typeface="+mj-lt"/>
              </a:rPr>
              <a:t>Developed in partnership with the National Center on Domestic Violence, Trauma &amp; Mental Health for survivors of childhood or adult violence/abuse.  </a:t>
            </a: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61</a:t>
            </a:fld>
            <a:endParaRPr lang="en-US"/>
          </a:p>
        </p:txBody>
      </p:sp>
    </p:spTree>
    <p:extLst>
      <p:ext uri="{BB962C8B-B14F-4D97-AF65-F5344CB8AC3E}">
        <p14:creationId xmlns:p14="http://schemas.microsoft.com/office/powerpoint/2010/main" val="13161982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latin typeface="+mn-lt"/>
              </a:rPr>
              <a:t>Notes</a:t>
            </a:r>
            <a:r>
              <a:rPr lang="en-US" sz="1100" b="1" baseline="0" dirty="0" smtClean="0">
                <a:latin typeface="+mn-lt"/>
              </a:rPr>
              <a:t> to Trainer:</a:t>
            </a:r>
            <a:r>
              <a:rPr lang="en-US" sz="1100" b="0" baseline="0" dirty="0" smtClean="0">
                <a:latin typeface="+mn-lt"/>
              </a:rPr>
              <a:t> </a:t>
            </a:r>
            <a:br>
              <a:rPr lang="en-US" sz="1100" b="0" baseline="0" dirty="0" smtClean="0">
                <a:latin typeface="+mn-lt"/>
              </a:rPr>
            </a:br>
            <a:r>
              <a:rPr lang="en-US" sz="1100" b="0" baseline="0" dirty="0" smtClean="0">
                <a:latin typeface="+mn-lt"/>
              </a:rPr>
              <a:t>Explain that the National Health Resource Center on Domestic Violence provides free technical assistance and health materials.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0" baseline="0" dirty="0" smtClean="0">
              <a:latin typeface="+mn-lt"/>
            </a:endParaRPr>
          </a:p>
          <a:p>
            <a:r>
              <a:rPr lang="en-US" sz="1100" b="0" baseline="0" dirty="0" smtClean="0">
                <a:latin typeface="+mn-lt"/>
              </a:rPr>
              <a:t>To order materials, visit: </a:t>
            </a:r>
            <a:r>
              <a:rPr lang="en-US" sz="1100" b="1" u="sng" kern="1200" dirty="0" smtClean="0">
                <a:ln>
                  <a:noFill/>
                </a:ln>
                <a:solidFill>
                  <a:srgbClr val="E98A00"/>
                </a:solidFill>
                <a:effectLst/>
                <a:latin typeface="+mn-lt"/>
                <a:ea typeface="+mn-ea"/>
                <a:cs typeface="+mn-cs"/>
                <a:hlinkClick r:id="rId3"/>
              </a:rPr>
              <a:t>https://secure3.convio.net/fvpf/site/Ecommerce/15587835?FOLDER=0&amp;store_id=1241</a:t>
            </a:r>
            <a:r>
              <a:rPr lang="en-US" sz="1100" b="1" kern="1200" dirty="0" smtClean="0">
                <a:ln>
                  <a:noFill/>
                </a:ln>
                <a:solidFill>
                  <a:srgbClr val="E98A00"/>
                </a:solidFill>
                <a:effectLst/>
                <a:latin typeface="+mn-lt"/>
                <a:ea typeface="+mn-ea"/>
                <a:cs typeface="+mn-cs"/>
              </a:rPr>
              <a:t>   </a:t>
            </a:r>
            <a:endParaRPr lang="en-US" sz="1100" b="1" kern="1200" dirty="0">
              <a:ln>
                <a:noFill/>
              </a:ln>
              <a:solidFill>
                <a:srgbClr val="E98A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A5BC6A-EEF4-E244-B83E-6968E23E9FB3}" type="slidenum">
              <a:rPr lang="en-US" smtClean="0"/>
              <a:pPr/>
              <a:t>62</a:t>
            </a:fld>
            <a:endParaRPr lang="en-US" dirty="0"/>
          </a:p>
        </p:txBody>
      </p:sp>
    </p:spTree>
    <p:extLst>
      <p:ext uri="{BB962C8B-B14F-4D97-AF65-F5344CB8AC3E}">
        <p14:creationId xmlns:p14="http://schemas.microsoft.com/office/powerpoint/2010/main" val="2233243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lnSpcReduction="10000"/>
          </a:bodyPr>
          <a:lstStyle/>
          <a:p>
            <a:r>
              <a:rPr lang="en-US" sz="1100" dirty="0" smtClean="0"/>
              <a:t>Notes to Trainers:</a:t>
            </a:r>
          </a:p>
          <a:p>
            <a:r>
              <a:rPr lang="en-US" sz="1200" b="0" i="0" kern="1200" dirty="0" smtClean="0">
                <a:ln>
                  <a:noFill/>
                </a:ln>
                <a:solidFill>
                  <a:srgbClr val="E98A00"/>
                </a:solidFill>
                <a:effectLst/>
                <a:latin typeface="+mn-lt"/>
                <a:ea typeface="+mn-ea"/>
                <a:cs typeface="+mn-cs"/>
              </a:rPr>
              <a:t>With the help of the </a:t>
            </a:r>
            <a:r>
              <a:rPr lang="en-US" sz="1200" b="0" i="0" u="none" strike="noStrike" kern="1200" dirty="0" smtClean="0">
                <a:ln>
                  <a:noFill/>
                </a:ln>
                <a:solidFill>
                  <a:srgbClr val="E98A00"/>
                </a:solidFill>
                <a:effectLst/>
                <a:latin typeface="+mn-lt"/>
                <a:ea typeface="+mn-ea"/>
                <a:cs typeface="+mn-cs"/>
                <a:hlinkClick r:id="rId3"/>
              </a:rPr>
              <a:t>Los Angeles LGBT Center</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4"/>
              </a:rPr>
              <a:t>National Coalition for Anti-Violence Programs</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5"/>
              </a:rPr>
              <a:t>FORGE</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6"/>
              </a:rPr>
              <a:t>The Northwest Network</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7"/>
              </a:rPr>
              <a:t>Kaiser Permanente of Northern California</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8"/>
              </a:rPr>
              <a:t>Casa de Esperanza – National Latin@ Network</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9"/>
              </a:rPr>
              <a:t>Community United Against Violence (CUAV)</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10"/>
              </a:rPr>
              <a:t>Asian Pacific Islander Institute on Gender Based Violence</a:t>
            </a:r>
            <a:r>
              <a:rPr lang="en-US" sz="1200" b="0" i="0" kern="1200" dirty="0" smtClean="0">
                <a:ln>
                  <a:noFill/>
                </a:ln>
                <a:solidFill>
                  <a:srgbClr val="E98A00"/>
                </a:solidFill>
                <a:effectLst/>
                <a:latin typeface="+mn-lt"/>
                <a:ea typeface="+mn-ea"/>
                <a:cs typeface="+mn-cs"/>
              </a:rPr>
              <a:t>, </a:t>
            </a:r>
            <a:r>
              <a:rPr lang="en-US" sz="1200" b="0" i="0" u="none" strike="noStrike" kern="1200" dirty="0" smtClean="0">
                <a:ln>
                  <a:noFill/>
                </a:ln>
                <a:solidFill>
                  <a:srgbClr val="E98A00"/>
                </a:solidFill>
                <a:effectLst/>
                <a:latin typeface="+mn-lt"/>
                <a:ea typeface="+mn-ea"/>
                <a:cs typeface="+mn-cs"/>
                <a:hlinkClick r:id="rId11"/>
              </a:rPr>
              <a:t>The Network/La Red</a:t>
            </a:r>
            <a:r>
              <a:rPr lang="en-US" sz="1200" b="0" i="0" kern="1200" dirty="0" smtClean="0">
                <a:ln>
                  <a:noFill/>
                </a:ln>
                <a:solidFill>
                  <a:srgbClr val="E98A00"/>
                </a:solidFill>
                <a:effectLst/>
                <a:latin typeface="+mn-lt"/>
                <a:ea typeface="+mn-ea"/>
                <a:cs typeface="+mn-cs"/>
              </a:rPr>
              <a:t>, and the University of Pittsburgh, Futures Without Violence has developed new materials that are specifically for Lesbian, Gay, Bisexual, Queer and Trans/Gender-non-conforming people.</a:t>
            </a:r>
          </a:p>
          <a:p>
            <a:endParaRPr lang="en-US" sz="1200" b="0" i="0" kern="1200" dirty="0" smtClean="0">
              <a:ln>
                <a:noFill/>
              </a:ln>
              <a:solidFill>
                <a:srgbClr val="E98A00"/>
              </a:solidFill>
              <a:effectLst/>
              <a:latin typeface="+mn-lt"/>
              <a:ea typeface="+mn-ea"/>
              <a:cs typeface="+mn-cs"/>
            </a:endParaRPr>
          </a:p>
          <a:p>
            <a:endParaRPr lang="en-US" sz="1200" b="0" i="0" kern="1200" dirty="0" smtClean="0">
              <a:ln>
                <a:noFill/>
              </a:ln>
              <a:solidFill>
                <a:srgbClr val="E98A00"/>
              </a:solidFill>
              <a:effectLst/>
              <a:latin typeface="+mn-lt"/>
              <a:ea typeface="+mn-ea"/>
              <a:cs typeface="+mn-cs"/>
            </a:endParaRPr>
          </a:p>
          <a:p>
            <a:r>
              <a:rPr lang="en-US" sz="1200" b="0" i="0" u="none" strike="noStrike" kern="1200" dirty="0" smtClean="0">
                <a:ln>
                  <a:noFill/>
                </a:ln>
                <a:solidFill>
                  <a:srgbClr val="E98A00"/>
                </a:solidFill>
                <a:effectLst/>
                <a:latin typeface="+mn-lt"/>
                <a:ea typeface="+mn-ea"/>
                <a:cs typeface="+mn-cs"/>
                <a:hlinkClick r:id="rId12"/>
              </a:rPr>
              <a:t>The Caring Relationships, Healthy You safety cards and poster</a:t>
            </a:r>
            <a:r>
              <a:rPr lang="en-US" sz="1200" b="0" i="0" kern="1200" dirty="0" smtClean="0">
                <a:ln>
                  <a:noFill/>
                </a:ln>
                <a:solidFill>
                  <a:srgbClr val="E98A00"/>
                </a:solidFill>
                <a:effectLst/>
                <a:latin typeface="+mn-lt"/>
                <a:ea typeface="+mn-ea"/>
                <a:cs typeface="+mn-cs"/>
              </a:rPr>
              <a:t> are survivor-centered tools that are useful conversation starters for health care providers who are doing universal education around healthy relationships and assessing for intimate partner violence.</a:t>
            </a:r>
          </a:p>
          <a:p>
            <a:endParaRPr lang="en-US" sz="1200" b="0" i="0" kern="1200" dirty="0" smtClean="0">
              <a:ln>
                <a:noFill/>
              </a:ln>
              <a:solidFill>
                <a:srgbClr val="E98A00"/>
              </a:solidFill>
              <a:effectLst/>
              <a:latin typeface="+mn-lt"/>
              <a:ea typeface="+mn-ea"/>
              <a:cs typeface="+mn-cs"/>
            </a:endParaRPr>
          </a:p>
          <a:p>
            <a:r>
              <a:rPr lang="en-US" sz="1200" b="0" i="0" kern="1200" dirty="0" smtClean="0">
                <a:ln>
                  <a:noFill/>
                </a:ln>
                <a:solidFill>
                  <a:srgbClr val="E98A00"/>
                </a:solidFill>
                <a:effectLst/>
                <a:latin typeface="+mn-lt"/>
                <a:ea typeface="+mn-ea"/>
                <a:cs typeface="+mn-cs"/>
              </a:rPr>
              <a:t>Because queer and trans people experience violence at similar, and in some instances higher, rates as heterosexual people, it is critical that health care and other providers ensure that their practice is culturally inclusive for queer and trans people and that they are talking to all of their patients about the effects that intimate partner violence can have on health.</a:t>
            </a:r>
          </a:p>
          <a:p>
            <a:endParaRPr lang="en-US" sz="1100"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63</a:t>
            </a:fld>
            <a:endParaRPr lang="en-US"/>
          </a:p>
        </p:txBody>
      </p:sp>
    </p:spTree>
    <p:extLst>
      <p:ext uri="{BB962C8B-B14F-4D97-AF65-F5344CB8AC3E}">
        <p14:creationId xmlns:p14="http://schemas.microsoft.com/office/powerpoint/2010/main" val="1006125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lstStyle/>
          <a:p>
            <a:r>
              <a:rPr lang="en-US" sz="1100" dirty="0" smtClean="0"/>
              <a:t>Notes to Trainers:</a:t>
            </a:r>
          </a:p>
          <a:p>
            <a:r>
              <a:rPr lang="en-US" sz="1200" b="0" i="0" u="none" strike="noStrike" kern="1200" dirty="0" smtClean="0">
                <a:ln>
                  <a:noFill/>
                </a:ln>
                <a:solidFill>
                  <a:srgbClr val="E98A00"/>
                </a:solidFill>
                <a:effectLst/>
                <a:latin typeface="+mn-lt"/>
                <a:ea typeface="+mn-ea"/>
                <a:cs typeface="+mn-cs"/>
                <a:hlinkClick r:id="rId3"/>
              </a:rPr>
              <a:t>www.ipvhealth.org</a:t>
            </a:r>
            <a:r>
              <a:rPr lang="en-US" sz="1200" b="0" i="0" kern="1200" dirty="0" smtClean="0">
                <a:ln>
                  <a:noFill/>
                </a:ln>
                <a:solidFill>
                  <a:srgbClr val="E98A00"/>
                </a:solidFill>
                <a:effectLst/>
                <a:latin typeface="+mn-lt"/>
                <a:ea typeface="+mn-ea"/>
                <a:cs typeface="+mn-cs"/>
              </a:rPr>
              <a:t>, provides background information on the health impact of violence and abuse, as well as tools and resources for establishing a partnership between domestic violence agencies and health settings. There is</a:t>
            </a:r>
            <a:r>
              <a:rPr lang="en-US" sz="1200" b="0" i="0" kern="1200" baseline="0" dirty="0" smtClean="0">
                <a:ln>
                  <a:noFill/>
                </a:ln>
                <a:solidFill>
                  <a:srgbClr val="E98A00"/>
                </a:solidFill>
                <a:effectLst/>
                <a:latin typeface="+mn-lt"/>
                <a:ea typeface="+mn-ea"/>
                <a:cs typeface="+mn-cs"/>
              </a:rPr>
              <a:t> a pulldown menu specifically for advocates, and includes step-by-step guidance for partnering with health care settings, providing health services, and training health providers.</a:t>
            </a:r>
            <a:endParaRPr lang="en-US" sz="1100"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64</a:t>
            </a:fld>
            <a:endParaRPr lang="en-US"/>
          </a:p>
        </p:txBody>
      </p:sp>
    </p:spTree>
    <p:extLst>
      <p:ext uri="{BB962C8B-B14F-4D97-AF65-F5344CB8AC3E}">
        <p14:creationId xmlns:p14="http://schemas.microsoft.com/office/powerpoint/2010/main" val="1324296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dirty="0" smtClean="0"/>
              <a:t>Estimated Activity Time:</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dirty="0" smtClean="0"/>
              <a:t>2-3 minutes</a:t>
            </a:r>
          </a:p>
          <a:p>
            <a:r>
              <a:rPr lang="en-US" sz="1100" dirty="0" smtClean="0"/>
              <a:t/>
            </a:r>
            <a:br>
              <a:rPr lang="en-US" sz="1100" dirty="0" smtClean="0"/>
            </a:br>
            <a:r>
              <a:rPr lang="en-US" sz="1100" dirty="0" smtClean="0"/>
              <a:t>Notes to Trainer: </a:t>
            </a:r>
            <a:br>
              <a:rPr lang="en-US" sz="1100" dirty="0" smtClean="0"/>
            </a:br>
            <a:r>
              <a:rPr lang="en-US" sz="1100" b="0" dirty="0" smtClean="0">
                <a:solidFill>
                  <a:schemeClr val="tx1"/>
                </a:solidFill>
              </a:rPr>
              <a:t>Ask participants to follow the directions below. Advise them that they do not have to share what they draw/write.</a:t>
            </a:r>
          </a:p>
          <a:p>
            <a:pPr marL="232943" indent="-232943">
              <a:buClr>
                <a:srgbClr val="E98A00"/>
              </a:buClr>
              <a:buFont typeface="+mj-lt"/>
              <a:buAutoNum type="arabicPeriod"/>
            </a:pPr>
            <a:r>
              <a:rPr lang="en-US" sz="1100" b="0" dirty="0" smtClean="0">
                <a:solidFill>
                  <a:schemeClr val="tx1"/>
                </a:solidFill>
              </a:rPr>
              <a:t>Take out a sheet of paper and draw a line with the words “not at all comfortable” on the far left side of their line and the words “very comfortable” on the far right side of their line.</a:t>
            </a:r>
          </a:p>
          <a:p>
            <a:pPr marL="232943" indent="-232943">
              <a:buClr>
                <a:srgbClr val="E98A00"/>
              </a:buClr>
              <a:buFont typeface="+mj-lt"/>
              <a:buAutoNum type="arabicPeriod"/>
            </a:pPr>
            <a:r>
              <a:rPr lang="en-US" sz="1100" b="0" dirty="0" smtClean="0">
                <a:solidFill>
                  <a:schemeClr val="tx1"/>
                </a:solidFill>
              </a:rPr>
              <a:t>Ask participants to take a minute to think about their comfort level right now with talking to clients about health generally,</a:t>
            </a:r>
            <a:r>
              <a:rPr lang="en-US" sz="1100" b="0" baseline="0" dirty="0" smtClean="0">
                <a:solidFill>
                  <a:schemeClr val="tx1"/>
                </a:solidFill>
              </a:rPr>
              <a:t> and </a:t>
            </a:r>
            <a:r>
              <a:rPr lang="en-US" sz="1100" b="0" dirty="0" smtClean="0">
                <a:solidFill>
                  <a:schemeClr val="tx1"/>
                </a:solidFill>
              </a:rPr>
              <a:t>reproductive health specifically</a:t>
            </a:r>
            <a:r>
              <a:rPr lang="en-US" sz="1100" b="0" dirty="0" smtClean="0"/>
              <a:t> – </a:t>
            </a:r>
            <a:r>
              <a:rPr lang="en-US" sz="1100" b="0" dirty="0" smtClean="0">
                <a:solidFill>
                  <a:schemeClr val="tx1"/>
                </a:solidFill>
              </a:rPr>
              <a:t>and if he or she feels comfortable asking questions, offering basic information about reproductive health needs and making referrals.</a:t>
            </a:r>
          </a:p>
          <a:p>
            <a:pPr marL="232943" indent="-232943">
              <a:buClr>
                <a:srgbClr val="E98A00"/>
              </a:buClr>
              <a:buFont typeface="+mj-lt"/>
              <a:buAutoNum type="arabicPeriod"/>
            </a:pPr>
            <a:r>
              <a:rPr lang="en-US" sz="1100" b="0" dirty="0" smtClean="0">
                <a:solidFill>
                  <a:schemeClr val="tx1"/>
                </a:solidFill>
              </a:rPr>
              <a:t>Discuss how the goal of today’s session was that each person had personally moved that needle towards the ‘totally comfortable’ end of the scale.</a:t>
            </a:r>
            <a:endParaRPr lang="en-US" sz="1100"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white"/>
                </a:solidFill>
              </a:rPr>
              <a:pPr/>
              <a:t>65</a:t>
            </a:fld>
            <a:endParaRPr lang="en-US" dirty="0">
              <a:solidFill>
                <a:prstClr val="white"/>
              </a:solidFill>
            </a:endParaRPr>
          </a:p>
        </p:txBody>
      </p:sp>
    </p:spTree>
    <p:extLst>
      <p:ext uri="{BB962C8B-B14F-4D97-AF65-F5344CB8AC3E}">
        <p14:creationId xmlns:p14="http://schemas.microsoft.com/office/powerpoint/2010/main" val="24156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noRot="1" noChangeAspect="1"/>
          </p:cNvSpPr>
          <p:nvPr>
            <p:ph type="sldImg"/>
          </p:nvPr>
        </p:nvSpPr>
        <p:spPr>
          <a:xfrm>
            <a:off x="715963" y="0"/>
            <a:ext cx="5578475" cy="4183063"/>
          </a:xfrm>
          <a:prstGeom prst="rect">
            <a:avLst/>
          </a:prstGeom>
        </p:spPr>
        <p:txBody>
          <a:bodyPr/>
          <a:lstStyle/>
          <a:p>
            <a:pPr lvl="0"/>
            <a:endParaRPr/>
          </a:p>
        </p:txBody>
      </p:sp>
      <p:sp>
        <p:nvSpPr>
          <p:cNvPr id="554" name="Shape 554"/>
          <p:cNvSpPr>
            <a:spLocks noGrp="1"/>
          </p:cNvSpPr>
          <p:nvPr>
            <p:ph type="body" sz="quarter" idx="1"/>
          </p:nvPr>
        </p:nvSpPr>
        <p:spPr>
          <a:prstGeom prst="rect">
            <a:avLst/>
          </a:prstGeom>
        </p:spPr>
        <p:txBody>
          <a:bodyPr>
            <a:normAutofit lnSpcReduction="10000"/>
          </a:bodyPr>
          <a:lstStyle/>
          <a:p>
            <a:pPr lvl="0">
              <a:lnSpc>
                <a:spcPct val="114000"/>
              </a:lnSpc>
              <a:spcAft>
                <a:spcPts val="600"/>
              </a:spcAft>
              <a:defRPr sz="1800"/>
            </a:pPr>
            <a:r>
              <a:rPr sz="1100" b="1" dirty="0">
                <a:latin typeface="+mj-lt"/>
                <a:ea typeface="Arial"/>
                <a:cs typeface="Arial"/>
                <a:sym typeface="Arial"/>
              </a:rPr>
              <a:t>Notes to Trainer</a:t>
            </a:r>
            <a:r>
              <a:rPr sz="1100" b="0" dirty="0" smtClean="0">
                <a:latin typeface="+mj-lt"/>
                <a:ea typeface="Arial"/>
                <a:cs typeface="Arial"/>
                <a:sym typeface="Arial"/>
              </a:rPr>
              <a:t>: </a:t>
            </a:r>
            <a:endParaRPr lang="en-US" sz="1100" b="0" dirty="0" smtClean="0">
              <a:latin typeface="+mj-lt"/>
              <a:ea typeface="Arial"/>
              <a:cs typeface="Arial"/>
              <a:sym typeface="Arial"/>
            </a:endParaRPr>
          </a:p>
          <a:p>
            <a:pPr lvl="0">
              <a:lnSpc>
                <a:spcPct val="114000"/>
              </a:lnSpc>
              <a:spcAft>
                <a:spcPts val="600"/>
              </a:spcAft>
              <a:defRPr sz="1800"/>
            </a:pPr>
            <a:r>
              <a:rPr sz="1100" b="0" dirty="0" smtClean="0">
                <a:latin typeface="+mj-lt"/>
                <a:ea typeface="Arial"/>
                <a:cs typeface="Arial"/>
                <a:sym typeface="Arial"/>
              </a:rPr>
              <a:t>What </a:t>
            </a:r>
            <a:r>
              <a:rPr sz="1100" b="0" dirty="0">
                <a:latin typeface="+mj-lt"/>
                <a:ea typeface="Arial"/>
                <a:cs typeface="Arial"/>
                <a:sym typeface="Arial"/>
              </a:rPr>
              <a:t>is our goal here? Our goal is to recognize that trauma goes beyond the car crash or witnessing violence. Trauma can be historical, </a:t>
            </a:r>
            <a:r>
              <a:rPr sz="1100" b="0" dirty="0" smtClean="0">
                <a:latin typeface="+mj-lt"/>
                <a:ea typeface="Arial"/>
                <a:cs typeface="Arial"/>
                <a:sym typeface="Arial"/>
              </a:rPr>
              <a:t>cultural</a:t>
            </a:r>
            <a:r>
              <a:rPr lang="en-US" sz="1100" b="0" dirty="0" smtClean="0">
                <a:latin typeface="+mj-lt"/>
                <a:ea typeface="Arial"/>
                <a:cs typeface="Arial"/>
                <a:sym typeface="Arial"/>
              </a:rPr>
              <a:t>,</a:t>
            </a:r>
            <a:r>
              <a:rPr sz="1100" b="0" dirty="0" smtClean="0">
                <a:latin typeface="+mj-lt"/>
                <a:ea typeface="Arial"/>
                <a:cs typeface="Arial"/>
                <a:sym typeface="Arial"/>
              </a:rPr>
              <a:t> </a:t>
            </a:r>
            <a:r>
              <a:rPr sz="1100" b="0" dirty="0">
                <a:latin typeface="+mj-lt"/>
                <a:ea typeface="Arial"/>
                <a:cs typeface="Arial"/>
                <a:sym typeface="Arial"/>
              </a:rPr>
              <a:t>and intergenerational, too.</a:t>
            </a:r>
          </a:p>
          <a:p>
            <a:pPr lvl="0">
              <a:lnSpc>
                <a:spcPct val="114000"/>
              </a:lnSpc>
              <a:spcAft>
                <a:spcPts val="600"/>
              </a:spcAft>
              <a:defRPr sz="1800"/>
            </a:pPr>
            <a:endParaRPr lang="en-US" sz="1100" b="1" u="sng" dirty="0" smtClean="0">
              <a:latin typeface="+mj-lt"/>
              <a:ea typeface="Arial"/>
              <a:cs typeface="Arial"/>
              <a:sym typeface="Arial"/>
            </a:endParaRPr>
          </a:p>
          <a:p>
            <a:pPr lvl="0">
              <a:lnSpc>
                <a:spcPct val="114000"/>
              </a:lnSpc>
              <a:spcAft>
                <a:spcPts val="600"/>
              </a:spcAft>
              <a:defRPr sz="1800"/>
            </a:pPr>
            <a:r>
              <a:rPr sz="1100" b="1" i="0" u="none" dirty="0" smtClean="0">
                <a:latin typeface="+mj-lt"/>
                <a:ea typeface="Arial"/>
                <a:cs typeface="Arial"/>
                <a:sym typeface="Arial"/>
              </a:rPr>
              <a:t>Optional </a:t>
            </a:r>
            <a:r>
              <a:rPr lang="en-US" sz="1100" b="1" i="0" u="none" dirty="0" smtClean="0">
                <a:latin typeface="+mj-lt"/>
                <a:ea typeface="Arial"/>
                <a:cs typeface="Arial"/>
                <a:sym typeface="Arial"/>
              </a:rPr>
              <a:t>E</a:t>
            </a:r>
            <a:r>
              <a:rPr sz="1100" b="1" i="0" u="none" dirty="0" smtClean="0">
                <a:latin typeface="+mj-lt"/>
                <a:ea typeface="Arial"/>
                <a:cs typeface="Arial"/>
                <a:sym typeface="Arial"/>
              </a:rPr>
              <a:t>xercise</a:t>
            </a:r>
            <a:r>
              <a:rPr sz="1100" b="1" i="0" u="none" dirty="0">
                <a:latin typeface="+mj-lt"/>
                <a:ea typeface="Arial"/>
                <a:cs typeface="Arial"/>
                <a:sym typeface="Arial"/>
              </a:rPr>
              <a:t>: </a:t>
            </a:r>
            <a:endParaRPr lang="en-US" sz="1100" b="1" i="0" u="none" dirty="0" smtClean="0">
              <a:latin typeface="+mj-lt"/>
              <a:ea typeface="Arial"/>
              <a:cs typeface="Arial"/>
              <a:sym typeface="Arial"/>
            </a:endParaRPr>
          </a:p>
          <a:p>
            <a:pPr lvl="0">
              <a:lnSpc>
                <a:spcPct val="114000"/>
              </a:lnSpc>
              <a:spcAft>
                <a:spcPts val="600"/>
              </a:spcAft>
              <a:defRPr sz="1800"/>
            </a:pPr>
            <a:r>
              <a:rPr sz="1100" b="0" dirty="0" smtClean="0">
                <a:latin typeface="+mj-lt"/>
                <a:ea typeface="Arial"/>
                <a:cs typeface="Arial"/>
                <a:sym typeface="Arial"/>
              </a:rPr>
              <a:t>Ask </a:t>
            </a:r>
            <a:r>
              <a:rPr sz="1100" b="0" dirty="0">
                <a:latin typeface="+mj-lt"/>
                <a:ea typeface="Arial"/>
                <a:cs typeface="Arial"/>
                <a:sym typeface="Arial"/>
              </a:rPr>
              <a:t>participants to give examples of </a:t>
            </a:r>
            <a:r>
              <a:rPr sz="1100" b="0" dirty="0" smtClean="0">
                <a:latin typeface="+mj-lt"/>
                <a:ea typeface="Arial"/>
                <a:cs typeface="Arial"/>
                <a:sym typeface="Arial"/>
              </a:rPr>
              <a:t>cultural</a:t>
            </a:r>
            <a:r>
              <a:rPr lang="en-US" sz="1100" b="0" dirty="0" smtClean="0">
                <a:latin typeface="+mj-lt"/>
                <a:ea typeface="Arial"/>
                <a:cs typeface="Arial"/>
                <a:sym typeface="Arial"/>
              </a:rPr>
              <a:t> trauma</a:t>
            </a:r>
            <a:r>
              <a:rPr sz="1100" b="0" dirty="0" smtClean="0">
                <a:latin typeface="+mj-lt"/>
                <a:ea typeface="Arial"/>
                <a:cs typeface="Arial"/>
                <a:sym typeface="Arial"/>
              </a:rPr>
              <a:t> </a:t>
            </a:r>
            <a:r>
              <a:rPr sz="1100" b="0" dirty="0">
                <a:latin typeface="+mj-lt"/>
                <a:ea typeface="Arial"/>
                <a:cs typeface="Arial"/>
                <a:sym typeface="Arial"/>
              </a:rPr>
              <a:t>(example: 9/11), </a:t>
            </a:r>
            <a:r>
              <a:rPr sz="1100" b="0" dirty="0" smtClean="0">
                <a:latin typeface="+mj-lt"/>
                <a:ea typeface="Arial"/>
                <a:cs typeface="Arial"/>
                <a:sym typeface="Arial"/>
              </a:rPr>
              <a:t>historical</a:t>
            </a:r>
            <a:r>
              <a:rPr lang="en-US" sz="1100" b="0" dirty="0" smtClean="0">
                <a:latin typeface="+mj-lt"/>
                <a:ea typeface="Arial"/>
                <a:cs typeface="Arial"/>
                <a:sym typeface="Arial"/>
              </a:rPr>
              <a:t> trauma</a:t>
            </a:r>
            <a:r>
              <a:rPr sz="1100" b="0" dirty="0" smtClean="0">
                <a:latin typeface="+mj-lt"/>
                <a:ea typeface="Arial"/>
                <a:cs typeface="Arial"/>
                <a:sym typeface="Arial"/>
              </a:rPr>
              <a:t> </a:t>
            </a:r>
            <a:r>
              <a:rPr sz="1100" b="0" dirty="0">
                <a:latin typeface="+mj-lt"/>
                <a:ea typeface="Arial"/>
                <a:cs typeface="Arial"/>
                <a:sym typeface="Arial"/>
              </a:rPr>
              <a:t>(Jews and the holocaust, American Indians and colonization, African Americans and slavery, etc.), and intergenerational trauma (cycle of abuse repeated). Ideally as we become more trauma informed, we have an opportunity to examine our personal beliefs and assumptions about how other kinds of trauma may affect our clients: </a:t>
            </a:r>
          </a:p>
          <a:p>
            <a:pPr marL="237126" lvl="0" indent="-237126" defTabSz="948507">
              <a:lnSpc>
                <a:spcPct val="114000"/>
              </a:lnSpc>
              <a:buClr>
                <a:srgbClr val="E98A00"/>
              </a:buClr>
              <a:buSzPct val="100000"/>
              <a:buFont typeface="Arial"/>
              <a:buChar char="•"/>
              <a:defRPr sz="1800"/>
            </a:pPr>
            <a:r>
              <a:rPr sz="1100" b="0" dirty="0">
                <a:latin typeface="+mj-lt"/>
                <a:ea typeface="Arial"/>
                <a:cs typeface="Arial"/>
                <a:sym typeface="Arial"/>
              </a:rPr>
              <a:t>A process of connecting our histories with our current selves</a:t>
            </a:r>
          </a:p>
          <a:p>
            <a:pPr marL="237126" lvl="0" indent="-237126" defTabSz="948507">
              <a:lnSpc>
                <a:spcPct val="114000"/>
              </a:lnSpc>
              <a:buClr>
                <a:srgbClr val="E98A00"/>
              </a:buClr>
              <a:buSzPct val="100000"/>
              <a:buFont typeface="Arial"/>
              <a:buChar char="•"/>
              <a:defRPr sz="1800"/>
            </a:pPr>
            <a:r>
              <a:rPr sz="1100" b="0" dirty="0">
                <a:latin typeface="+mj-lt"/>
                <a:ea typeface="Arial"/>
                <a:cs typeface="Arial"/>
                <a:sym typeface="Arial"/>
              </a:rPr>
              <a:t>An awareness of how values, biases, cultural background, regional perspectives, personal history, and beliefs impact our work with children and </a:t>
            </a:r>
            <a:r>
              <a:rPr sz="1100" b="0" dirty="0" smtClean="0">
                <a:latin typeface="+mj-lt"/>
                <a:ea typeface="Arial"/>
                <a:cs typeface="Arial"/>
                <a:sym typeface="Arial"/>
              </a:rPr>
              <a:t>parents</a:t>
            </a:r>
            <a:endParaRPr sz="1100" b="0" dirty="0">
              <a:latin typeface="+mj-lt"/>
              <a:ea typeface="Arial"/>
              <a:cs typeface="Arial"/>
              <a:sym typeface="Arial"/>
            </a:endParaRPr>
          </a:p>
          <a:p>
            <a:pPr marL="237126" lvl="0" indent="-237126" defTabSz="948507">
              <a:lnSpc>
                <a:spcPct val="114000"/>
              </a:lnSpc>
              <a:buClr>
                <a:srgbClr val="E98A00"/>
              </a:buClr>
              <a:buSzPct val="100000"/>
              <a:buFont typeface="Arial"/>
              <a:buChar char="•"/>
              <a:defRPr sz="1800"/>
            </a:pPr>
            <a:r>
              <a:rPr sz="1100" b="0" dirty="0">
                <a:latin typeface="+mj-lt"/>
                <a:ea typeface="Arial"/>
                <a:cs typeface="Arial"/>
                <a:sym typeface="Arial"/>
              </a:rPr>
              <a:t>The process of opening up space for emotional and intellectual </a:t>
            </a:r>
            <a:r>
              <a:rPr sz="1100" b="0" dirty="0" smtClean="0">
                <a:latin typeface="+mj-lt"/>
                <a:ea typeface="Arial"/>
                <a:cs typeface="Arial"/>
                <a:sym typeface="Arial"/>
              </a:rPr>
              <a:t>exploration</a:t>
            </a:r>
            <a:endParaRPr lang="en-US" sz="1100" b="0" dirty="0" smtClean="0">
              <a:latin typeface="+mj-lt"/>
              <a:ea typeface="Arial"/>
              <a:cs typeface="Arial"/>
              <a:sym typeface="Arial"/>
            </a:endParaRPr>
          </a:p>
          <a:p>
            <a:pPr marL="237126" lvl="0" indent="-237126" defTabSz="948507">
              <a:lnSpc>
                <a:spcPct val="114000"/>
              </a:lnSpc>
              <a:buClr>
                <a:srgbClr val="E98A00"/>
              </a:buClr>
              <a:buSzPct val="100000"/>
              <a:defRPr sz="1800"/>
            </a:pPr>
            <a:endParaRPr sz="1100" b="0" dirty="0">
              <a:latin typeface="+mj-lt"/>
              <a:ea typeface="Arial"/>
              <a:cs typeface="Arial"/>
              <a:sym typeface="Arial"/>
            </a:endParaRPr>
          </a:p>
          <a:p>
            <a:pPr lvl="0">
              <a:lnSpc>
                <a:spcPct val="114000"/>
              </a:lnSpc>
              <a:defRPr sz="1800"/>
            </a:pPr>
            <a:r>
              <a:rPr lang="en-US" sz="1100" b="1" dirty="0" smtClean="0">
                <a:latin typeface="+mj-lt"/>
                <a:ea typeface="Arial"/>
                <a:cs typeface="Arial"/>
                <a:sym typeface="Arial"/>
              </a:rPr>
              <a:t>Source:</a:t>
            </a:r>
            <a:r>
              <a:rPr lang="en-US" sz="1100" b="1" baseline="0" dirty="0" smtClean="0">
                <a:latin typeface="+mj-lt"/>
                <a:ea typeface="Arial"/>
                <a:cs typeface="Arial"/>
                <a:sym typeface="Arial"/>
              </a:rPr>
              <a:t> </a:t>
            </a:r>
          </a:p>
          <a:p>
            <a:pPr marL="0" marR="0" lvl="0" indent="0" algn="l" defTabSz="457200" rtl="0" eaLnBrk="1" fontAlgn="auto" latinLnBrk="0" hangingPunct="1">
              <a:lnSpc>
                <a:spcPct val="114000"/>
              </a:lnSpc>
              <a:spcBef>
                <a:spcPts val="0"/>
              </a:spcBef>
              <a:spcAft>
                <a:spcPts val="600"/>
              </a:spcAft>
              <a:buClrTx/>
              <a:buSzTx/>
              <a:buFontTx/>
              <a:buNone/>
              <a:tabLst/>
              <a:defRPr sz="1800"/>
            </a:pPr>
            <a:r>
              <a:rPr lang="en-US" sz="1100" b="0" dirty="0" err="1" smtClean="0">
                <a:latin typeface="+mj-lt"/>
                <a:ea typeface="Arial"/>
                <a:cs typeface="Arial"/>
                <a:sym typeface="Arial"/>
              </a:rPr>
              <a:t>BigFoot</a:t>
            </a:r>
            <a:r>
              <a:rPr lang="en-US" sz="1100" b="0" dirty="0" smtClean="0">
                <a:latin typeface="+mj-lt"/>
                <a:ea typeface="Arial"/>
                <a:cs typeface="Arial"/>
                <a:sym typeface="Arial"/>
              </a:rPr>
              <a:t>, D. S. (2017). Cultural Issues in Historical Trauma and Implications for Youth at Risk [PowerPoint slides]. Retrieved from </a:t>
            </a:r>
            <a:r>
              <a:rPr lang="en-US" sz="1100" b="1" u="sng" kern="1200" dirty="0" smtClean="0">
                <a:ln>
                  <a:noFill/>
                </a:ln>
                <a:solidFill>
                  <a:srgbClr val="E98A00"/>
                </a:solidFill>
                <a:effectLst/>
                <a:latin typeface="+mj-lt"/>
                <a:ea typeface="+mn-ea"/>
                <a:cs typeface="+mn-cs"/>
                <a:hlinkClick r:id="rId3"/>
              </a:rPr>
              <a:t>http://www2.isu.edu/irh/projects/ysp/downloads/CulturalIssuesinHistoricalTrauma.pdf</a:t>
            </a:r>
            <a:r>
              <a:rPr lang="en-US" sz="1100" b="0" dirty="0" smtClean="0">
                <a:latin typeface="+mj-lt"/>
                <a:ea typeface="Arial"/>
                <a:cs typeface="Arial"/>
                <a:sym typeface="Arial"/>
              </a:rPr>
              <a:t>.</a:t>
            </a:r>
            <a:endParaRPr sz="1100" b="0" dirty="0">
              <a:latin typeface="+mj-lt"/>
              <a:ea typeface="Arial"/>
              <a:cs typeface="Arial"/>
              <a:sym typeface="Arial"/>
            </a:endParaRPr>
          </a:p>
        </p:txBody>
      </p:sp>
    </p:spTree>
    <p:extLst>
      <p:ext uri="{BB962C8B-B14F-4D97-AF65-F5344CB8AC3E}">
        <p14:creationId xmlns:p14="http://schemas.microsoft.com/office/powerpoint/2010/main" val="421844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xfrm>
            <a:off x="715963" y="0"/>
            <a:ext cx="5578475" cy="4183063"/>
          </a:xfrm>
          <a:prstGeom prst="rect">
            <a:avLst/>
          </a:prstGeom>
        </p:spPr>
        <p:txBody>
          <a:bodyPr/>
          <a:lstStyle/>
          <a:p>
            <a:pPr lvl="0"/>
            <a:endParaRPr/>
          </a:p>
        </p:txBody>
      </p:sp>
      <p:sp>
        <p:nvSpPr>
          <p:cNvPr id="591" name="Shape 591"/>
          <p:cNvSpPr>
            <a:spLocks noGrp="1"/>
          </p:cNvSpPr>
          <p:nvPr>
            <p:ph type="body" sz="quarter" idx="1"/>
          </p:nvPr>
        </p:nvSpPr>
        <p:spPr>
          <a:prstGeom prst="rect">
            <a:avLst/>
          </a:prstGeom>
        </p:spPr>
        <p:txBody>
          <a:bodyPr>
            <a:normAutofit fontScale="92500"/>
          </a:bodyPr>
          <a:lstStyle/>
          <a:p>
            <a:pPr lvl="0" defTabSz="483264">
              <a:lnSpc>
                <a:spcPct val="114000"/>
              </a:lnSpc>
              <a:spcBef>
                <a:spcPts val="600"/>
              </a:spcBef>
              <a:defRPr sz="1800"/>
            </a:pPr>
            <a:r>
              <a:rPr sz="1100" b="1" dirty="0">
                <a:latin typeface="+mj-lt"/>
                <a:ea typeface="Arial"/>
                <a:cs typeface="Arial"/>
                <a:sym typeface="Arial"/>
              </a:rPr>
              <a:t>Notes to Trainer: </a:t>
            </a:r>
            <a:endParaRPr lang="en-US" sz="1100" b="1" dirty="0" smtClean="0">
              <a:latin typeface="+mj-lt"/>
              <a:ea typeface="Arial"/>
              <a:cs typeface="Arial"/>
              <a:sym typeface="Arial"/>
            </a:endParaRPr>
          </a:p>
          <a:p>
            <a:pPr lvl="0" defTabSz="483264">
              <a:lnSpc>
                <a:spcPct val="114000"/>
              </a:lnSpc>
              <a:spcBef>
                <a:spcPts val="600"/>
              </a:spcBef>
              <a:defRPr sz="1800"/>
            </a:pPr>
            <a:r>
              <a:rPr sz="1100" b="0" dirty="0" smtClean="0">
                <a:latin typeface="+mj-lt"/>
                <a:ea typeface="Arial"/>
                <a:cs typeface="Arial"/>
                <a:sym typeface="Arial"/>
              </a:rPr>
              <a:t>Read th</a:t>
            </a:r>
            <a:r>
              <a:rPr lang="en-US" sz="1100" b="0" dirty="0" smtClean="0">
                <a:latin typeface="+mj-lt"/>
                <a:ea typeface="Arial"/>
                <a:cs typeface="Arial"/>
                <a:sym typeface="Arial"/>
              </a:rPr>
              <a:t>e</a:t>
            </a:r>
            <a:r>
              <a:rPr sz="1100" b="0" dirty="0" smtClean="0">
                <a:latin typeface="+mj-lt"/>
                <a:ea typeface="Arial"/>
                <a:cs typeface="Arial"/>
                <a:sym typeface="Arial"/>
              </a:rPr>
              <a:t> </a:t>
            </a:r>
            <a:r>
              <a:rPr sz="1100" b="0" dirty="0">
                <a:latin typeface="+mj-lt"/>
                <a:ea typeface="Arial"/>
                <a:cs typeface="Arial"/>
                <a:sym typeface="Arial"/>
              </a:rPr>
              <a:t>definition aloud.  </a:t>
            </a:r>
            <a:endParaRPr lang="en-US" sz="1100" b="0" dirty="0" smtClean="0">
              <a:latin typeface="+mj-lt"/>
              <a:ea typeface="Arial"/>
              <a:cs typeface="Arial"/>
              <a:sym typeface="Arial"/>
            </a:endParaRPr>
          </a:p>
          <a:p>
            <a:pPr lvl="0" defTabSz="483264">
              <a:lnSpc>
                <a:spcPct val="114000"/>
              </a:lnSpc>
              <a:spcBef>
                <a:spcPts val="600"/>
              </a:spcBef>
              <a:defRPr sz="1800"/>
            </a:pPr>
            <a:endParaRPr lang="en-US" sz="1100" b="0" dirty="0" smtClean="0">
              <a:latin typeface="+mj-lt"/>
              <a:ea typeface="Arial"/>
              <a:cs typeface="Arial"/>
              <a:sym typeface="Arial"/>
            </a:endParaRPr>
          </a:p>
          <a:p>
            <a:pPr lvl="0" defTabSz="483264">
              <a:lnSpc>
                <a:spcPct val="114000"/>
              </a:lnSpc>
              <a:spcBef>
                <a:spcPts val="600"/>
              </a:spcBef>
              <a:defRPr sz="1800"/>
            </a:pPr>
            <a:r>
              <a:rPr sz="1100" b="0" dirty="0" smtClean="0">
                <a:latin typeface="+mj-lt"/>
                <a:ea typeface="Arial"/>
                <a:cs typeface="Arial"/>
                <a:sym typeface="Arial"/>
              </a:rPr>
              <a:t>Vicarious </a:t>
            </a:r>
            <a:r>
              <a:rPr sz="1100" b="0" dirty="0">
                <a:latin typeface="+mj-lt"/>
                <a:ea typeface="Arial"/>
                <a:cs typeface="Arial"/>
                <a:sym typeface="Arial"/>
              </a:rPr>
              <a:t>traumatization (VT) is a </a:t>
            </a:r>
            <a:r>
              <a:rPr lang="en-US" sz="1100" b="0" dirty="0" smtClean="0">
                <a:latin typeface="+mj-lt"/>
                <a:ea typeface="Arial"/>
                <a:cs typeface="Arial"/>
                <a:sym typeface="Arial"/>
              </a:rPr>
              <a:t>self-</a:t>
            </a:r>
            <a:r>
              <a:rPr sz="1100" b="0" dirty="0" smtClean="0">
                <a:latin typeface="+mj-lt"/>
                <a:ea typeface="Arial"/>
                <a:cs typeface="Arial"/>
                <a:sym typeface="Arial"/>
              </a:rPr>
              <a:t>transformation </a:t>
            </a:r>
            <a:r>
              <a:rPr sz="1100" b="0" dirty="0">
                <a:latin typeface="+mj-lt"/>
                <a:ea typeface="Arial"/>
                <a:cs typeface="Arial"/>
                <a:sym typeface="Arial"/>
              </a:rPr>
              <a:t>of a trauma worker or helper that results from empathic engagement with traumatized clients and their </a:t>
            </a:r>
            <a:r>
              <a:rPr sz="1100" b="0" dirty="0" smtClean="0">
                <a:latin typeface="+mj-lt"/>
                <a:ea typeface="Arial"/>
                <a:cs typeface="Arial"/>
                <a:sym typeface="Arial"/>
              </a:rPr>
              <a:t>reports</a:t>
            </a:r>
            <a:r>
              <a:rPr lang="en-US" sz="1100" b="0" dirty="0" smtClean="0">
                <a:latin typeface="+mj-lt"/>
                <a:ea typeface="Arial"/>
                <a:cs typeface="Arial"/>
                <a:sym typeface="Arial"/>
              </a:rPr>
              <a:t> </a:t>
            </a:r>
            <a:r>
              <a:rPr sz="1100" b="0" dirty="0" smtClean="0">
                <a:latin typeface="+mj-lt"/>
                <a:ea typeface="Arial"/>
                <a:cs typeface="Arial"/>
                <a:sym typeface="Arial"/>
              </a:rPr>
              <a:t>of</a:t>
            </a:r>
            <a:r>
              <a:rPr sz="1100" b="0" dirty="0">
                <a:latin typeface="+mj-lt"/>
                <a:ea typeface="Arial"/>
                <a:cs typeface="Arial"/>
                <a:sym typeface="Arial"/>
              </a:rPr>
              <a:t> traumatic experiences. Its hallmark is disrupted spirituality, or a disruption in the trauma </a:t>
            </a:r>
            <a:r>
              <a:rPr sz="1100" b="0" dirty="0" smtClean="0">
                <a:latin typeface="+mj-lt"/>
                <a:ea typeface="Arial"/>
                <a:cs typeface="Arial"/>
                <a:sym typeface="Arial"/>
              </a:rPr>
              <a:t>workers'</a:t>
            </a:r>
            <a:r>
              <a:rPr lang="en-US" sz="1100" b="0" dirty="0" smtClean="0">
                <a:latin typeface="+mj-lt"/>
                <a:ea typeface="Arial"/>
                <a:cs typeface="Arial"/>
                <a:sym typeface="Arial"/>
              </a:rPr>
              <a:t> p</a:t>
            </a:r>
            <a:r>
              <a:rPr sz="1100" b="0" dirty="0" smtClean="0">
                <a:latin typeface="+mj-lt"/>
                <a:ea typeface="Arial"/>
                <a:cs typeface="Arial"/>
                <a:sym typeface="Arial"/>
              </a:rPr>
              <a:t>erceived</a:t>
            </a:r>
            <a:r>
              <a:rPr sz="1100" b="0" dirty="0">
                <a:latin typeface="+mj-lt"/>
                <a:ea typeface="Arial"/>
                <a:cs typeface="Arial"/>
                <a:sym typeface="Arial"/>
              </a:rPr>
              <a:t> meaning and hope.</a:t>
            </a:r>
          </a:p>
          <a:p>
            <a:pPr lvl="0" defTabSz="483264">
              <a:lnSpc>
                <a:spcPct val="114000"/>
              </a:lnSpc>
              <a:spcBef>
                <a:spcPts val="600"/>
              </a:spcBef>
              <a:defRPr sz="1800"/>
            </a:pPr>
            <a:endParaRPr lang="en-US" sz="1100" b="0" dirty="0" smtClean="0">
              <a:latin typeface="+mj-lt"/>
              <a:ea typeface="Arial"/>
              <a:cs typeface="Arial"/>
              <a:sym typeface="Arial"/>
            </a:endParaRPr>
          </a:p>
          <a:p>
            <a:pPr lvl="0" defTabSz="483264">
              <a:lnSpc>
                <a:spcPct val="114000"/>
              </a:lnSpc>
              <a:spcBef>
                <a:spcPts val="600"/>
              </a:spcBef>
              <a:defRPr sz="1800"/>
            </a:pPr>
            <a:r>
              <a:rPr sz="1100" b="0" dirty="0" smtClean="0">
                <a:latin typeface="+mj-lt"/>
                <a:ea typeface="Arial"/>
                <a:cs typeface="Arial"/>
                <a:sym typeface="Arial"/>
              </a:rPr>
              <a:t>Secondary </a:t>
            </a:r>
            <a:r>
              <a:rPr sz="1100" b="0" dirty="0">
                <a:latin typeface="+mj-lt"/>
                <a:ea typeface="Arial"/>
                <a:cs typeface="Arial"/>
                <a:sym typeface="Arial"/>
              </a:rPr>
              <a:t>traumatic stress, also referred to as vicarious trauma, burnout, and compassion fatigue, describes how caring for trauma survivors can have a negative impact on service home visitors.</a:t>
            </a:r>
          </a:p>
          <a:p>
            <a:pPr lvl="0">
              <a:lnSpc>
                <a:spcPct val="114000"/>
              </a:lnSpc>
              <a:spcBef>
                <a:spcPts val="1000"/>
              </a:spcBef>
              <a:defRPr sz="1800"/>
            </a:pPr>
            <a:r>
              <a:rPr sz="1100" b="0" dirty="0" smtClean="0">
                <a:latin typeface="+mj-lt"/>
                <a:ea typeface="Arial"/>
                <a:cs typeface="Arial"/>
                <a:sym typeface="Arial"/>
              </a:rPr>
              <a:t>This </a:t>
            </a:r>
            <a:r>
              <a:rPr sz="1100" b="0" dirty="0">
                <a:latin typeface="+mj-lt"/>
                <a:ea typeface="Arial"/>
                <a:cs typeface="Arial"/>
                <a:sym typeface="Arial"/>
              </a:rPr>
              <a:t>is not a </a:t>
            </a:r>
            <a:r>
              <a:rPr sz="1100" b="0" dirty="0" smtClean="0">
                <a:latin typeface="+mj-lt"/>
                <a:ea typeface="Arial"/>
                <a:cs typeface="Arial"/>
                <a:sym typeface="Arial"/>
              </a:rPr>
              <a:t>judgment</a:t>
            </a:r>
            <a:r>
              <a:rPr lang="en-US" sz="1100" b="0" dirty="0" smtClean="0">
                <a:latin typeface="+mj-lt"/>
                <a:ea typeface="Arial"/>
                <a:cs typeface="Arial"/>
                <a:sym typeface="Arial"/>
              </a:rPr>
              <a:t>,</a:t>
            </a:r>
            <a:r>
              <a:rPr sz="1100" b="0" dirty="0" smtClean="0">
                <a:latin typeface="+mj-lt"/>
                <a:ea typeface="Arial"/>
                <a:cs typeface="Arial"/>
                <a:sym typeface="Arial"/>
              </a:rPr>
              <a:t> </a:t>
            </a:r>
            <a:r>
              <a:rPr sz="1100" b="0" dirty="0">
                <a:latin typeface="+mj-lt"/>
                <a:ea typeface="Arial"/>
                <a:cs typeface="Arial"/>
                <a:sym typeface="Arial"/>
              </a:rPr>
              <a:t>but a reality of the job. </a:t>
            </a:r>
          </a:p>
          <a:p>
            <a:pPr lvl="0">
              <a:lnSpc>
                <a:spcPct val="114000"/>
              </a:lnSpc>
              <a:spcBef>
                <a:spcPts val="1000"/>
              </a:spcBef>
              <a:tabLst>
                <a:tab pos="749300" algn="l"/>
                <a:tab pos="1498600" algn="l"/>
                <a:tab pos="2247900" algn="l"/>
                <a:tab pos="2997200" algn="l"/>
                <a:tab pos="3746500" algn="l"/>
                <a:tab pos="4495800" algn="l"/>
                <a:tab pos="5245100" algn="l"/>
                <a:tab pos="5994400" algn="l"/>
                <a:tab pos="6756400" algn="l"/>
                <a:tab pos="7505700" algn="l"/>
                <a:tab pos="8255000" algn="l"/>
                <a:tab pos="9004300" algn="l"/>
                <a:tab pos="9753600" algn="l"/>
                <a:tab pos="10502900" algn="l"/>
                <a:tab pos="11252200" algn="l"/>
                <a:tab pos="12001500" algn="l"/>
              </a:tabLst>
              <a:defRPr sz="1800"/>
            </a:pPr>
            <a:endParaRPr lang="en-US" sz="1100" dirty="0" smtClean="0">
              <a:latin typeface="+mj-lt"/>
              <a:ea typeface="Arial"/>
              <a:cs typeface="Arial"/>
              <a:sym typeface="Arial"/>
            </a:endParaRPr>
          </a:p>
          <a:p>
            <a:pPr marL="0" marR="0" lvl="0" indent="0" algn="l" defTabSz="457200" rtl="0" eaLnBrk="1" fontAlgn="auto" latinLnBrk="0" hangingPunct="1">
              <a:lnSpc>
                <a:spcPct val="114000"/>
              </a:lnSpc>
              <a:spcBef>
                <a:spcPts val="1000"/>
              </a:spcBef>
              <a:spcAft>
                <a:spcPts val="600"/>
              </a:spcAft>
              <a:buClrTx/>
              <a:buSzTx/>
              <a:buFontTx/>
              <a:buNone/>
              <a:tabLst>
                <a:tab pos="749300" algn="l"/>
                <a:tab pos="1498600" algn="l"/>
                <a:tab pos="2247900" algn="l"/>
                <a:tab pos="2997200" algn="l"/>
                <a:tab pos="3746500" algn="l"/>
                <a:tab pos="4495800" algn="l"/>
                <a:tab pos="5245100" algn="l"/>
                <a:tab pos="5994400" algn="l"/>
                <a:tab pos="6756400" algn="l"/>
                <a:tab pos="7505700" algn="l"/>
                <a:tab pos="8255000" algn="l"/>
                <a:tab pos="9004300" algn="l"/>
                <a:tab pos="9753600" algn="l"/>
                <a:tab pos="10502900" algn="l"/>
                <a:tab pos="11252200" algn="l"/>
                <a:tab pos="12001500" algn="l"/>
              </a:tabLst>
              <a:defRPr sz="1800"/>
            </a:pPr>
            <a:r>
              <a:rPr lang="en-US" sz="1100" dirty="0" smtClean="0">
                <a:latin typeface="+mj-lt"/>
                <a:ea typeface="Arial"/>
                <a:cs typeface="Arial"/>
                <a:sym typeface="Arial"/>
              </a:rPr>
              <a:t>Source: </a:t>
            </a:r>
          </a:p>
          <a:p>
            <a:pPr marL="0" marR="0" lvl="0" indent="0" algn="l" defTabSz="457200" rtl="0" eaLnBrk="1" fontAlgn="auto" latinLnBrk="0" hangingPunct="1">
              <a:lnSpc>
                <a:spcPct val="114000"/>
              </a:lnSpc>
              <a:spcBef>
                <a:spcPts val="1000"/>
              </a:spcBef>
              <a:spcAft>
                <a:spcPts val="600"/>
              </a:spcAft>
              <a:buClrTx/>
              <a:buSzTx/>
              <a:buFontTx/>
              <a:buNone/>
              <a:tabLst>
                <a:tab pos="749300" algn="l"/>
                <a:tab pos="1498600" algn="l"/>
                <a:tab pos="2247900" algn="l"/>
                <a:tab pos="2997200" algn="l"/>
                <a:tab pos="3746500" algn="l"/>
                <a:tab pos="4495800" algn="l"/>
                <a:tab pos="5245100" algn="l"/>
                <a:tab pos="5994400" algn="l"/>
                <a:tab pos="6756400" algn="l"/>
                <a:tab pos="7505700" algn="l"/>
                <a:tab pos="8255000" algn="l"/>
                <a:tab pos="9004300" algn="l"/>
                <a:tab pos="9753600" algn="l"/>
                <a:tab pos="10502900" algn="l"/>
                <a:tab pos="11252200" algn="l"/>
                <a:tab pos="12001500" algn="l"/>
              </a:tabLst>
              <a:defRPr sz="1800"/>
            </a:pPr>
            <a:r>
              <a:rPr lang="en-US" sz="1100" b="0" dirty="0" err="1" smtClean="0">
                <a:solidFill>
                  <a:srgbClr val="58595B"/>
                </a:solidFill>
                <a:latin typeface="+mj-lt"/>
              </a:rPr>
              <a:t>Berceli</a:t>
            </a:r>
            <a:r>
              <a:rPr lang="en-US" sz="1100" b="0" dirty="0" smtClean="0">
                <a:solidFill>
                  <a:srgbClr val="58595B"/>
                </a:solidFill>
                <a:latin typeface="+mj-lt"/>
              </a:rPr>
              <a:t>, David. Trauma Releasing Exercises (TRE): A revolutionary new method for stress/trauma recovery. </a:t>
            </a:r>
            <a:r>
              <a:rPr lang="en-US" sz="1100" b="0" dirty="0" err="1" smtClean="0">
                <a:solidFill>
                  <a:srgbClr val="58595B"/>
                </a:solidFill>
                <a:latin typeface="+mj-lt"/>
              </a:rPr>
              <a:t>BookSurge</a:t>
            </a:r>
            <a:r>
              <a:rPr lang="en-US" sz="1100" b="0" dirty="0" smtClean="0">
                <a:solidFill>
                  <a:srgbClr val="58595B"/>
                </a:solidFill>
                <a:latin typeface="+mj-lt"/>
              </a:rPr>
              <a:t> Publishing, 2005. Print. </a:t>
            </a:r>
            <a:endParaRPr sz="1100" dirty="0">
              <a:latin typeface="+mj-lt"/>
              <a:ea typeface="Arial"/>
              <a:cs typeface="Arial"/>
              <a:sym typeface="Arial"/>
            </a:endParaRPr>
          </a:p>
        </p:txBody>
      </p:sp>
    </p:spTree>
    <p:extLst>
      <p:ext uri="{BB962C8B-B14F-4D97-AF65-F5344CB8AC3E}">
        <p14:creationId xmlns:p14="http://schemas.microsoft.com/office/powerpoint/2010/main" val="335479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0"/>
            <a:ext cx="5578475" cy="4183063"/>
          </a:xfrm>
        </p:spPr>
      </p:sp>
      <p:sp>
        <p:nvSpPr>
          <p:cNvPr id="3" name="Notes Placeholder 2"/>
          <p:cNvSpPr>
            <a:spLocks noGrp="1"/>
          </p:cNvSpPr>
          <p:nvPr>
            <p:ph type="body" idx="1"/>
          </p:nvPr>
        </p:nvSpPr>
        <p:spPr/>
        <p:txBody>
          <a:bodyPr>
            <a:normAutofit/>
          </a:bodyPr>
          <a:lstStyle/>
          <a:p>
            <a:r>
              <a:rPr lang="en-US" sz="1100" b="1" dirty="0" smtClean="0">
                <a:latin typeface="+mj-lt"/>
                <a:ea typeface="Arial"/>
                <a:cs typeface="Arial"/>
                <a:sym typeface="Arial"/>
              </a:rPr>
              <a:t>Notes to Trainer: </a:t>
            </a:r>
          </a:p>
          <a:p>
            <a:r>
              <a:rPr lang="en-US" sz="1100" b="0" dirty="0" smtClean="0">
                <a:latin typeface="+mj-lt"/>
              </a:rPr>
              <a:t>It</a:t>
            </a:r>
            <a:r>
              <a:rPr lang="en-US" sz="1100" b="0" baseline="0" dirty="0" smtClean="0">
                <a:latin typeface="+mj-lt"/>
              </a:rPr>
              <a:t> is important to note again that everyone has experienced some form of trauma, and that there are likely survivors in the room. The nature of our work – working with people who have experienced violence and abuse – puts us at an increased risk for secondary traumatic stress.</a:t>
            </a:r>
            <a:endParaRPr lang="en-US" sz="1100" b="0" dirty="0">
              <a:latin typeface="+mj-lt"/>
            </a:endParaRPr>
          </a:p>
        </p:txBody>
      </p:sp>
    </p:spTree>
    <p:extLst>
      <p:ext uri="{BB962C8B-B14F-4D97-AF65-F5344CB8AC3E}">
        <p14:creationId xmlns:p14="http://schemas.microsoft.com/office/powerpoint/2010/main" val="162378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9" name="Picture 8" descr="Background-lower_new.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 y="-8404"/>
            <a:ext cx="9143747" cy="6874998"/>
          </a:xfrm>
          <a:prstGeom prst="rect">
            <a:avLst/>
          </a:prstGeom>
        </p:spPr>
      </p:pic>
      <p:pic>
        <p:nvPicPr>
          <p:cNvPr id="7" name="image2.png"/>
          <p:cNvPicPr/>
          <p:nvPr userDrawn="1"/>
        </p:nvPicPr>
        <p:blipFill>
          <a:blip r:embed="rId3" cstate="email">
            <a:extLst>
              <a:ext uri="{28A0092B-C50C-407E-A947-70E740481C1C}">
                <a14:useLocalDpi xmlns:a14="http://schemas.microsoft.com/office/drawing/2010/main"/>
              </a:ext>
            </a:extLst>
          </a:blip>
          <a:stretch>
            <a:fillRect/>
          </a:stretch>
        </p:blipFill>
        <p:spPr>
          <a:xfrm>
            <a:off x="6891338" y="6030912"/>
            <a:ext cx="1778001" cy="641351"/>
          </a:xfrm>
          <a:prstGeom prst="rect">
            <a:avLst/>
          </a:prstGeom>
          <a:ln w="12700">
            <a:miter lim="400000"/>
          </a:ln>
        </p:spPr>
      </p:pic>
      <p:sp>
        <p:nvSpPr>
          <p:cNvPr id="8" name="Shape 27"/>
          <p:cNvSpPr>
            <a:spLocks noGrp="1"/>
          </p:cNvSpPr>
          <p:nvPr>
            <p:ph type="sldNum" sz="quarter" idx="2"/>
          </p:nvPr>
        </p:nvSpPr>
        <p:spPr>
          <a:xfrm>
            <a:off x="152400" y="6492875"/>
            <a:ext cx="533400" cy="269240"/>
          </a:xfrm>
          <a:prstGeom prst="rect">
            <a:avLst/>
          </a:prstGeom>
        </p:spPr>
        <p:txBody>
          <a:bodyPr/>
          <a:lstStyle/>
          <a:p>
            <a:pPr lvl="0"/>
            <a:fld id="{86CB4B4D-7CA3-9044-876B-883B54F8677D}" type="slidenum">
              <a:rPr/>
              <a:pPr lvl="0"/>
              <a:t>‹#›</a:t>
            </a:fld>
            <a:endParaRPr dirty="0"/>
          </a:p>
        </p:txBody>
      </p:sp>
    </p:spTree>
    <p:extLst>
      <p:ext uri="{BB962C8B-B14F-4D97-AF65-F5344CB8AC3E}">
        <p14:creationId xmlns:p14="http://schemas.microsoft.com/office/powerpoint/2010/main" val="3821071670"/>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9218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12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152400" y="6492875"/>
            <a:ext cx="533400" cy="269240"/>
          </a:xfrm>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1060248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 y="1448119"/>
            <a:ext cx="8229600" cy="3456926"/>
          </a:xfrm>
        </p:spPr>
        <p:txBody>
          <a:bodyPr/>
          <a:lstStyle>
            <a:lvl1pPr>
              <a:lnSpc>
                <a:spcPct val="114000"/>
              </a:lnSpc>
              <a:spcBef>
                <a:spcPts val="0"/>
              </a:spcBef>
              <a:spcAft>
                <a:spcPts val="600"/>
              </a:spcAft>
              <a:buClr>
                <a:srgbClr val="C00000"/>
              </a:buClr>
              <a:defRPr/>
            </a:lvl1pPr>
            <a:lvl2pPr>
              <a:lnSpc>
                <a:spcPct val="114000"/>
              </a:lnSpc>
              <a:spcBef>
                <a:spcPts val="0"/>
              </a:spcBef>
              <a:spcAft>
                <a:spcPts val="600"/>
              </a:spcAft>
              <a:buClr>
                <a:srgbClr val="C00000"/>
              </a:buClr>
              <a:defRPr/>
            </a:lvl2pPr>
            <a:lvl3pPr>
              <a:lnSpc>
                <a:spcPct val="114000"/>
              </a:lnSpc>
              <a:spcBef>
                <a:spcPts val="0"/>
              </a:spcBef>
              <a:spcAft>
                <a:spcPts val="600"/>
              </a:spcAft>
              <a:buClr>
                <a:srgbClr val="C00000"/>
              </a:buClr>
              <a:defRPr/>
            </a:lvl3pPr>
            <a:lvl4pPr>
              <a:lnSpc>
                <a:spcPct val="114000"/>
              </a:lnSpc>
              <a:spcBef>
                <a:spcPts val="0"/>
              </a:spcBef>
              <a:spcAft>
                <a:spcPts val="600"/>
              </a:spcAft>
              <a:buClr>
                <a:srgbClr val="C00000"/>
              </a:buClr>
              <a:defRPr/>
            </a:lvl4pPr>
            <a:lvl5pPr>
              <a:lnSpc>
                <a:spcPct val="114000"/>
              </a:lnSpc>
              <a:spcBef>
                <a:spcPts val="0"/>
              </a:spcBef>
              <a:spcAft>
                <a:spcPts val="600"/>
              </a:spcAft>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3"/>
          </p:nvPr>
        </p:nvSpPr>
        <p:spPr>
          <a:xfrm>
            <a:off x="574811" y="754067"/>
            <a:ext cx="8386310" cy="663572"/>
          </a:xfrm>
        </p:spPr>
        <p:txBody>
          <a:bodyPr>
            <a:normAutofit/>
          </a:bodyPr>
          <a:lstStyle>
            <a:lvl1pPr marL="0" indent="0">
              <a:buNone/>
              <a:defRPr sz="3000" b="1">
                <a:solidFill>
                  <a:srgbClr val="C00000"/>
                </a:solidFill>
              </a:defRPr>
            </a:lvl1pPr>
          </a:lstStyle>
          <a:p>
            <a:pPr lvl="0"/>
            <a:r>
              <a:rPr lang="en-US" dirty="0" smtClean="0"/>
              <a:t>Click to edit Master text styles</a:t>
            </a:r>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lvl="0" algn="ctr">
              <a:defRPr>
                <a:solidFill>
                  <a:srgbClr val="F8F8F8"/>
                </a:solidFill>
              </a:defRPr>
            </a:pPr>
            <a:endParaRPr>
              <a:gradFill flip="none" rotWithShape="1">
                <a:gsLst>
                  <a:gs pos="0">
                    <a:srgbClr val="C00000"/>
                  </a:gs>
                  <a:gs pos="64999">
                    <a:srgbClr val="F0EBD5"/>
                  </a:gs>
                  <a:gs pos="100000">
                    <a:srgbClr val="D1C39F"/>
                  </a:gs>
                </a:gsLst>
                <a:lin ang="10800000" scaled="0"/>
                <a:tileRect/>
              </a:gradFill>
            </a:endParaRPr>
          </a:p>
        </p:txBody>
      </p:sp>
      <p:sp>
        <p:nvSpPr>
          <p:cNvPr id="10" name="Title 1"/>
          <p:cNvSpPr>
            <a:spLocks noGrp="1"/>
          </p:cNvSpPr>
          <p:nvPr>
            <p:ph type="title"/>
          </p:nvPr>
        </p:nvSpPr>
        <p:spPr>
          <a:xfrm>
            <a:off x="447040" y="121920"/>
            <a:ext cx="8229600" cy="483658"/>
          </a:xfrm>
        </p:spPr>
        <p:txBody>
          <a:bodyPr/>
          <a:lstStyle>
            <a:lvl1pPr algn="l">
              <a:defRPr>
                <a:solidFill>
                  <a:srgbClr val="C00000"/>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pPr/>
              <a:t>‹#›</a:t>
            </a:fld>
            <a:endParaRPr lang="en-US"/>
          </a:p>
        </p:txBody>
      </p:sp>
    </p:spTree>
    <p:extLst>
      <p:ext uri="{BB962C8B-B14F-4D97-AF65-F5344CB8AC3E}">
        <p14:creationId xmlns:p14="http://schemas.microsoft.com/office/powerpoint/2010/main" val="216987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6380"/>
            <a:ext cx="2438400" cy="1742420"/>
          </a:xfrm>
        </p:spPr>
        <p:txBody>
          <a:bodyPr/>
          <a:lstStyle>
            <a:lvl1pPr>
              <a:def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Franklin Gothic Book" pitchFamily="34" charset="0"/>
                <a:ea typeface="+mj-ea"/>
                <a:cs typeface="+mj-cs"/>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2590800" y="86380"/>
            <a:ext cx="6400800" cy="5400020"/>
          </a:xfrm>
        </p:spPr>
        <p:txBody>
          <a:bodyPr/>
          <a:lstStyle>
            <a:lvl1pPr marL="228600" indent="-228600">
              <a:buClr>
                <a:srgbClr val="72B633"/>
              </a:buClr>
              <a:buSzPct val="80000"/>
              <a:defRPr sz="3000">
                <a:solidFill>
                  <a:srgbClr val="58595B"/>
                </a:solidFill>
                <a:latin typeface="+mj-lt"/>
                <a:cs typeface="Arial" pitchFamily="34" charset="0"/>
              </a:defRPr>
            </a:lvl1pPr>
            <a:lvl2pPr marL="685800" indent="-228600">
              <a:buSzPct val="80000"/>
              <a:defRPr sz="2600">
                <a:solidFill>
                  <a:srgbClr val="58595B"/>
                </a:solidFill>
                <a:latin typeface="+mj-lt"/>
                <a:cs typeface="Arial" pitchFamily="34" charset="0"/>
              </a:defRPr>
            </a:lvl2pPr>
            <a:lvl3pPr>
              <a:buClr>
                <a:srgbClr val="8DC63F"/>
              </a:buClr>
              <a:buFont typeface="Wingdings" pitchFamily="2" charset="2"/>
              <a:buChar char="s"/>
              <a:defRPr sz="2200">
                <a:solidFill>
                  <a:srgbClr val="58595B"/>
                </a:solidFill>
                <a:latin typeface="+mj-lt"/>
                <a:cs typeface="Arial" pitchFamily="34" charset="0"/>
              </a:defRPr>
            </a:lvl3pPr>
            <a:lvl4pPr>
              <a:buSzPct val="70000"/>
              <a:buFont typeface="Wingdings 3" pitchFamily="18" charset="2"/>
              <a:buChar char=""/>
              <a:defRPr sz="2200">
                <a:solidFill>
                  <a:srgbClr val="58595B"/>
                </a:solidFill>
                <a:latin typeface="+mj-lt"/>
                <a:cs typeface="Arial" pitchFamily="34" charset="0"/>
              </a:defRPr>
            </a:lvl4pPr>
            <a:lvl5pPr>
              <a:buSzPct val="80000"/>
              <a:defRPr sz="2000">
                <a:solidFill>
                  <a:srgbClr val="58595B"/>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27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0" y="6492875"/>
            <a:ext cx="673100" cy="365125"/>
          </a:xfrm>
          <a:prstGeom prst="rect">
            <a:avLst/>
          </a:prstGeo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ADC4F28-E2F2-43CE-BD2D-BF4F23472C55}"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6380"/>
            <a:ext cx="2438400" cy="1742420"/>
          </a:xfrm>
        </p:spPr>
        <p:txBody>
          <a:bodyPr/>
          <a:lstStyle>
            <a:lvl1pPr>
              <a:def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Franklin Gothic Book" pitchFamily="34" charset="0"/>
                <a:ea typeface="+mj-ea"/>
                <a:cs typeface="+mj-cs"/>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2590800" y="86380"/>
            <a:ext cx="6400800" cy="5400020"/>
          </a:xfrm>
        </p:spPr>
        <p:txBody>
          <a:bodyPr/>
          <a:lstStyle>
            <a:lvl1pPr marL="228600" indent="-228600">
              <a:buClr>
                <a:srgbClr val="72B633"/>
              </a:buClr>
              <a:buSzPct val="80000"/>
              <a:defRPr sz="3000">
                <a:solidFill>
                  <a:srgbClr val="58595B"/>
                </a:solidFill>
                <a:latin typeface="+mj-lt"/>
                <a:cs typeface="Arial" pitchFamily="34" charset="0"/>
              </a:defRPr>
            </a:lvl1pPr>
            <a:lvl2pPr marL="685800" indent="-228600">
              <a:buSzPct val="80000"/>
              <a:defRPr sz="2600">
                <a:solidFill>
                  <a:srgbClr val="58595B"/>
                </a:solidFill>
                <a:latin typeface="+mj-lt"/>
                <a:cs typeface="Arial" pitchFamily="34" charset="0"/>
              </a:defRPr>
            </a:lvl2pPr>
            <a:lvl3pPr>
              <a:buClr>
                <a:srgbClr val="8DC63F"/>
              </a:buClr>
              <a:buFont typeface="Wingdings" pitchFamily="2" charset="2"/>
              <a:buChar char="s"/>
              <a:defRPr sz="2200">
                <a:solidFill>
                  <a:srgbClr val="58595B"/>
                </a:solidFill>
                <a:latin typeface="+mj-lt"/>
                <a:cs typeface="Arial" pitchFamily="34" charset="0"/>
              </a:defRPr>
            </a:lvl3pPr>
            <a:lvl4pPr>
              <a:buSzPct val="70000"/>
              <a:buFont typeface="Wingdings 3" pitchFamily="18" charset="2"/>
              <a:buChar char=""/>
              <a:defRPr sz="2200">
                <a:solidFill>
                  <a:srgbClr val="58595B"/>
                </a:solidFill>
                <a:latin typeface="+mj-lt"/>
                <a:cs typeface="Arial" pitchFamily="34" charset="0"/>
              </a:defRPr>
            </a:lvl4pPr>
            <a:lvl5pPr>
              <a:buSzPct val="80000"/>
              <a:defRPr sz="2000">
                <a:solidFill>
                  <a:srgbClr val="58595B"/>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5222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48" name="image1.png"/>
          <p:cNvPicPr/>
          <p:nvPr/>
        </p:nvPicPr>
        <p:blipFill>
          <a:blip r:embed="rId2" cstate="email">
            <a:extLst>
              <a:ext uri="{28A0092B-C50C-407E-A947-70E740481C1C}">
                <a14:useLocalDpi xmlns:a14="http://schemas.microsoft.com/office/drawing/2010/main"/>
              </a:ext>
            </a:extLst>
          </a:blip>
          <a:stretch>
            <a:fillRect/>
          </a:stretch>
        </p:blipFill>
        <p:spPr>
          <a:xfrm>
            <a:off x="0" y="5494337"/>
            <a:ext cx="9144000" cy="1384301"/>
          </a:xfrm>
          <a:prstGeom prst="rect">
            <a:avLst/>
          </a:prstGeom>
          <a:ln w="12700">
            <a:miter lim="400000"/>
          </a:ln>
        </p:spPr>
      </p:pic>
      <p:sp>
        <p:nvSpPr>
          <p:cNvPr id="49" name="Shape 49"/>
          <p:cNvSpPr/>
          <p:nvPr/>
        </p:nvSpPr>
        <p:spPr>
          <a:xfrm>
            <a:off x="488330" y="609600"/>
            <a:ext cx="8594725" cy="46038"/>
          </a:xfrm>
          <a:prstGeom prst="rect">
            <a:avLst/>
          </a:prstGeom>
          <a:gradFill>
            <a:gsLst>
              <a:gs pos="0">
                <a:srgbClr val="E78900"/>
              </a:gs>
              <a:gs pos="100000">
                <a:srgbClr val="95B3D7">
                  <a:alpha val="0"/>
                </a:srgbClr>
              </a:gs>
            </a:gsLst>
          </a:gradFill>
          <a:ln w="12700">
            <a:miter lim="400000"/>
          </a:ln>
        </p:spPr>
        <p:txBody>
          <a:bodyPr lIns="0" tIns="0" rIns="0" bIns="0" anchor="ctr"/>
          <a:lstStyle/>
          <a:p>
            <a:pPr algn="ctr" defTabSz="457200">
              <a:defRPr>
                <a:solidFill>
                  <a:srgbClr val="FFFFFF"/>
                </a:solidFill>
              </a:defRPr>
            </a:pPr>
            <a:endParaRPr kern="0" dirty="0">
              <a:solidFill>
                <a:srgbClr val="FFFFFF"/>
              </a:solidFill>
              <a:latin typeface="Calibri"/>
              <a:sym typeface="Calibri"/>
            </a:endParaRPr>
          </a:p>
        </p:txBody>
      </p:sp>
      <p:pic>
        <p:nvPicPr>
          <p:cNvPr id="50" name="image2.png"/>
          <p:cNvPicPr/>
          <p:nvPr/>
        </p:nvPicPr>
        <p:blipFill>
          <a:blip r:embed="rId3" cstate="email">
            <a:extLst>
              <a:ext uri="{28A0092B-C50C-407E-A947-70E740481C1C}">
                <a14:useLocalDpi xmlns:a14="http://schemas.microsoft.com/office/drawing/2010/main"/>
              </a:ext>
            </a:extLst>
          </a:blip>
          <a:stretch>
            <a:fillRect/>
          </a:stretch>
        </p:blipFill>
        <p:spPr>
          <a:xfrm>
            <a:off x="6891338" y="6030912"/>
            <a:ext cx="1778001" cy="641351"/>
          </a:xfrm>
          <a:prstGeom prst="rect">
            <a:avLst/>
          </a:prstGeom>
          <a:ln w="12700">
            <a:miter lim="400000"/>
          </a:ln>
        </p:spPr>
      </p:pic>
      <p:sp>
        <p:nvSpPr>
          <p:cNvPr id="51" name="Shape 51"/>
          <p:cNvSpPr>
            <a:spLocks noGrp="1"/>
          </p:cNvSpPr>
          <p:nvPr>
            <p:ph type="title"/>
          </p:nvPr>
        </p:nvSpPr>
        <p:spPr>
          <a:prstGeom prst="rect">
            <a:avLst/>
          </a:prstGeom>
        </p:spPr>
        <p:txBody>
          <a:bodyPr>
            <a:normAutofit/>
          </a:bodyPr>
          <a:lstStyle>
            <a:lvl1pPr>
              <a:defRPr b="0"/>
            </a:lvl1pPr>
          </a:lstStyle>
          <a:p>
            <a:pPr lvl="0">
              <a:defRPr sz="1800" b="0">
                <a:solidFill>
                  <a:srgbClr val="000000"/>
                </a:solidFill>
              </a:defRPr>
            </a:pPr>
            <a:r>
              <a:rPr sz="3200" b="1" dirty="0">
                <a:solidFill>
                  <a:srgbClr val="8F8F8F"/>
                </a:solidFill>
              </a:rPr>
              <a:t>Click to edit Master title style</a:t>
            </a:r>
          </a:p>
        </p:txBody>
      </p:sp>
      <p:sp>
        <p:nvSpPr>
          <p:cNvPr id="52" name="Shape 52"/>
          <p:cNvSpPr>
            <a:spLocks noGrp="1"/>
          </p:cNvSpPr>
          <p:nvPr>
            <p:ph type="body" idx="1"/>
          </p:nvPr>
        </p:nvSpPr>
        <p:spPr>
          <a:xfrm>
            <a:off x="457200" y="990600"/>
            <a:ext cx="8229600" cy="5867400"/>
          </a:xfrm>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a:solidFill>
                  <a:srgbClr val="58595B"/>
                </a:solidFill>
              </a:rPr>
              <a:t>Click to edit Master text styles</a:t>
            </a:r>
          </a:p>
          <a:p>
            <a:pPr lvl="1">
              <a:defRPr sz="1800">
                <a:solidFill>
                  <a:srgbClr val="000000"/>
                </a:solidFill>
              </a:defRPr>
            </a:pPr>
            <a:r>
              <a:rPr sz="3200">
                <a:solidFill>
                  <a:srgbClr val="58595B"/>
                </a:solidFill>
              </a:rPr>
              <a:t>Second level</a:t>
            </a:r>
          </a:p>
          <a:p>
            <a:pPr lvl="2">
              <a:defRPr sz="1800">
                <a:solidFill>
                  <a:srgbClr val="000000"/>
                </a:solidFill>
              </a:defRPr>
            </a:pPr>
            <a:r>
              <a:rPr sz="3200">
                <a:solidFill>
                  <a:srgbClr val="58595B"/>
                </a:solidFill>
              </a:rPr>
              <a:t>Third level</a:t>
            </a:r>
          </a:p>
          <a:p>
            <a:pPr lvl="3">
              <a:defRPr sz="1800">
                <a:solidFill>
                  <a:srgbClr val="000000"/>
                </a:solidFill>
              </a:defRPr>
            </a:pPr>
            <a:r>
              <a:rPr sz="3200">
                <a:solidFill>
                  <a:srgbClr val="58595B"/>
                </a:solidFill>
              </a:rPr>
              <a:t>Fourth level</a:t>
            </a:r>
          </a:p>
          <a:p>
            <a:pPr lvl="4">
              <a:defRPr sz="1800">
                <a:solidFill>
                  <a:srgbClr val="000000"/>
                </a:solidFill>
              </a:defRPr>
            </a:pPr>
            <a:r>
              <a:rPr sz="3200">
                <a:solidFill>
                  <a:srgbClr val="58595B"/>
                </a:solidFill>
              </a:rPr>
              <a:t>Fifth level</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4817018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380"/>
            <a:ext cx="8229600" cy="612868"/>
          </a:xfrm>
        </p:spPr>
        <p:txBody>
          <a:bodyPr/>
          <a:lstStyle>
            <a:lvl1pPr>
              <a:defRPr kumimoji="0" lang="en-US" sz="3200" b="1" i="0" u="none" strike="noStrike" kern="1200" cap="none" spc="0" normalizeH="0" baseline="0" noProof="0" dirty="0">
                <a:ln>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effectLst/>
                <a:uLnTx/>
                <a:uFillTx/>
                <a:latin typeface="Franklin Gothic Book" pitchFamily="34" charset="0"/>
                <a:ea typeface="+mj-ea"/>
                <a:cs typeface="+mj-cs"/>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4389120"/>
          </a:xfrm>
        </p:spPr>
        <p:txBody>
          <a:bodyPr/>
          <a:lstStyle>
            <a:lvl1pPr marL="228600" indent="-228600">
              <a:buClr>
                <a:srgbClr val="72B633"/>
              </a:buClr>
              <a:buSzPct val="80000"/>
              <a:defRPr sz="3000">
                <a:solidFill>
                  <a:srgbClr val="58595B"/>
                </a:solidFill>
                <a:latin typeface="+mj-lt"/>
                <a:cs typeface="Arial" pitchFamily="34" charset="0"/>
              </a:defRPr>
            </a:lvl1pPr>
            <a:lvl2pPr marL="685800" indent="-228600">
              <a:buSzPct val="80000"/>
              <a:defRPr sz="2600">
                <a:solidFill>
                  <a:srgbClr val="58595B"/>
                </a:solidFill>
                <a:latin typeface="+mj-lt"/>
                <a:cs typeface="Arial" pitchFamily="34" charset="0"/>
              </a:defRPr>
            </a:lvl2pPr>
            <a:lvl3pPr>
              <a:buClr>
                <a:schemeClr val="tx1">
                  <a:lumMod val="50000"/>
                  <a:lumOff val="50000"/>
                </a:schemeClr>
              </a:buClr>
              <a:buFont typeface="Wingdings" pitchFamily="2" charset="2"/>
              <a:buChar char="s"/>
              <a:defRPr sz="2200">
                <a:solidFill>
                  <a:srgbClr val="58595B"/>
                </a:solidFill>
                <a:latin typeface="+mj-lt"/>
                <a:cs typeface="Arial" pitchFamily="34" charset="0"/>
              </a:defRPr>
            </a:lvl3pPr>
            <a:lvl4pPr>
              <a:buSzPct val="70000"/>
              <a:buFont typeface="Wingdings 3" pitchFamily="18" charset="2"/>
              <a:buChar char=""/>
              <a:defRPr sz="2200">
                <a:solidFill>
                  <a:srgbClr val="58595B"/>
                </a:solidFill>
                <a:latin typeface="+mj-lt"/>
                <a:cs typeface="Arial" pitchFamily="34" charset="0"/>
              </a:defRPr>
            </a:lvl4pPr>
            <a:lvl5pPr>
              <a:buSzPct val="80000"/>
              <a:defRPr sz="2000">
                <a:solidFill>
                  <a:srgbClr val="58595B"/>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lgn="l">
              <a:defRPr>
                <a:solidFill>
                  <a:schemeClr val="bg1"/>
                </a:solidFill>
              </a:defRPr>
            </a:lvl1pPr>
          </a:lstStyle>
          <a:p>
            <a:fld id="{BB801B3E-78CE-EB4D-B669-60AC641F9F3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itchFamily="34" charset="0"/>
              </a:defRPr>
            </a:lvl1pPr>
          </a:lstStyle>
          <a:p>
            <a:r>
              <a:rPr lang="en-US" dirty="0" smtClean="0"/>
              <a:t>Click to edit Master title style</a:t>
            </a:r>
            <a:endParaRPr lang="en-US" dirty="0"/>
          </a:p>
        </p:txBody>
      </p:sp>
      <p:sp>
        <p:nvSpPr>
          <p:cNvPr id="4" name="Slide Number Placeholder 4"/>
          <p:cNvSpPr>
            <a:spLocks noGrp="1"/>
          </p:cNvSpPr>
          <p:nvPr>
            <p:ph type="sldNum" sz="quarter" idx="11"/>
          </p:nvPr>
        </p:nvSpPr>
        <p:spPr>
          <a:xfrm>
            <a:off x="0" y="6477000"/>
            <a:ext cx="762000" cy="365125"/>
          </a:xfrm>
        </p:spPr>
        <p:txBody>
          <a:bodyPr/>
          <a:lstStyle>
            <a:lvl1pPr>
              <a:defRPr/>
            </a:lvl1pPr>
          </a:lstStyle>
          <a:p>
            <a:fld id="{BB801B3E-78CE-EB4D-B669-60AC641F9F30}" type="slidenum">
              <a:rPr lang="en-US" smtClean="0"/>
              <a:pPr/>
              <a:t>‹#›</a:t>
            </a:fld>
            <a:endParaRPr lang="en-US" dirty="0"/>
          </a:p>
        </p:txBody>
      </p:sp>
      <p:sp>
        <p:nvSpPr>
          <p:cNvPr id="6"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3"/>
          </p:nvPr>
        </p:nvSpPr>
        <p:spPr>
          <a:xfrm>
            <a:off x="4645025"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645025" y="17065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itchFamily="34" charset="0"/>
              </a:defRPr>
            </a:lvl1pPr>
          </a:lstStyle>
          <a:p>
            <a:r>
              <a:rPr lang="en-US" dirty="0" smtClean="0"/>
              <a:t>Click to edit Master title style</a:t>
            </a:r>
            <a:endParaRPr lang="en-US" dirty="0"/>
          </a:p>
        </p:txBody>
      </p:sp>
      <p:sp>
        <p:nvSpPr>
          <p:cNvPr id="4" name="Slide Number Placeholder 4"/>
          <p:cNvSpPr>
            <a:spLocks noGrp="1"/>
          </p:cNvSpPr>
          <p:nvPr>
            <p:ph type="sldNum" sz="quarter" idx="11"/>
          </p:nvPr>
        </p:nvSpPr>
        <p:spPr>
          <a:xfrm>
            <a:off x="0" y="6492875"/>
            <a:ext cx="762000" cy="365125"/>
          </a:xfrm>
        </p:spPr>
        <p:txBody>
          <a:bodyPr/>
          <a:lstStyle>
            <a:lvl1pPr>
              <a:defRPr/>
            </a:lvl1pPr>
          </a:lstStyle>
          <a:p>
            <a:fld id="{BB801B3E-78CE-EB4D-B669-60AC641F9F30}" type="slidenum">
              <a:rPr lang="en-US" smtClean="0"/>
              <a:pPr/>
              <a:t>‹#›</a:t>
            </a:fld>
            <a:endParaRPr lang="en-US" dirty="0"/>
          </a:p>
        </p:txBody>
      </p:sp>
      <p:sp>
        <p:nvSpPr>
          <p:cNvPr id="6" name="Content Placeholder 2"/>
          <p:cNvSpPr>
            <a:spLocks noGrp="1"/>
          </p:cNvSpPr>
          <p:nvPr>
            <p:ph sz="half" idx="1"/>
          </p:nvPr>
        </p:nvSpPr>
        <p:spPr>
          <a:xfrm>
            <a:off x="457200" y="914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half" idx="2"/>
          </p:nvPr>
        </p:nvSpPr>
        <p:spPr>
          <a:xfrm>
            <a:off x="4648200" y="914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swoosh-purple-glow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486400"/>
            <a:ext cx="9144001" cy="1393825"/>
          </a:xfrm>
          <a:prstGeom prst="rect">
            <a:avLst/>
          </a:prstGeom>
        </p:spPr>
      </p:pic>
      <p:pic>
        <p:nvPicPr>
          <p:cNvPr id="7" name="Picture 11"/>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91339" y="6030914"/>
            <a:ext cx="1778000" cy="641350"/>
          </a:xfrm>
          <a:prstGeom prst="rect">
            <a:avLst/>
          </a:prstGeom>
          <a:noFill/>
          <a:ln w="9525">
            <a:noFill/>
            <a:miter lim="800000"/>
            <a:headEnd/>
            <a:tailEnd/>
          </a:ln>
        </p:spPr>
      </p:pic>
      <p:sp>
        <p:nvSpPr>
          <p:cNvPr id="4" name="Slide Number Placeholder 5"/>
          <p:cNvSpPr>
            <a:spLocks noGrp="1"/>
          </p:cNvSpPr>
          <p:nvPr>
            <p:ph type="sldNum" sz="quarter" idx="11"/>
          </p:nvPr>
        </p:nvSpPr>
        <p:spPr/>
        <p:txBody>
          <a:bodyPr/>
          <a:lstStyle>
            <a:lvl1pPr algn="l">
              <a:defRPr sz="1200">
                <a:solidFill>
                  <a:schemeClr val="bg1"/>
                </a:solidFill>
                <a:latin typeface="+mj-lt"/>
              </a:defRPr>
            </a:lvl1pPr>
          </a:lstStyle>
          <a:p>
            <a:fld id="{BB801B3E-78CE-EB4D-B669-60AC641F9F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a:prstGeom prst="rect">
            <a:avLst/>
          </a:prstGeom>
        </p:spPr>
        <p:txBody>
          <a:bodyPr>
            <a:normAutofit/>
          </a:bodyPr>
          <a:lstStyle>
            <a:lvl1pPr algn="ctr">
              <a:defRPr sz="4800" b="1"/>
            </a:lvl1pPr>
          </a:lstStyle>
          <a:p>
            <a:r>
              <a:rPr lang="en-US" dirty="0"/>
              <a:t>Click to edit Master title style</a:t>
            </a:r>
          </a:p>
        </p:txBody>
      </p:sp>
      <p:sp>
        <p:nvSpPr>
          <p:cNvPr id="3" name="Subtitle 2"/>
          <p:cNvSpPr>
            <a:spLocks noGrp="1"/>
          </p:cNvSpPr>
          <p:nvPr>
            <p:ph type="subTitle" idx="1"/>
          </p:nvPr>
        </p:nvSpPr>
        <p:spPr>
          <a:xfrm>
            <a:off x="1371600" y="3051175"/>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AADC4F28-E2F2-43CE-BD2D-BF4F23472C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612775"/>
          </a:xfrm>
        </p:spPr>
        <p:txBody>
          <a:bodyPr>
            <a:normAutofit/>
          </a:bodyPr>
          <a:lstStyle>
            <a:lvl1pPr>
              <a:defRPr sz="32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33400" y="875076"/>
            <a:ext cx="8077200" cy="4267200"/>
          </a:xfrm>
        </p:spPr>
        <p:txBody>
          <a:bodyPr/>
          <a:lstStyle>
            <a:lvl1pPr>
              <a:defRPr sz="3200">
                <a:latin typeface="+mn-lt"/>
              </a:defRPr>
            </a:lvl1pPr>
            <a:lvl2pPr>
              <a:defRPr sz="2800">
                <a:latin typeface="+mn-lt"/>
              </a:defRPr>
            </a:lvl2pPr>
            <a:lvl3pPr>
              <a:defRPr sz="2400">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pic>
        <p:nvPicPr>
          <p:cNvPr id="7" name="Picture 6" descr="Background-lower_new.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 y="-8404"/>
            <a:ext cx="9143747" cy="6874998"/>
          </a:xfrm>
          <a:prstGeom prst="rect">
            <a:avLst/>
          </a:prstGeom>
        </p:spPr>
      </p:pic>
      <p:sp>
        <p:nvSpPr>
          <p:cNvPr id="30" name="Shape 30"/>
          <p:cNvSpPr>
            <a:spLocks noGrp="1"/>
          </p:cNvSpPr>
          <p:nvPr>
            <p:ph type="title"/>
          </p:nvPr>
        </p:nvSpPr>
        <p:spPr>
          <a:xfrm>
            <a:off x="457200" y="73025"/>
            <a:ext cx="8229600" cy="1069975"/>
          </a:xfrm>
          <a:prstGeom prst="rect">
            <a:avLst/>
          </a:prstGeom>
        </p:spPr>
        <p:txBody>
          <a:bodyPr>
            <a:normAutofit/>
          </a:bodyPr>
          <a:lstStyle>
            <a:lvl1pPr>
              <a:defRPr>
                <a:solidFill>
                  <a:srgbClr val="E98A00"/>
                </a:solidFill>
              </a:defRPr>
            </a:lvl1pPr>
          </a:lstStyle>
          <a:p>
            <a:pPr lvl="0">
              <a:defRPr sz="1800" b="0">
                <a:solidFill>
                  <a:srgbClr val="000000"/>
                </a:solidFill>
              </a:defRPr>
            </a:pPr>
            <a:r>
              <a:rPr sz="3200" b="1">
                <a:solidFill>
                  <a:srgbClr val="E98A00"/>
                </a:solidFill>
              </a:rPr>
              <a:t>Click to Edit Master Title Style</a:t>
            </a:r>
          </a:p>
        </p:txBody>
      </p:sp>
      <p:sp>
        <p:nvSpPr>
          <p:cNvPr id="31" name="Shape 31"/>
          <p:cNvSpPr>
            <a:spLocks noGrp="1"/>
          </p:cNvSpPr>
          <p:nvPr>
            <p:ph type="body" idx="1"/>
          </p:nvPr>
        </p:nvSpPr>
        <p:spPr>
          <a:xfrm>
            <a:off x="457200" y="1143000"/>
            <a:ext cx="8153400" cy="5715000"/>
          </a:xfrm>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a:solidFill>
                  <a:srgbClr val="58595B"/>
                </a:solidFill>
              </a:rPr>
              <a:t>Click to edit Master text styles</a:t>
            </a:r>
          </a:p>
          <a:p>
            <a:pPr lvl="1">
              <a:defRPr sz="1800">
                <a:solidFill>
                  <a:srgbClr val="000000"/>
                </a:solidFill>
              </a:defRPr>
            </a:pPr>
            <a:r>
              <a:rPr sz="3200">
                <a:solidFill>
                  <a:srgbClr val="58595B"/>
                </a:solidFill>
              </a:rPr>
              <a:t>Second level</a:t>
            </a:r>
          </a:p>
          <a:p>
            <a:pPr lvl="2">
              <a:defRPr sz="1800">
                <a:solidFill>
                  <a:srgbClr val="000000"/>
                </a:solidFill>
              </a:defRPr>
            </a:pPr>
            <a:r>
              <a:rPr sz="3200">
                <a:solidFill>
                  <a:srgbClr val="58595B"/>
                </a:solidFill>
              </a:rPr>
              <a:t>Third level</a:t>
            </a:r>
          </a:p>
          <a:p>
            <a:pPr lvl="3">
              <a:defRPr sz="1800">
                <a:solidFill>
                  <a:srgbClr val="000000"/>
                </a:solidFill>
              </a:defRPr>
            </a:pPr>
            <a:r>
              <a:rPr sz="3200">
                <a:solidFill>
                  <a:srgbClr val="58595B"/>
                </a:solidFill>
              </a:rPr>
              <a:t>Fourth level</a:t>
            </a:r>
          </a:p>
          <a:p>
            <a:pPr lvl="4">
              <a:defRPr sz="1800">
                <a:solidFill>
                  <a:srgbClr val="000000"/>
                </a:solidFill>
              </a:defRPr>
            </a:pPr>
            <a:r>
              <a:rPr sz="3200">
                <a:solidFill>
                  <a:srgbClr val="58595B"/>
                </a:solidFill>
              </a:rPr>
              <a:t>Fifth level</a:t>
            </a:r>
          </a:p>
        </p:txBody>
      </p:sp>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dirty="0"/>
          </a:p>
        </p:txBody>
      </p:sp>
      <p:pic>
        <p:nvPicPr>
          <p:cNvPr id="34" name="image2.png"/>
          <p:cNvPicPr/>
          <p:nvPr/>
        </p:nvPicPr>
        <p:blipFill>
          <a:blip r:embed="rId3" cstate="email">
            <a:extLst>
              <a:ext uri="{28A0092B-C50C-407E-A947-70E740481C1C}">
                <a14:useLocalDpi xmlns:a14="http://schemas.microsoft.com/office/drawing/2010/main"/>
              </a:ext>
            </a:extLst>
          </a:blip>
          <a:stretch>
            <a:fillRect/>
          </a:stretch>
        </p:blipFill>
        <p:spPr>
          <a:xfrm>
            <a:off x="6891338" y="6030912"/>
            <a:ext cx="1778001" cy="641351"/>
          </a:xfrm>
          <a:prstGeom prst="rect">
            <a:avLst/>
          </a:prstGeom>
          <a:ln w="12700">
            <a:miter lim="400000"/>
          </a:ln>
        </p:spPr>
      </p:pic>
    </p:spTree>
    <p:extLst>
      <p:ext uri="{BB962C8B-B14F-4D97-AF65-F5344CB8AC3E}">
        <p14:creationId xmlns:p14="http://schemas.microsoft.com/office/powerpoint/2010/main" val="3227602958"/>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9" name="Picture 8" descr="Background-lower_new.ps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 y="-8404"/>
            <a:ext cx="9143747" cy="6874998"/>
          </a:xfrm>
          <a:prstGeom prst="rect">
            <a:avLst/>
          </a:prstGeom>
        </p:spPr>
      </p:pic>
      <p:pic>
        <p:nvPicPr>
          <p:cNvPr id="7" name="image2.png"/>
          <p:cNvPicPr/>
          <p:nvPr userDrawn="1"/>
        </p:nvPicPr>
        <p:blipFill>
          <a:blip r:embed="rId3" cstate="email">
            <a:extLst>
              <a:ext uri="{28A0092B-C50C-407E-A947-70E740481C1C}">
                <a14:useLocalDpi xmlns:a14="http://schemas.microsoft.com/office/drawing/2010/main"/>
              </a:ext>
            </a:extLst>
          </a:blip>
          <a:stretch>
            <a:fillRect/>
          </a:stretch>
        </p:blipFill>
        <p:spPr>
          <a:xfrm>
            <a:off x="6891338" y="6030912"/>
            <a:ext cx="1778001" cy="641351"/>
          </a:xfrm>
          <a:prstGeom prst="rect">
            <a:avLst/>
          </a:prstGeom>
          <a:ln w="12700">
            <a:miter lim="400000"/>
          </a:ln>
        </p:spPr>
      </p:pic>
      <p:sp>
        <p:nvSpPr>
          <p:cNvPr id="8" name="Shape 27"/>
          <p:cNvSpPr>
            <a:spLocks noGrp="1"/>
          </p:cNvSpPr>
          <p:nvPr>
            <p:ph type="sldNum" sz="quarter" idx="2"/>
          </p:nvPr>
        </p:nvSpPr>
        <p:spPr>
          <a:xfrm>
            <a:off x="152400" y="6492875"/>
            <a:ext cx="533400" cy="269240"/>
          </a:xfrm>
          <a:prstGeom prst="rect">
            <a:avLst/>
          </a:prstGeom>
        </p:spPr>
        <p:txBody>
          <a:bodyPr/>
          <a:lstStyle/>
          <a:p>
            <a:pPr lvl="0"/>
            <a:fld id="{86CB4B4D-7CA3-9044-876B-883B54F8677D}" type="slidenum">
              <a:rPr/>
              <a:pPr lvl="0"/>
              <a:t>‹#›</a:t>
            </a:fld>
            <a:endParaRPr dirty="0"/>
          </a:p>
        </p:txBody>
      </p:sp>
    </p:spTree>
    <p:extLst>
      <p:ext uri="{BB962C8B-B14F-4D97-AF65-F5344CB8AC3E}">
        <p14:creationId xmlns:p14="http://schemas.microsoft.com/office/powerpoint/2010/main" val="418311410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swoosh-purple-glow2.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 y="5486400"/>
            <a:ext cx="9144001" cy="1393825"/>
          </a:xfrm>
          <a:prstGeom prst="rect">
            <a:avLst/>
          </a:prstGeom>
        </p:spPr>
      </p:pic>
      <p:pic>
        <p:nvPicPr>
          <p:cNvPr id="13" name="Picture 11"/>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891339" y="6030914"/>
            <a:ext cx="1778000" cy="641350"/>
          </a:xfrm>
          <a:prstGeom prst="rect">
            <a:avLst/>
          </a:prstGeom>
          <a:noFill/>
          <a:ln w="9525">
            <a:noFill/>
            <a:miter lim="800000"/>
            <a:headEnd/>
            <a:tailEnd/>
          </a:ln>
        </p:spPr>
      </p:pic>
      <p:sp>
        <p:nvSpPr>
          <p:cNvPr id="2" name="Title Placeholder 1"/>
          <p:cNvSpPr>
            <a:spLocks noGrp="1"/>
          </p:cNvSpPr>
          <p:nvPr>
            <p:ph type="title"/>
          </p:nvPr>
        </p:nvSpPr>
        <p:spPr>
          <a:xfrm>
            <a:off x="457200" y="82550"/>
            <a:ext cx="8229600" cy="6127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9144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5"/>
          <p:cNvSpPr>
            <a:spLocks noGrp="1"/>
          </p:cNvSpPr>
          <p:nvPr>
            <p:ph type="sldNum" sz="quarter" idx="4"/>
          </p:nvPr>
        </p:nvSpPr>
        <p:spPr>
          <a:xfrm>
            <a:off x="0" y="6492875"/>
            <a:ext cx="673100" cy="365125"/>
          </a:xfrm>
          <a:prstGeom prst="rect">
            <a:avLst/>
          </a:prstGeom>
        </p:spPr>
        <p:txBody>
          <a:bodyPr/>
          <a:lstStyle>
            <a:lvl1pPr algn="l" fontAlgn="auto">
              <a:spcBef>
                <a:spcPts val="0"/>
              </a:spcBef>
              <a:spcAft>
                <a:spcPts val="0"/>
              </a:spcAft>
              <a:defRPr sz="1200" b="1">
                <a:solidFill>
                  <a:schemeClr val="bg1"/>
                </a:solidFill>
                <a:latin typeface="+mj-lt"/>
              </a:defRPr>
            </a:lvl1pPr>
          </a:lstStyle>
          <a:p>
            <a:fld id="{BB801B3E-78CE-EB4D-B669-60AC641F9F30}" type="slidenum">
              <a:rPr lang="en-US" smtClean="0"/>
              <a:pPr/>
              <a:t>‹#›</a:t>
            </a:fld>
            <a:endParaRPr lang="en-US" dirty="0"/>
          </a:p>
        </p:txBody>
      </p:sp>
      <p:sp>
        <p:nvSpPr>
          <p:cNvPr id="11" name="Rectangle 10"/>
          <p:cNvSpPr/>
          <p:nvPr/>
        </p:nvSpPr>
        <p:spPr>
          <a:xfrm>
            <a:off x="549275" y="590550"/>
            <a:ext cx="8594725" cy="46038"/>
          </a:xfrm>
          <a:prstGeom prst="rect">
            <a:avLst/>
          </a:prstGeom>
          <a:gradFill flip="none" rotWithShape="1">
            <a:gsLst>
              <a:gs pos="0">
                <a:srgbClr val="E78900"/>
              </a:gs>
              <a:gs pos="100000">
                <a:srgbClr val="00B05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703" r:id="rId3"/>
    <p:sldLayoutId id="2147483702" r:id="rId4"/>
    <p:sldLayoutId id="2147483663" r:id="rId5"/>
    <p:sldLayoutId id="2147483709" r:id="rId6"/>
    <p:sldLayoutId id="2147483720" r:id="rId7"/>
    <p:sldLayoutId id="2147483721" r:id="rId8"/>
    <p:sldLayoutId id="2147483724" r:id="rId9"/>
    <p:sldLayoutId id="2147483725" r:id="rId10"/>
    <p:sldLayoutId id="2147483726" r:id="rId11"/>
    <p:sldLayoutId id="2147483733" r:id="rId12"/>
    <p:sldLayoutId id="2147483734" r:id="rId13"/>
    <p:sldLayoutId id="2147483735" r:id="rId1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3200" b="1" kern="1200"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ea typeface="+mj-ea"/>
          <a:cs typeface="+mj-cs"/>
        </a:defRPr>
      </a:lvl1pPr>
      <a:lvl2pPr algn="l" rtl="0" eaLnBrk="1" fontAlgn="base" hangingPunct="1">
        <a:spcBef>
          <a:spcPct val="0"/>
        </a:spcBef>
        <a:spcAft>
          <a:spcPct val="0"/>
        </a:spcAft>
        <a:defRPr sz="3200">
          <a:solidFill>
            <a:schemeClr val="tx1"/>
          </a:solidFill>
          <a:latin typeface="Franklin Gothic Demi" pitchFamily="34" charset="0"/>
        </a:defRPr>
      </a:lvl2pPr>
      <a:lvl3pPr algn="l" rtl="0" eaLnBrk="1" fontAlgn="base" hangingPunct="1">
        <a:spcBef>
          <a:spcPct val="0"/>
        </a:spcBef>
        <a:spcAft>
          <a:spcPct val="0"/>
        </a:spcAft>
        <a:defRPr sz="3200">
          <a:solidFill>
            <a:schemeClr val="tx1"/>
          </a:solidFill>
          <a:latin typeface="Franklin Gothic Demi" pitchFamily="34" charset="0"/>
        </a:defRPr>
      </a:lvl3pPr>
      <a:lvl4pPr algn="l" rtl="0" eaLnBrk="1" fontAlgn="base" hangingPunct="1">
        <a:spcBef>
          <a:spcPct val="0"/>
        </a:spcBef>
        <a:spcAft>
          <a:spcPct val="0"/>
        </a:spcAft>
        <a:defRPr sz="3200">
          <a:solidFill>
            <a:schemeClr val="tx1"/>
          </a:solidFill>
          <a:latin typeface="Franklin Gothic Demi" pitchFamily="34" charset="0"/>
        </a:defRPr>
      </a:lvl4pPr>
      <a:lvl5pPr algn="l" rtl="0" eaLnBrk="1" fontAlgn="base" hangingPunct="1">
        <a:spcBef>
          <a:spcPct val="0"/>
        </a:spcBef>
        <a:spcAft>
          <a:spcPct val="0"/>
        </a:spcAft>
        <a:defRPr sz="3200">
          <a:solidFill>
            <a:schemeClr val="tx1"/>
          </a:solidFill>
          <a:latin typeface="Franklin Gothic Demi" pitchFamily="34" charset="0"/>
        </a:defRPr>
      </a:lvl5pPr>
      <a:lvl6pPr marL="457200" algn="l" rtl="0" eaLnBrk="1" fontAlgn="base" hangingPunct="1">
        <a:spcBef>
          <a:spcPct val="0"/>
        </a:spcBef>
        <a:spcAft>
          <a:spcPct val="0"/>
        </a:spcAft>
        <a:defRPr sz="3200">
          <a:solidFill>
            <a:schemeClr val="tx1"/>
          </a:solidFill>
          <a:latin typeface="Franklin Gothic Demi" pitchFamily="34" charset="0"/>
        </a:defRPr>
      </a:lvl6pPr>
      <a:lvl7pPr marL="914400" algn="l" rtl="0" eaLnBrk="1" fontAlgn="base" hangingPunct="1">
        <a:spcBef>
          <a:spcPct val="0"/>
        </a:spcBef>
        <a:spcAft>
          <a:spcPct val="0"/>
        </a:spcAft>
        <a:defRPr sz="3200">
          <a:solidFill>
            <a:schemeClr val="tx1"/>
          </a:solidFill>
          <a:latin typeface="Franklin Gothic Demi" pitchFamily="34" charset="0"/>
        </a:defRPr>
      </a:lvl7pPr>
      <a:lvl8pPr marL="1371600" algn="l" rtl="0" eaLnBrk="1" fontAlgn="base" hangingPunct="1">
        <a:spcBef>
          <a:spcPct val="0"/>
        </a:spcBef>
        <a:spcAft>
          <a:spcPct val="0"/>
        </a:spcAft>
        <a:defRPr sz="3200">
          <a:solidFill>
            <a:schemeClr val="tx1"/>
          </a:solidFill>
          <a:latin typeface="Franklin Gothic Demi" pitchFamily="34" charset="0"/>
        </a:defRPr>
      </a:lvl8pPr>
      <a:lvl9pPr marL="1828800" algn="l" rtl="0" eaLnBrk="1" fontAlgn="base" hangingPunct="1">
        <a:spcBef>
          <a:spcPct val="0"/>
        </a:spcBef>
        <a:spcAft>
          <a:spcPct val="0"/>
        </a:spcAft>
        <a:defRPr sz="3200">
          <a:solidFill>
            <a:schemeClr val="tx1"/>
          </a:solidFill>
          <a:latin typeface="Franklin Gothic Demi" pitchFamily="34" charset="0"/>
        </a:defRPr>
      </a:lvl9pPr>
    </p:titleStyle>
    <p:bodyStyle>
      <a:lvl1pPr marL="228600" indent="-228600" algn="l" rtl="0" eaLnBrk="1" fontAlgn="base" hangingPunct="1">
        <a:lnSpc>
          <a:spcPts val="4200"/>
        </a:lnSpc>
        <a:spcBef>
          <a:spcPct val="0"/>
        </a:spcBef>
        <a:spcAft>
          <a:spcPts val="1200"/>
        </a:spcAft>
        <a:buClr>
          <a:srgbClr val="72B633"/>
        </a:buClr>
        <a:buSzPct val="80000"/>
        <a:buFont typeface="Arial" charset="0"/>
        <a:buChar char="•"/>
        <a:defRPr lang="en-US" sz="3400" kern="1200" dirty="0">
          <a:solidFill>
            <a:srgbClr val="58595B"/>
          </a:solidFill>
          <a:latin typeface="+mn-lt"/>
          <a:ea typeface="+mn-ea"/>
          <a:cs typeface="Arial" pitchFamily="34" charset="0"/>
        </a:defRPr>
      </a:lvl1pPr>
      <a:lvl2pPr marL="685800" indent="-228600" algn="l" rtl="0" eaLnBrk="1" fontAlgn="base" hangingPunct="1">
        <a:lnSpc>
          <a:spcPts val="4200"/>
        </a:lnSpc>
        <a:spcBef>
          <a:spcPct val="0"/>
        </a:spcBef>
        <a:spcAft>
          <a:spcPts val="800"/>
        </a:spcAft>
        <a:buClr>
          <a:srgbClr val="8DC63F"/>
        </a:buClr>
        <a:buSzPct val="80000"/>
        <a:buFont typeface="Arial" charset="0"/>
        <a:buChar char="–"/>
        <a:defRPr lang="en-US" sz="2600" kern="1200" dirty="0">
          <a:solidFill>
            <a:srgbClr val="58595B"/>
          </a:solidFill>
          <a:latin typeface="+mn-lt"/>
          <a:ea typeface="+mn-ea"/>
          <a:cs typeface="Arial" pitchFamily="34" charset="0"/>
        </a:defRPr>
      </a:lvl2pPr>
      <a:lvl3pPr marL="1143000" indent="-228600" algn="l" rtl="0" eaLnBrk="1" fontAlgn="base" hangingPunct="1">
        <a:lnSpc>
          <a:spcPts val="4200"/>
        </a:lnSpc>
        <a:spcBef>
          <a:spcPct val="0"/>
        </a:spcBef>
        <a:spcAft>
          <a:spcPts val="800"/>
        </a:spcAft>
        <a:buClr>
          <a:srgbClr val="8DC63F"/>
        </a:buClr>
        <a:buSzPct val="80000"/>
        <a:buFont typeface="Wingdings" pitchFamily="2" charset="2"/>
        <a:buChar char="s"/>
        <a:defRPr lang="en-US" sz="2200" kern="1200" dirty="0">
          <a:solidFill>
            <a:srgbClr val="58595B"/>
          </a:solidFill>
          <a:latin typeface="+mn-lt"/>
          <a:ea typeface="+mn-ea"/>
          <a:cs typeface="Arial" pitchFamily="34" charset="0"/>
        </a:defRPr>
      </a:lvl3pPr>
      <a:lvl4pPr marL="1600200" indent="-228600" algn="l" rtl="0" eaLnBrk="1" fontAlgn="base" hangingPunct="1">
        <a:lnSpc>
          <a:spcPts val="4200"/>
        </a:lnSpc>
        <a:spcBef>
          <a:spcPct val="0"/>
        </a:spcBef>
        <a:spcAft>
          <a:spcPts val="800"/>
        </a:spcAft>
        <a:buClr>
          <a:srgbClr val="8DC63F"/>
        </a:buClr>
        <a:buSzPct val="70000"/>
        <a:buFont typeface="Wingdings 3" pitchFamily="18" charset="2"/>
        <a:buChar char=""/>
        <a:defRPr lang="en-US" sz="2200" kern="1200" dirty="0">
          <a:solidFill>
            <a:srgbClr val="58595B"/>
          </a:solidFill>
          <a:latin typeface="+mn-lt"/>
          <a:ea typeface="+mn-ea"/>
          <a:cs typeface="Arial" pitchFamily="34" charset="0"/>
        </a:defRPr>
      </a:lvl4pPr>
      <a:lvl5pPr marL="2057400" indent="-228600" algn="l" rtl="0" eaLnBrk="1" fontAlgn="base" hangingPunct="1">
        <a:lnSpc>
          <a:spcPts val="4200"/>
        </a:lnSpc>
        <a:spcBef>
          <a:spcPct val="0"/>
        </a:spcBef>
        <a:spcAft>
          <a:spcPts val="800"/>
        </a:spcAft>
        <a:buClr>
          <a:srgbClr val="8DC63F"/>
        </a:buClr>
        <a:buSzPct val="80000"/>
        <a:buFont typeface="Arial" charset="0"/>
        <a:buChar char="»"/>
        <a:defRPr lang="en-US" sz="2000" kern="1200" dirty="0">
          <a:solidFill>
            <a:srgbClr val="58595B"/>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0" y="0"/>
            <a:ext cx="2514600" cy="6858000"/>
          </a:xfrm>
          <a:prstGeom prst="rect">
            <a:avLst/>
          </a:prstGeom>
          <a:gradFill flip="none" rotWithShape="1">
            <a:gsLst>
              <a:gs pos="35000">
                <a:srgbClr val="E98A00"/>
              </a:gs>
              <a:gs pos="91000">
                <a:srgbClr val="FFFFFF"/>
              </a:gs>
            </a:gsLst>
            <a:lin ang="5400000" scaled="0"/>
            <a:tileRect/>
          </a:gradFill>
          <a:ln>
            <a:noFill/>
          </a:ln>
        </p:spPr>
      </p:pic>
      <p:pic>
        <p:nvPicPr>
          <p:cNvPr id="11" name="Picture 10" descr="swoosh-purple-glow2.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5486400"/>
            <a:ext cx="9144001" cy="1393825"/>
          </a:xfrm>
          <a:prstGeom prst="rect">
            <a:avLst/>
          </a:prstGeom>
        </p:spPr>
      </p:pic>
      <p:pic>
        <p:nvPicPr>
          <p:cNvPr id="13" name="Picture 11"/>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91339" y="6030914"/>
            <a:ext cx="1778000" cy="641350"/>
          </a:xfrm>
          <a:prstGeom prst="rect">
            <a:avLst/>
          </a:prstGeom>
          <a:noFill/>
          <a:ln w="9525">
            <a:noFill/>
            <a:miter lim="800000"/>
            <a:headEnd/>
            <a:tailEnd/>
          </a:ln>
        </p:spPr>
      </p:pic>
      <p:sp>
        <p:nvSpPr>
          <p:cNvPr id="2" name="Title Placeholder 1"/>
          <p:cNvSpPr>
            <a:spLocks noGrp="1"/>
          </p:cNvSpPr>
          <p:nvPr>
            <p:ph type="title"/>
          </p:nvPr>
        </p:nvSpPr>
        <p:spPr>
          <a:xfrm>
            <a:off x="0" y="274638"/>
            <a:ext cx="23622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274638"/>
            <a:ext cx="6400800" cy="5851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72144-12EF-4E62-A2D6-B9CC357B6F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7" r:id="rId2"/>
  </p:sldLayoutIdLst>
  <p:timing>
    <p:tnLst>
      <p:par>
        <p:cTn id="1" dur="indefinite" restart="never" nodeType="tmRoot"/>
      </p:par>
    </p:tnLst>
  </p:timing>
  <p:hf hdr="0" ft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Franklin Gothic Book" pitchFamily="34" charset="0"/>
          <a:ea typeface="+mj-ea"/>
          <a:cs typeface="+mj-cs"/>
        </a:defRPr>
      </a:lvl1pPr>
    </p:titleStyle>
    <p:bodyStyle>
      <a:lvl1pPr marL="342900" indent="-342900" algn="l" defTabSz="914400" rtl="0" eaLnBrk="1" latinLnBrk="0" hangingPunct="1">
        <a:spcBef>
          <a:spcPct val="20000"/>
        </a:spcBef>
        <a:buClr>
          <a:srgbClr val="8DC63F"/>
        </a:buClr>
        <a:buFont typeface="Arial" pitchFamily="34" charset="0"/>
        <a:buChar char="•"/>
        <a:defRPr sz="3200" kern="1200">
          <a:solidFill>
            <a:srgbClr val="58595B"/>
          </a:solidFill>
          <a:latin typeface="+mn-lt"/>
          <a:ea typeface="+mn-ea"/>
          <a:cs typeface="+mn-cs"/>
        </a:defRPr>
      </a:lvl1pPr>
      <a:lvl2pPr marL="742950" indent="-285750" algn="l" defTabSz="914400" rtl="0" eaLnBrk="1" latinLnBrk="0" hangingPunct="1">
        <a:spcBef>
          <a:spcPct val="20000"/>
        </a:spcBef>
        <a:buClr>
          <a:srgbClr val="8DC63F"/>
        </a:buClr>
        <a:buFont typeface="Arial" pitchFamily="34" charset="0"/>
        <a:buChar char="–"/>
        <a:defRPr sz="2800" kern="1200">
          <a:solidFill>
            <a:srgbClr val="58595B"/>
          </a:solidFill>
          <a:latin typeface="+mn-lt"/>
          <a:ea typeface="+mn-ea"/>
          <a:cs typeface="+mn-cs"/>
        </a:defRPr>
      </a:lvl2pPr>
      <a:lvl3pPr marL="1143000" indent="-228600" algn="l" defTabSz="914400" rtl="0" eaLnBrk="1" latinLnBrk="0" hangingPunct="1">
        <a:spcBef>
          <a:spcPct val="20000"/>
        </a:spcBef>
        <a:buClr>
          <a:srgbClr val="8DC63F"/>
        </a:buClr>
        <a:buFont typeface="Arial" pitchFamily="34" charset="0"/>
        <a:buChar char="•"/>
        <a:defRPr sz="2400" kern="1200">
          <a:solidFill>
            <a:srgbClr val="58595B"/>
          </a:solidFill>
          <a:latin typeface="+mn-lt"/>
          <a:ea typeface="+mn-ea"/>
          <a:cs typeface="+mn-cs"/>
        </a:defRPr>
      </a:lvl3pPr>
      <a:lvl4pPr marL="1600200" indent="-228600" algn="l" defTabSz="914400" rtl="0" eaLnBrk="1" latinLnBrk="0" hangingPunct="1">
        <a:spcBef>
          <a:spcPct val="20000"/>
        </a:spcBef>
        <a:buClr>
          <a:srgbClr val="8DC63F"/>
        </a:buClr>
        <a:buFont typeface="Arial" pitchFamily="34" charset="0"/>
        <a:buChar char="–"/>
        <a:defRPr sz="2000" kern="1200">
          <a:solidFill>
            <a:srgbClr val="58595B"/>
          </a:solidFill>
          <a:latin typeface="+mn-lt"/>
          <a:ea typeface="+mn-ea"/>
          <a:cs typeface="+mn-cs"/>
        </a:defRPr>
      </a:lvl4pPr>
      <a:lvl5pPr marL="2057400" indent="-228600" algn="l" defTabSz="914400" rtl="0" eaLnBrk="1" latinLnBrk="0" hangingPunct="1">
        <a:spcBef>
          <a:spcPct val="20000"/>
        </a:spcBef>
        <a:buClr>
          <a:srgbClr val="8DC63F"/>
        </a:buClr>
        <a:buFont typeface="Arial" pitchFamily="34" charset="0"/>
        <a:buChar char="»"/>
        <a:defRPr sz="2000"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4E02A-C5FC-47FD-A493-D3B7BBC90C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9" r:id="rId2"/>
    <p:sldLayoutId id="2147483732"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hyperlink" Target="http://www.futureswithoutviolence.org/content/features/detail/790/" TargetMode="External"/><Relationship Id="rId5" Type="http://schemas.openxmlformats.org/officeDocument/2006/relationships/image" Target="../media/image81.jpeg"/><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63.xml"/><Relationship Id="rId1" Type="http://schemas.openxmlformats.org/officeDocument/2006/relationships/slideLayout" Target="../slideLayouts/slideLayout15.xml"/><Relationship Id="rId5" Type="http://schemas.openxmlformats.org/officeDocument/2006/relationships/image" Target="../media/image84.emf"/><Relationship Id="rId4" Type="http://schemas.openxmlformats.org/officeDocument/2006/relationships/image" Target="../media/image83.emf"/></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 y="2372103"/>
            <a:ext cx="1756881" cy="2641126"/>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34" y="0"/>
            <a:ext cx="3033161" cy="2515276"/>
          </a:xfrm>
          <a:prstGeom prst="rect">
            <a:avLst/>
          </a:prstGeom>
        </p:spPr>
      </p:pic>
      <p:pic>
        <p:nvPicPr>
          <p:cNvPr id="3" name="Picture 2" descr="iStock_000003950196Larg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59890" y="-18194"/>
            <a:ext cx="7384110" cy="5184482"/>
          </a:xfrm>
          <a:prstGeom prst="rect">
            <a:avLst/>
          </a:prstGeom>
        </p:spPr>
      </p:pic>
      <p:pic>
        <p:nvPicPr>
          <p:cNvPr id="4" name="Picture 3" descr="Background-1.psd"/>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3548230"/>
            <a:ext cx="9171813" cy="3496614"/>
          </a:xfrm>
          <a:prstGeom prst="rect">
            <a:avLst/>
          </a:prstGeom>
        </p:spPr>
      </p:pic>
      <p:sp>
        <p:nvSpPr>
          <p:cNvPr id="10" name="Title 2"/>
          <p:cNvSpPr txBox="1">
            <a:spLocks/>
          </p:cNvSpPr>
          <p:nvPr/>
        </p:nvSpPr>
        <p:spPr>
          <a:xfrm>
            <a:off x="-1" y="5195795"/>
            <a:ext cx="9171813" cy="1032954"/>
          </a:xfrm>
          <a:prstGeom prst="rect">
            <a:avLst/>
          </a:prstGeom>
        </p:spPr>
        <p:txBody>
          <a:bodyPr vert="horz" lIns="91440" tIns="45720" rIns="91440" bIns="4572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Supporting Survivor</a:t>
            </a:r>
            <a:r>
              <a:rPr kumimoji="0" lang="en-US" sz="32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Health: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Strategies</a:t>
            </a:r>
            <a:r>
              <a:rPr lang="en-US" sz="3200" b="1" dirty="0" smtClean="0">
                <a:solidFill>
                  <a:schemeClr val="bg1"/>
                </a:solidFill>
                <a:latin typeface="Arial" pitchFamily="34" charset="0"/>
                <a:ea typeface="+mj-ea"/>
                <a:cs typeface="Arial" pitchFamily="34" charset="0"/>
              </a:rPr>
              <a:t> for Advocates</a:t>
            </a:r>
            <a:endParaRPr kumimoji="0" lang="en-US" sz="3200" b="1" i="0" u="none" strike="noStrike" kern="1200" cap="none" spc="0" normalizeH="0" noProof="0" dirty="0" smtClean="0">
              <a:ln>
                <a:noFill/>
              </a:ln>
              <a:solidFill>
                <a:schemeClr val="bg1"/>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6859" y="3711721"/>
            <a:ext cx="2540571" cy="1244512"/>
          </a:xfrm>
          <a:prstGeom prst="rect">
            <a:avLst/>
          </a:prstGeom>
        </p:spPr>
      </p:pic>
      <p:sp>
        <p:nvSpPr>
          <p:cNvPr id="5" name="TextBox 4"/>
          <p:cNvSpPr txBox="1"/>
          <p:nvPr/>
        </p:nvSpPr>
        <p:spPr>
          <a:xfrm>
            <a:off x="2109405" y="6404226"/>
            <a:ext cx="4953000" cy="369332"/>
          </a:xfrm>
          <a:prstGeom prst="rect">
            <a:avLst/>
          </a:prstGeom>
          <a:noFill/>
        </p:spPr>
        <p:txBody>
          <a:bodyPr wrap="square" rtlCol="0">
            <a:spAutoFit/>
          </a:bodyPr>
          <a:lstStyle/>
          <a:p>
            <a:r>
              <a:rPr lang="en-US" dirty="0" smtClean="0"/>
              <a:t>Thanks to Janice Miller at House of Ruth Maryland!</a:t>
            </a:r>
            <a:endParaRPr lang="en-US" dirty="0"/>
          </a:p>
        </p:txBody>
      </p:sp>
    </p:spTree>
    <p:extLst>
      <p:ext uri="{BB962C8B-B14F-4D97-AF65-F5344CB8AC3E}">
        <p14:creationId xmlns:p14="http://schemas.microsoft.com/office/powerpoint/2010/main" val="1805742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606"/>
          <p:cNvSpPr>
            <a:spLocks noGrp="1"/>
          </p:cNvSpPr>
          <p:nvPr>
            <p:ph type="body" idx="4294967295"/>
          </p:nvPr>
        </p:nvSpPr>
        <p:spPr>
          <a:xfrm>
            <a:off x="914400" y="1524001"/>
            <a:ext cx="4112260" cy="5486399"/>
          </a:xfrm>
          <a:prstGeom prst="rect">
            <a:avLst/>
          </a:prstGeom>
        </p:spPr>
        <p:txBody>
          <a:bodyPr lIns="0" tIns="0" rIns="0" bIns="0">
            <a:noAutofit/>
          </a:bodyPr>
          <a:lstStyle>
            <a:lvl1pPr marL="0" indent="0">
              <a:buSzTx/>
              <a:buNone/>
              <a:defRPr sz="4000" b="1">
                <a:solidFill>
                  <a:srgbClr val="E98A00"/>
                </a:solidFill>
                <a:latin typeface="Franklin Gothic Book"/>
                <a:ea typeface="Franklin Gothic Book"/>
                <a:cs typeface="Franklin Gothic Book"/>
                <a:sym typeface="Franklin Gothic Book"/>
              </a:defRPr>
            </a:lvl1pPr>
          </a:lstStyle>
          <a:p>
            <a:pPr lvl="0" algn="ctr">
              <a:defRPr sz="1800" b="0">
                <a:solidFill>
                  <a:srgbClr val="000000"/>
                </a:solidFill>
              </a:defRPr>
            </a:pPr>
            <a:r>
              <a:rPr sz="4800" b="1" dirty="0" smtClean="0">
                <a:solidFill>
                  <a:srgbClr val="E98A00"/>
                </a:solidFill>
                <a:latin typeface="+mj-lt"/>
              </a:rPr>
              <a:t>What are common reactions to caring for survivors of trauma?</a:t>
            </a:r>
            <a:endParaRPr sz="4800" b="1" dirty="0">
              <a:solidFill>
                <a:srgbClr val="E98A00"/>
              </a:solidFill>
              <a:latin typeface="+mj-lt"/>
            </a:endParaRPr>
          </a:p>
        </p:txBody>
      </p:sp>
      <p:pic>
        <p:nvPicPr>
          <p:cNvPr id="17" name="image39.jpeg" descr="C:\Users\Rebecca\Desktop\images-of-question-marks-139.jpg"/>
          <p:cNvPicPr/>
          <p:nvPr/>
        </p:nvPicPr>
        <p:blipFill>
          <a:blip r:embed="rId3" cstate="email">
            <a:extLst>
              <a:ext uri="{28A0092B-C50C-407E-A947-70E740481C1C}">
                <a14:useLocalDpi xmlns:a14="http://schemas.microsoft.com/office/drawing/2010/main"/>
              </a:ext>
            </a:extLst>
          </a:blip>
          <a:stretch>
            <a:fillRect/>
          </a:stretch>
        </p:blipFill>
        <p:spPr>
          <a:xfrm>
            <a:off x="4648200" y="1028698"/>
            <a:ext cx="3813175" cy="4191001"/>
          </a:xfrm>
          <a:prstGeom prst="rect">
            <a:avLst/>
          </a:prstGeom>
          <a:ln w="12700">
            <a:miter lim="400000"/>
          </a:ln>
        </p:spPr>
      </p:pic>
    </p:spTree>
    <p:extLst>
      <p:ext uri="{BB962C8B-B14F-4D97-AF65-F5344CB8AC3E}">
        <p14:creationId xmlns:p14="http://schemas.microsoft.com/office/powerpoint/2010/main" val="291317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610"/>
          <p:cNvSpPr>
            <a:spLocks noGrp="1"/>
          </p:cNvSpPr>
          <p:nvPr>
            <p:ph type="title"/>
          </p:nvPr>
        </p:nvSpPr>
        <p:spPr>
          <a:prstGeom prst="rect">
            <a:avLst/>
          </a:prstGeom>
        </p:spPr>
        <p:txBody>
          <a:bodyPr>
            <a:normAutofit/>
          </a:bodyPr>
          <a:lstStyle>
            <a:lvl1pPr defTabSz="813816">
              <a:defRPr sz="2492"/>
            </a:lvl1pPr>
          </a:lstStyle>
          <a:p>
            <a:pPr lvl="0">
              <a:defRPr sz="1800" b="0">
                <a:solidFill>
                  <a:srgbClr val="000000"/>
                </a:solidFill>
              </a:defRPr>
            </a:pPr>
            <a:r>
              <a:rPr sz="2800" b="1" dirty="0" smtClean="0">
                <a:solidFill>
                  <a:srgbClr val="E98A00"/>
                </a:solidFill>
              </a:rPr>
              <a:t>Common Reactions to Caring for Survivors of Trauma</a:t>
            </a:r>
            <a:endParaRPr sz="2800" b="1" dirty="0">
              <a:solidFill>
                <a:srgbClr val="E98A00"/>
              </a:solidFill>
            </a:endParaRPr>
          </a:p>
        </p:txBody>
      </p:sp>
      <p:sp>
        <p:nvSpPr>
          <p:cNvPr id="37" name="Shape 611"/>
          <p:cNvSpPr>
            <a:spLocks noGrp="1"/>
          </p:cNvSpPr>
          <p:nvPr>
            <p:ph idx="1"/>
          </p:nvPr>
        </p:nvSpPr>
        <p:spPr>
          <a:xfrm>
            <a:off x="609600" y="914400"/>
            <a:ext cx="8229600" cy="4648200"/>
          </a:xfrm>
          <a:prstGeom prst="rect">
            <a:avLst/>
          </a:prstGeom>
        </p:spPr>
        <p:txBody>
          <a:bodyPr lIns="0" tIns="0" rIns="0" bIns="0" numCol="2">
            <a:normAutofit/>
          </a:bodyPr>
          <a:lstStyle/>
          <a:p>
            <a:pPr marL="214312" lvl="0" indent="-214312">
              <a:lnSpc>
                <a:spcPct val="100000"/>
              </a:lnSpc>
              <a:defRPr sz="1800">
                <a:solidFill>
                  <a:srgbClr val="000000"/>
                </a:solidFill>
              </a:defRPr>
            </a:pPr>
            <a:r>
              <a:rPr sz="3000" dirty="0" smtClean="0">
                <a:solidFill>
                  <a:srgbClr val="58595B"/>
                </a:solidFill>
              </a:rPr>
              <a:t>Fear</a:t>
            </a:r>
          </a:p>
          <a:p>
            <a:pPr marL="214312" lvl="0" indent="-214312">
              <a:lnSpc>
                <a:spcPct val="100000"/>
              </a:lnSpc>
              <a:defRPr sz="1800">
                <a:solidFill>
                  <a:srgbClr val="000000"/>
                </a:solidFill>
              </a:defRPr>
            </a:pPr>
            <a:r>
              <a:rPr sz="3000" dirty="0" smtClean="0">
                <a:solidFill>
                  <a:srgbClr val="58595B"/>
                </a:solidFill>
              </a:rPr>
              <a:t>Helplessness</a:t>
            </a:r>
          </a:p>
          <a:p>
            <a:pPr marL="214312" lvl="0" indent="-214312">
              <a:lnSpc>
                <a:spcPct val="100000"/>
              </a:lnSpc>
              <a:defRPr sz="1800">
                <a:solidFill>
                  <a:srgbClr val="000000"/>
                </a:solidFill>
              </a:defRPr>
            </a:pPr>
            <a:r>
              <a:rPr sz="3000" dirty="0" smtClean="0">
                <a:solidFill>
                  <a:srgbClr val="58595B"/>
                </a:solidFill>
              </a:rPr>
              <a:t>Sleep disruptions</a:t>
            </a:r>
          </a:p>
          <a:p>
            <a:pPr marL="214312" lvl="0" indent="-214312">
              <a:lnSpc>
                <a:spcPct val="100000"/>
              </a:lnSpc>
              <a:defRPr sz="1800">
                <a:solidFill>
                  <a:srgbClr val="000000"/>
                </a:solidFill>
              </a:defRPr>
            </a:pPr>
            <a:r>
              <a:rPr sz="3000" dirty="0" smtClean="0">
                <a:solidFill>
                  <a:srgbClr val="58595B"/>
                </a:solidFill>
              </a:rPr>
              <a:t>Depressive symptoms</a:t>
            </a:r>
          </a:p>
          <a:p>
            <a:pPr marL="214312" lvl="0" indent="-214312">
              <a:lnSpc>
                <a:spcPct val="100000"/>
              </a:lnSpc>
              <a:defRPr sz="1800">
                <a:solidFill>
                  <a:srgbClr val="000000"/>
                </a:solidFill>
              </a:defRPr>
            </a:pPr>
            <a:r>
              <a:rPr sz="3000" dirty="0" smtClean="0">
                <a:solidFill>
                  <a:srgbClr val="58595B"/>
                </a:solidFill>
              </a:rPr>
              <a:t>Feeling ineffective with clients</a:t>
            </a:r>
          </a:p>
          <a:p>
            <a:pPr marL="214312" lvl="0" indent="-214312">
              <a:lnSpc>
                <a:spcPct val="100000"/>
              </a:lnSpc>
              <a:defRPr sz="1800">
                <a:solidFill>
                  <a:srgbClr val="000000"/>
                </a:solidFill>
              </a:defRPr>
            </a:pPr>
            <a:r>
              <a:rPr sz="3000" dirty="0" smtClean="0">
                <a:solidFill>
                  <a:srgbClr val="58595B"/>
                </a:solidFill>
              </a:rPr>
              <a:t>Recurrent thoughts of threatening situations</a:t>
            </a:r>
          </a:p>
          <a:p>
            <a:pPr marL="214312" lvl="0" indent="-214312">
              <a:lnSpc>
                <a:spcPct val="100000"/>
              </a:lnSpc>
              <a:defRPr sz="1800">
                <a:solidFill>
                  <a:srgbClr val="000000"/>
                </a:solidFill>
              </a:defRPr>
            </a:pPr>
            <a:r>
              <a:rPr sz="3000" dirty="0" smtClean="0">
                <a:solidFill>
                  <a:srgbClr val="58595B"/>
                </a:solidFill>
              </a:rPr>
              <a:t>Reacting negatively to clients</a:t>
            </a:r>
          </a:p>
          <a:p>
            <a:pPr marL="214312" lvl="0" indent="-214312">
              <a:lnSpc>
                <a:spcPct val="100000"/>
              </a:lnSpc>
              <a:defRPr sz="1800">
                <a:solidFill>
                  <a:srgbClr val="000000"/>
                </a:solidFill>
              </a:defRPr>
            </a:pPr>
            <a:r>
              <a:rPr sz="3000" dirty="0" smtClean="0">
                <a:solidFill>
                  <a:srgbClr val="58595B"/>
                </a:solidFill>
              </a:rPr>
              <a:t>Thinking of quitting clinical [contact with clients] work</a:t>
            </a:r>
          </a:p>
          <a:p>
            <a:pPr marL="214312" lvl="0" indent="-214312">
              <a:lnSpc>
                <a:spcPct val="100000"/>
              </a:lnSpc>
              <a:defRPr sz="1800">
                <a:solidFill>
                  <a:srgbClr val="000000"/>
                </a:solidFill>
              </a:defRPr>
            </a:pPr>
            <a:r>
              <a:rPr sz="3000" dirty="0" smtClean="0">
                <a:solidFill>
                  <a:srgbClr val="58595B"/>
                </a:solidFill>
              </a:rPr>
              <a:t>Chronic suspicion of others</a:t>
            </a:r>
            <a:endParaRPr sz="3000" dirty="0">
              <a:solidFill>
                <a:srgbClr val="58595B"/>
              </a:solidFill>
            </a:endParaRPr>
          </a:p>
        </p:txBody>
      </p:sp>
    </p:spTree>
    <p:extLst>
      <p:ext uri="{BB962C8B-B14F-4D97-AF65-F5344CB8AC3E}">
        <p14:creationId xmlns:p14="http://schemas.microsoft.com/office/powerpoint/2010/main" val="388618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633"/>
          <p:cNvSpPr>
            <a:spLocks noGrp="1"/>
          </p:cNvSpPr>
          <p:nvPr>
            <p:ph type="title"/>
          </p:nvPr>
        </p:nvSpPr>
        <p:spPr>
          <a:prstGeom prst="rect">
            <a:avLst/>
          </a:prstGeom>
        </p:spPr>
        <p:txBody>
          <a:bodyPr lIns="0" tIns="0" rIns="0" bIns="0">
            <a:normAutofit/>
          </a:bodyPr>
          <a:lstStyle/>
          <a:p>
            <a:pPr lvl="0" algn="ctr">
              <a:defRPr sz="1800" b="0">
                <a:solidFill>
                  <a:srgbClr val="000000"/>
                </a:solidFill>
              </a:defRPr>
            </a:pPr>
            <a:r>
              <a:rPr sz="3200" dirty="0" smtClean="0">
                <a:solidFill>
                  <a:schemeClr val="accent6"/>
                </a:solidFill>
              </a:rPr>
              <a:t>	What Works for You?</a:t>
            </a:r>
            <a:endParaRPr sz="3200" dirty="0">
              <a:solidFill>
                <a:schemeClr val="accent6"/>
              </a:solidFill>
            </a:endParaRPr>
          </a:p>
        </p:txBody>
      </p:sp>
      <p:pic>
        <p:nvPicPr>
          <p:cNvPr id="1026" name="Picture 2" descr="http://geogypsie.com/wp-content/uploads/2013/04/04-Candles-bubble-bath_thum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124200"/>
            <a:ext cx="436583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1.cookinglight.timeinc.net/sites/default/files/image/2006/04/FL-FitWalk-0604p36-m.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04871" y="1004152"/>
            <a:ext cx="2897387" cy="2897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ilnelibrary.org/wp-content/uploads/2015/02/Yarn-and-knitting-needles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6550" y="1036991"/>
            <a:ext cx="2646426" cy="1704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essiah-lutheran.org/filerequest/98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4038600"/>
            <a:ext cx="253121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rights free pic of man exercising"/>
          <p:cNvPicPr/>
          <p:nvPr/>
        </p:nvPicPr>
        <p:blipFill>
          <a:blip r:embed="rId7">
            <a:extLst>
              <a:ext uri="{28A0092B-C50C-407E-A947-70E740481C1C}">
                <a14:useLocalDpi xmlns:a14="http://schemas.microsoft.com/office/drawing/2010/main"/>
              </a:ext>
            </a:extLst>
          </a:blip>
          <a:srcRect/>
          <a:stretch>
            <a:fillRect/>
          </a:stretch>
        </p:blipFill>
        <p:spPr bwMode="auto">
          <a:xfrm>
            <a:off x="3305869" y="1004152"/>
            <a:ext cx="2293620" cy="1990725"/>
          </a:xfrm>
          <a:prstGeom prst="rect">
            <a:avLst/>
          </a:prstGeom>
          <a:noFill/>
          <a:ln>
            <a:noFill/>
          </a:ln>
        </p:spPr>
      </p:pic>
    </p:spTree>
    <p:extLst>
      <p:ext uri="{BB962C8B-B14F-4D97-AF65-F5344CB8AC3E}">
        <p14:creationId xmlns:p14="http://schemas.microsoft.com/office/powerpoint/2010/main" val="236240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648967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2" name="Group 652" descr="iStock_000006964101Medium.jpg"/>
          <p:cNvGrpSpPr/>
          <p:nvPr/>
        </p:nvGrpSpPr>
        <p:grpSpPr>
          <a:xfrm>
            <a:off x="5410201" y="1828800"/>
            <a:ext cx="3389551" cy="2254381"/>
            <a:chOff x="0" y="0"/>
            <a:chExt cx="3389550" cy="2254380"/>
          </a:xfrm>
          <a:scene3d>
            <a:camera prst="perspectiveLeft"/>
            <a:lightRig rig="threePt" dir="t"/>
          </a:scene3d>
        </p:grpSpPr>
        <p:sp>
          <p:nvSpPr>
            <p:cNvPr id="650" name="Shape 650"/>
            <p:cNvSpPr/>
            <p:nvPr/>
          </p:nvSpPr>
          <p:spPr>
            <a:xfrm>
              <a:off x="0" y="0"/>
              <a:ext cx="3389551" cy="2254381"/>
            </a:xfrm>
            <a:prstGeom prst="rect">
              <a:avLst/>
            </a:prstGeom>
            <a:solidFill>
              <a:srgbClr val="EDEDED"/>
            </a:solidFill>
            <a:ln w="12700" cap="flat">
              <a:noFill/>
              <a:miter lim="400000"/>
            </a:ln>
            <a:effectLst/>
          </p:spPr>
          <p:txBody>
            <a:bodyPr wrap="square" lIns="0" tIns="0" rIns="0" bIns="0" numCol="1" anchor="ctr">
              <a:noAutofit/>
            </a:bodyPr>
            <a:lstStyle/>
            <a:p>
              <a:pPr lvl="0"/>
              <a:endParaRPr/>
            </a:p>
          </p:txBody>
        </p:sp>
        <p:pic>
          <p:nvPicPr>
            <p:cNvPr id="651" name="image44.jpg"/>
            <p:cNvPicPr/>
            <p:nvPr/>
          </p:nvPicPr>
          <p:blipFill>
            <a:blip r:embed="rId3" cstate="email">
              <a:extLst>
                <a:ext uri="{28A0092B-C50C-407E-A947-70E740481C1C}">
                  <a14:useLocalDpi xmlns:a14="http://schemas.microsoft.com/office/drawing/2010/main"/>
                </a:ext>
              </a:extLst>
            </a:blip>
            <a:stretch>
              <a:fillRect/>
            </a:stretch>
          </p:blipFill>
          <p:spPr>
            <a:xfrm>
              <a:off x="0" y="0"/>
              <a:ext cx="3389551" cy="2254381"/>
            </a:xfrm>
            <a:prstGeom prst="rect">
              <a:avLst/>
            </a:prstGeom>
            <a:ln w="101600" cap="sq">
              <a:solidFill>
                <a:srgbClr val="FDFDFD"/>
              </a:solidFill>
              <a:prstDash val="solid"/>
              <a:miter lim="800000"/>
            </a:ln>
            <a:effectLst>
              <a:outerShdw blurRad="63500" dist="37500" dir="7560000" rotWithShape="0">
                <a:srgbClr val="000000">
                  <a:alpha val="20000"/>
                </a:srgbClr>
              </a:outerShdw>
            </a:effectLst>
          </p:spPr>
        </p:pic>
      </p:grpSp>
      <p:sp>
        <p:nvSpPr>
          <p:cNvPr id="22" name="Shape 653"/>
          <p:cNvSpPr>
            <a:spLocks noGrp="1"/>
          </p:cNvSpPr>
          <p:nvPr>
            <p:ph type="body" idx="4294967295"/>
          </p:nvPr>
        </p:nvSpPr>
        <p:spPr>
          <a:xfrm>
            <a:off x="457200" y="838200"/>
            <a:ext cx="5105400" cy="5257800"/>
          </a:xfrm>
          <a:prstGeom prst="rect">
            <a:avLst/>
          </a:prstGeom>
        </p:spPr>
        <p:txBody>
          <a:bodyPr lIns="0" tIns="0" rIns="0" bIns="0">
            <a:normAutofit/>
          </a:bodyPr>
          <a:lstStyle/>
          <a:p>
            <a:pPr lvl="0">
              <a:lnSpc>
                <a:spcPct val="100000"/>
              </a:lnSpc>
              <a:buSzTx/>
              <a:buNone/>
              <a:defRPr sz="1800">
                <a:solidFill>
                  <a:srgbClr val="000000"/>
                </a:solidFill>
              </a:defRPr>
            </a:pPr>
            <a:r>
              <a:rPr sz="3200" b="1" dirty="0" smtClean="0">
                <a:solidFill>
                  <a:srgbClr val="E98A00"/>
                </a:solidFill>
              </a:rPr>
              <a:t>Good supervision is:</a:t>
            </a:r>
          </a:p>
          <a:p>
            <a:pPr marL="200025" lvl="0" indent="-200025">
              <a:lnSpc>
                <a:spcPct val="100000"/>
              </a:lnSpc>
              <a:defRPr sz="1800">
                <a:solidFill>
                  <a:srgbClr val="000000"/>
                </a:solidFill>
              </a:defRPr>
            </a:pPr>
            <a:r>
              <a:rPr sz="2900" dirty="0" smtClean="0">
                <a:solidFill>
                  <a:srgbClr val="57595C"/>
                </a:solidFill>
              </a:rPr>
              <a:t>Safe, non-judgmental, and supports staff growth and self awareness</a:t>
            </a:r>
          </a:p>
          <a:p>
            <a:pPr marL="200025" lvl="0" indent="-200025">
              <a:lnSpc>
                <a:spcPct val="100000"/>
              </a:lnSpc>
              <a:defRPr sz="1800">
                <a:solidFill>
                  <a:srgbClr val="000000"/>
                </a:solidFill>
              </a:defRPr>
            </a:pPr>
            <a:r>
              <a:rPr sz="2900" dirty="0" smtClean="0">
                <a:solidFill>
                  <a:srgbClr val="57595C"/>
                </a:solidFill>
              </a:rPr>
              <a:t>Provides positive regard and caring</a:t>
            </a:r>
          </a:p>
          <a:p>
            <a:pPr marL="200025" lvl="0" indent="-200025">
              <a:lnSpc>
                <a:spcPct val="100000"/>
              </a:lnSpc>
              <a:defRPr sz="1800">
                <a:solidFill>
                  <a:srgbClr val="000000"/>
                </a:solidFill>
              </a:defRPr>
            </a:pPr>
            <a:r>
              <a:rPr sz="2900" dirty="0" smtClean="0">
                <a:solidFill>
                  <a:srgbClr val="57595C"/>
                </a:solidFill>
              </a:rPr>
              <a:t>Is regular and reliable</a:t>
            </a:r>
          </a:p>
          <a:p>
            <a:pPr marL="200025" lvl="0" indent="-200025">
              <a:lnSpc>
                <a:spcPct val="100000"/>
              </a:lnSpc>
              <a:defRPr sz="1800">
                <a:solidFill>
                  <a:srgbClr val="000000"/>
                </a:solidFill>
              </a:defRPr>
            </a:pPr>
            <a:r>
              <a:rPr sz="2900" dirty="0" smtClean="0">
                <a:solidFill>
                  <a:srgbClr val="57595C"/>
                </a:solidFill>
              </a:rPr>
              <a:t>Uses a strength-based approach</a:t>
            </a:r>
          </a:p>
          <a:p>
            <a:pPr marL="200025" lvl="0" indent="-200025">
              <a:lnSpc>
                <a:spcPct val="100000"/>
              </a:lnSpc>
              <a:defRPr sz="1800">
                <a:solidFill>
                  <a:srgbClr val="000000"/>
                </a:solidFill>
              </a:defRPr>
            </a:pPr>
            <a:r>
              <a:rPr sz="2900" dirty="0" smtClean="0">
                <a:solidFill>
                  <a:srgbClr val="57595C"/>
                </a:solidFill>
              </a:rPr>
              <a:t>Provides space for reflection</a:t>
            </a:r>
            <a:endParaRPr sz="2900" dirty="0">
              <a:solidFill>
                <a:srgbClr val="57595C"/>
              </a:solidFill>
            </a:endParaRPr>
          </a:p>
        </p:txBody>
      </p:sp>
      <p:sp>
        <p:nvSpPr>
          <p:cNvPr id="23" name="Shape 654"/>
          <p:cNvSpPr>
            <a:spLocks noGrp="1"/>
          </p:cNvSpPr>
          <p:nvPr>
            <p:ph type="title" idx="4294967295"/>
          </p:nvPr>
        </p:nvSpPr>
        <p:spPr>
          <a:xfrm>
            <a:off x="0" y="82550"/>
            <a:ext cx="8229600" cy="612775"/>
          </a:xfrm>
          <a:prstGeom prst="rect">
            <a:avLst/>
          </a:prstGeom>
        </p:spPr>
        <p:txBody>
          <a:bodyPr lIns="0" tIns="0" rIns="0" bIns="0">
            <a:normAutofit/>
          </a:bodyPr>
          <a:lstStyle/>
          <a:p>
            <a:pPr lvl="0">
              <a:defRPr sz="1800" b="0">
                <a:solidFill>
                  <a:srgbClr val="000000"/>
                </a:solidFill>
              </a:defRPr>
            </a:pPr>
            <a:r>
              <a:rPr lang="en-US" sz="3200" dirty="0" smtClean="0">
                <a:solidFill>
                  <a:srgbClr val="8F8F8F"/>
                </a:solidFill>
              </a:rPr>
              <a:t>	A </a:t>
            </a:r>
            <a:r>
              <a:rPr sz="3200" dirty="0" smtClean="0">
                <a:solidFill>
                  <a:srgbClr val="8F8F8F"/>
                </a:solidFill>
              </a:rPr>
              <a:t>Trauma-Informed Workplace is Essential</a:t>
            </a:r>
            <a:endParaRPr sz="3200" dirty="0">
              <a:solidFill>
                <a:srgbClr val="8F8F8F"/>
              </a:solidFill>
            </a:endParaRPr>
          </a:p>
        </p:txBody>
      </p:sp>
    </p:spTree>
    <p:extLst>
      <p:ext uri="{BB962C8B-B14F-4D97-AF65-F5344CB8AC3E}">
        <p14:creationId xmlns:p14="http://schemas.microsoft.com/office/powerpoint/2010/main" val="165578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13backgroun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 y="0"/>
            <a:ext cx="9188624" cy="6934200"/>
          </a:xfrm>
          <a:prstGeom prst="rect">
            <a:avLst/>
          </a:prstGeom>
        </p:spPr>
      </p:pic>
      <p:sp>
        <p:nvSpPr>
          <p:cNvPr id="3" name="Title 2"/>
          <p:cNvSpPr>
            <a:spLocks noGrp="1"/>
          </p:cNvSpPr>
          <p:nvPr>
            <p:ph type="title" idx="4294967295"/>
          </p:nvPr>
        </p:nvSpPr>
        <p:spPr>
          <a:xfrm>
            <a:off x="5219700" y="0"/>
            <a:ext cx="3848100" cy="4057650"/>
          </a:xfrm>
        </p:spPr>
        <p:txBody>
          <a:bodyPr>
            <a:noAutofit/>
          </a:bodyPr>
          <a:lstStyle/>
          <a:p>
            <a:pPr algn="l"/>
            <a:r>
              <a:rPr lang="en-US" sz="3600" b="1" dirty="0" smtClean="0">
                <a:solidFill>
                  <a:schemeClr val="bg1"/>
                </a:solidFill>
                <a:effectLst>
                  <a:outerShdw blurRad="38100" dist="38100" dir="2700000" algn="tl">
                    <a:srgbClr val="000000">
                      <a:alpha val="43137"/>
                    </a:srgbClr>
                  </a:outerShdw>
                </a:effectLst>
                <a:latin typeface="+mn-lt"/>
              </a:rPr>
              <a:t>Intimate Partner Violence and Health Impact</a:t>
            </a:r>
            <a:endParaRPr lang="en-US" sz="3600" b="1" dirty="0">
              <a:solidFill>
                <a:srgbClr val="E98A00"/>
              </a:solidFill>
              <a:effectLst>
                <a:outerShdw blurRad="38100" dist="38100" dir="2700000" algn="tl" rotWithShape="0">
                  <a:srgbClr val="000000">
                    <a:alpha val="43137"/>
                  </a:srgbClr>
                </a:outerShdw>
              </a:effectLst>
              <a:latin typeface="+mn-lt"/>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4624" y="5867400"/>
            <a:ext cx="2619376" cy="94484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 Know the Stats!</a:t>
            </a:r>
            <a:endParaRPr lang="en-US" dirty="0"/>
          </a:p>
        </p:txBody>
      </p:sp>
      <p:pic>
        <p:nvPicPr>
          <p:cNvPr id="7" name="Picture 6" descr="shutterstock_153691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5795" y="1815152"/>
            <a:ext cx="3827843" cy="2551895"/>
          </a:xfrm>
          <a:prstGeom prst="rect">
            <a:avLst/>
          </a:prstGeom>
          <a:ln w="38100">
            <a:solidFill>
              <a:srgbClr val="FFFFFF"/>
            </a:solidFill>
          </a:ln>
          <a:scene3d>
            <a:camera prst="perspectiveLeft"/>
            <a:lightRig rig="threePt" dir="t"/>
          </a:scene3d>
        </p:spPr>
      </p:pic>
      <p:sp>
        <p:nvSpPr>
          <p:cNvPr id="9" name="Rectangle 8"/>
          <p:cNvSpPr/>
          <p:nvPr/>
        </p:nvSpPr>
        <p:spPr>
          <a:xfrm>
            <a:off x="106030" y="5984204"/>
            <a:ext cx="3548419" cy="261610"/>
          </a:xfrm>
          <a:prstGeom prst="rect">
            <a:avLst/>
          </a:prstGeom>
        </p:spPr>
        <p:txBody>
          <a:bodyPr wrap="square">
            <a:spAutoFit/>
          </a:bodyPr>
          <a:lstStyle/>
          <a:p>
            <a:pPr algn="ctr"/>
            <a:r>
              <a:rPr lang="en-US" sz="1100" dirty="0" smtClean="0">
                <a:solidFill>
                  <a:schemeClr val="bg1">
                    <a:lumMod val="50000"/>
                  </a:schemeClr>
                </a:solidFill>
                <a:latin typeface="+mj-lt"/>
                <a:cs typeface="Arial" pitchFamily="34" charset="0"/>
              </a:rPr>
              <a:t>(Black et al, 2011; Silverman et al, 2001)</a:t>
            </a:r>
            <a:endParaRPr lang="en-US" sz="1100" dirty="0">
              <a:solidFill>
                <a:schemeClr val="bg1">
                  <a:lumMod val="50000"/>
                </a:schemeClr>
              </a:solidFill>
              <a:latin typeface="+mj-lt"/>
              <a:cs typeface="Arial" pitchFamily="34" charset="0"/>
            </a:endParaRPr>
          </a:p>
        </p:txBody>
      </p:sp>
      <p:sp>
        <p:nvSpPr>
          <p:cNvPr id="17" name="Text Placeholder 5"/>
          <p:cNvSpPr>
            <a:spLocks noGrp="1"/>
          </p:cNvSpPr>
          <p:nvPr>
            <p:ph type="body" sz="quarter" idx="10"/>
          </p:nvPr>
        </p:nvSpPr>
        <p:spPr>
          <a:xfrm>
            <a:off x="457200" y="838200"/>
            <a:ext cx="4800599" cy="4648199"/>
          </a:xfrm>
        </p:spPr>
        <p:txBody>
          <a:bodyPr/>
          <a:lstStyle/>
          <a:p>
            <a:pPr>
              <a:lnSpc>
                <a:spcPct val="100000"/>
              </a:lnSpc>
              <a:spcAft>
                <a:spcPts val="600"/>
              </a:spcAft>
            </a:pPr>
            <a:r>
              <a:rPr lang="en-US" sz="2100" b="1" dirty="0" smtClean="0">
                <a:solidFill>
                  <a:srgbClr val="F58220"/>
                </a:solidFill>
                <a:effectLst>
                  <a:outerShdw blurRad="38100" dist="38100" dir="2700000" sx="1000" sy="1000" algn="tl">
                    <a:srgbClr val="000000"/>
                  </a:outerShdw>
                </a:effectLst>
              </a:rPr>
              <a:t>1 in 4 </a:t>
            </a:r>
            <a:r>
              <a:rPr lang="en-US" sz="2100" dirty="0" smtClean="0">
                <a:solidFill>
                  <a:srgbClr val="595959"/>
                </a:solidFill>
              </a:rPr>
              <a:t>U.S.</a:t>
            </a:r>
            <a:r>
              <a:rPr lang="en-US" sz="2100" b="1" dirty="0" smtClean="0">
                <a:solidFill>
                  <a:srgbClr val="E98A00"/>
                </a:solidFill>
                <a:effectLst>
                  <a:outerShdw blurRad="38100" dist="38100" dir="2700000" algn="tl">
                    <a:srgbClr val="000000">
                      <a:alpha val="43137"/>
                    </a:srgbClr>
                  </a:outerShdw>
                </a:effectLst>
              </a:rPr>
              <a:t> </a:t>
            </a:r>
            <a:r>
              <a:rPr lang="en-US" sz="2100" dirty="0" smtClean="0"/>
              <a:t>women report having experienced physical and/or sexual partner violence.</a:t>
            </a:r>
          </a:p>
          <a:p>
            <a:pPr>
              <a:lnSpc>
                <a:spcPct val="100000"/>
              </a:lnSpc>
              <a:spcAft>
                <a:spcPts val="600"/>
              </a:spcAft>
            </a:pPr>
            <a:r>
              <a:rPr lang="en-US" sz="2100" b="1" dirty="0">
                <a:solidFill>
                  <a:srgbClr val="F58220"/>
                </a:solidFill>
              </a:rPr>
              <a:t>61% of bisexual women </a:t>
            </a:r>
            <a:r>
              <a:rPr lang="en-US" sz="2100" dirty="0">
                <a:solidFill>
                  <a:srgbClr val="F58220"/>
                </a:solidFill>
              </a:rPr>
              <a:t>and </a:t>
            </a:r>
            <a:r>
              <a:rPr lang="en-US" sz="2100" b="1" dirty="0">
                <a:solidFill>
                  <a:srgbClr val="F58220"/>
                </a:solidFill>
              </a:rPr>
              <a:t>37% of bisexual men </a:t>
            </a:r>
            <a:r>
              <a:rPr lang="en-US" sz="2100" dirty="0"/>
              <a:t>experienced rape, physical violence, and/or stalking by an intimate partner in their lifetime. </a:t>
            </a:r>
            <a:endParaRPr lang="en-US" sz="2100" b="1" dirty="0">
              <a:solidFill>
                <a:srgbClr val="C00000"/>
              </a:solidFill>
            </a:endParaRPr>
          </a:p>
          <a:p>
            <a:pPr>
              <a:lnSpc>
                <a:spcPct val="100000"/>
              </a:lnSpc>
              <a:spcAft>
                <a:spcPts val="600"/>
              </a:spcAft>
            </a:pPr>
            <a:r>
              <a:rPr lang="en-US" sz="2100" b="1" dirty="0">
                <a:solidFill>
                  <a:srgbClr val="F58220"/>
                </a:solidFill>
              </a:rPr>
              <a:t>44% of lesbian women </a:t>
            </a:r>
            <a:r>
              <a:rPr lang="en-US" sz="2100" dirty="0">
                <a:solidFill>
                  <a:srgbClr val="F58220"/>
                </a:solidFill>
              </a:rPr>
              <a:t>and </a:t>
            </a:r>
            <a:r>
              <a:rPr lang="en-US" sz="2100" b="1" dirty="0">
                <a:solidFill>
                  <a:srgbClr val="F58220"/>
                </a:solidFill>
              </a:rPr>
              <a:t>26% of gay men </a:t>
            </a:r>
            <a:r>
              <a:rPr lang="en-US" sz="2100" dirty="0"/>
              <a:t>experienced rape, physical violence, and/or stalking by an intimate partner in their lifetime. </a:t>
            </a:r>
          </a:p>
          <a:p>
            <a:pPr>
              <a:lnSpc>
                <a:spcPct val="100000"/>
              </a:lnSpc>
              <a:spcAft>
                <a:spcPts val="600"/>
              </a:spcAft>
            </a:pPr>
            <a:r>
              <a:rPr lang="en-US" sz="2100" b="1" dirty="0">
                <a:solidFill>
                  <a:srgbClr val="F58220"/>
                </a:solidFill>
              </a:rPr>
              <a:t>Of transgender individuals, 34.6%</a:t>
            </a:r>
            <a:r>
              <a:rPr lang="en-US" sz="2100" dirty="0">
                <a:solidFill>
                  <a:srgbClr val="F58220"/>
                </a:solidFill>
              </a:rPr>
              <a:t> </a:t>
            </a:r>
            <a:r>
              <a:rPr lang="en-US" sz="2100" dirty="0"/>
              <a:t>reported lifetime physical abuse by a partner and </a:t>
            </a:r>
            <a:r>
              <a:rPr lang="en-US" sz="2100" b="1" dirty="0">
                <a:solidFill>
                  <a:srgbClr val="F58220"/>
                </a:solidFill>
              </a:rPr>
              <a:t>64% </a:t>
            </a:r>
            <a:r>
              <a:rPr lang="en-US" sz="2100" dirty="0"/>
              <a:t>reported experiencing sexual assault.</a:t>
            </a:r>
          </a:p>
          <a:p>
            <a:pPr marL="0" lvl="0" indent="7938">
              <a:lnSpc>
                <a:spcPct val="100000"/>
              </a:lnSpc>
              <a:spcAft>
                <a:spcPts val="0"/>
              </a:spcAft>
              <a:buNone/>
            </a:pPr>
            <a:endParaRPr lang="en-US" sz="4200" dirty="0" smtClean="0"/>
          </a:p>
          <a:p>
            <a:pPr>
              <a:spcAft>
                <a:spcPts val="0"/>
              </a:spcAft>
            </a:pPr>
            <a:endParaRPr lang="en-US" sz="4200" dirty="0"/>
          </a:p>
        </p:txBody>
      </p:sp>
    </p:spTree>
    <p:extLst>
      <p:ext uri="{BB962C8B-B14F-4D97-AF65-F5344CB8AC3E}">
        <p14:creationId xmlns:p14="http://schemas.microsoft.com/office/powerpoint/2010/main" val="26889560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4"/>
          <p:cNvSpPr txBox="1">
            <a:spLocks noChangeArrowheads="1"/>
          </p:cNvSpPr>
          <p:nvPr/>
        </p:nvSpPr>
        <p:spPr bwMode="auto">
          <a:xfrm>
            <a:off x="7239000" y="4462820"/>
            <a:ext cx="1521570" cy="261610"/>
          </a:xfrm>
          <a:prstGeom prst="rect">
            <a:avLst/>
          </a:prstGeom>
          <a:noFill/>
          <a:ln w="9525">
            <a:noFill/>
            <a:miter lim="800000"/>
            <a:headEnd/>
            <a:tailEnd/>
          </a:ln>
        </p:spPr>
        <p:txBody>
          <a:bodyPr wrap="none">
            <a:spAutoFit/>
          </a:bodyPr>
          <a:lstStyle/>
          <a:p>
            <a:pPr eaLnBrk="0" hangingPunct="0"/>
            <a:r>
              <a:rPr lang="en-US" sz="1100" dirty="0" smtClean="0">
                <a:solidFill>
                  <a:schemeClr val="bg1">
                    <a:lumMod val="50000"/>
                  </a:schemeClr>
                </a:solidFill>
                <a:latin typeface="+mj-lt"/>
                <a:cs typeface="Arial" pitchFamily="34" charset="0"/>
              </a:rPr>
              <a:t>(McCloskey </a:t>
            </a:r>
            <a:r>
              <a:rPr lang="en-US" sz="1100" dirty="0">
                <a:solidFill>
                  <a:schemeClr val="bg1">
                    <a:lumMod val="50000"/>
                  </a:schemeClr>
                </a:solidFill>
                <a:latin typeface="+mj-lt"/>
                <a:cs typeface="Arial" pitchFamily="34" charset="0"/>
              </a:rPr>
              <a:t>et al, </a:t>
            </a:r>
            <a:r>
              <a:rPr lang="en-US" sz="1100" dirty="0" smtClean="0">
                <a:solidFill>
                  <a:schemeClr val="bg1">
                    <a:lumMod val="50000"/>
                  </a:schemeClr>
                </a:solidFill>
                <a:latin typeface="+mj-lt"/>
                <a:cs typeface="Arial" pitchFamily="34" charset="0"/>
              </a:rPr>
              <a:t>2007)</a:t>
            </a:r>
            <a:endParaRPr lang="en-US" sz="1100" dirty="0">
              <a:solidFill>
                <a:schemeClr val="bg1">
                  <a:lumMod val="50000"/>
                </a:schemeClr>
              </a:solidFill>
              <a:latin typeface="+mj-lt"/>
              <a:cs typeface="Arial" pitchFamily="34" charset="0"/>
            </a:endParaRPr>
          </a:p>
        </p:txBody>
      </p:sp>
      <p:sp>
        <p:nvSpPr>
          <p:cNvPr id="9" name="Rectangle 8"/>
          <p:cNvSpPr/>
          <p:nvPr/>
        </p:nvSpPr>
        <p:spPr>
          <a:xfrm>
            <a:off x="2348329" y="1066800"/>
            <a:ext cx="6795672" cy="3170267"/>
          </a:xfrm>
          <a:prstGeom prst="rect">
            <a:avLst/>
          </a:prstGeom>
          <a:solidFill>
            <a:srgbClr val="E9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9391189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21227"/>
            <a:ext cx="2348328" cy="3169773"/>
          </a:xfrm>
          <a:prstGeom prst="rect">
            <a:avLst/>
          </a:prstGeom>
        </p:spPr>
      </p:pic>
      <p:sp>
        <p:nvSpPr>
          <p:cNvPr id="77828" name="Rectangle 3"/>
          <p:cNvSpPr>
            <a:spLocks noGrp="1" noChangeArrowheads="1"/>
          </p:cNvSpPr>
          <p:nvPr>
            <p:ph idx="4294967295"/>
          </p:nvPr>
        </p:nvSpPr>
        <p:spPr>
          <a:xfrm>
            <a:off x="3048000" y="1554163"/>
            <a:ext cx="5683250" cy="1951037"/>
          </a:xfrm>
          <a:prstGeom prst="rect">
            <a:avLst/>
          </a:prstGeom>
        </p:spPr>
        <p:txBody>
          <a:bodyPr>
            <a:noAutofit/>
          </a:bodyPr>
          <a:lstStyle/>
          <a:p>
            <a:pPr marL="0" lvl="3" indent="0" eaLnBrk="1" hangingPunct="1">
              <a:lnSpc>
                <a:spcPct val="110000"/>
              </a:lnSpc>
              <a:spcAft>
                <a:spcPts val="2400"/>
              </a:spcAft>
              <a:buFontTx/>
              <a:buNone/>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17% </a:t>
            </a:r>
            <a:r>
              <a:rPr lang="en-US" sz="2400" dirty="0" smtClean="0">
                <a:solidFill>
                  <a:schemeClr val="bg1"/>
                </a:solidFill>
                <a:latin typeface="+mn-lt"/>
                <a:cs typeface="Arial" pitchFamily="34" charset="0"/>
              </a:rPr>
              <a:t>of abused women reported that a partner prevented them from accessing health care. </a:t>
            </a:r>
            <a:r>
              <a:rPr lang="en-US" sz="2800" b="1" i="1" dirty="0" smtClean="0">
                <a:solidFill>
                  <a:schemeClr val="bg1"/>
                </a:solidFill>
                <a:effectLst>
                  <a:outerShdw blurRad="38100" dist="38100" dir="2700000" algn="tl">
                    <a:srgbClr val="000000">
                      <a:alpha val="43137"/>
                    </a:srgbClr>
                  </a:outerShdw>
                </a:effectLst>
                <a:latin typeface="+mn-lt"/>
                <a:cs typeface="Arial" pitchFamily="34" charset="0"/>
              </a:rPr>
              <a:t>This number increases for women who are living with HIV.</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86348"/>
            <a:ext cx="4660900" cy="3785652"/>
          </a:xfrm>
          <a:prstGeom prst="rect">
            <a:avLst/>
          </a:prstGeom>
        </p:spPr>
        <p:txBody>
          <a:bodyPr wrap="square">
            <a:spAutoFit/>
          </a:bodyPr>
          <a:lstStyle/>
          <a:p>
            <a:pPr algn="ctr"/>
            <a:r>
              <a:rPr lang="en-US" sz="4800" b="1" dirty="0">
                <a:solidFill>
                  <a:srgbClr val="FF842B"/>
                </a:solidFill>
                <a:cs typeface="Calibri"/>
              </a:rPr>
              <a:t>What are the health complaints you often hear from your clients?</a:t>
            </a:r>
          </a:p>
        </p:txBody>
      </p:sp>
      <p:pic>
        <p:nvPicPr>
          <p:cNvPr id="4" name="image39.jpeg" descr="C:\Users\Rebecca\Desktop\images-of-question-marks-139.jpg"/>
          <p:cNvPicPr/>
          <p:nvPr/>
        </p:nvPicPr>
        <p:blipFill>
          <a:blip r:embed="rId3" cstate="email">
            <a:extLst>
              <a:ext uri="{28A0092B-C50C-407E-A947-70E740481C1C}">
                <a14:useLocalDpi xmlns:a14="http://schemas.microsoft.com/office/drawing/2010/main"/>
              </a:ext>
            </a:extLst>
          </a:blip>
          <a:stretch>
            <a:fillRect/>
          </a:stretch>
        </p:blipFill>
        <p:spPr>
          <a:xfrm>
            <a:off x="5026025" y="609600"/>
            <a:ext cx="3813175" cy="4191001"/>
          </a:xfrm>
          <a:prstGeom prst="rect">
            <a:avLst/>
          </a:prstGeom>
          <a:ln w="12700">
            <a:miter lim="400000"/>
          </a:ln>
        </p:spPr>
      </p:pic>
    </p:spTree>
    <p:extLst>
      <p:ext uri="{BB962C8B-B14F-4D97-AF65-F5344CB8AC3E}">
        <p14:creationId xmlns:p14="http://schemas.microsoft.com/office/powerpoint/2010/main" val="3464971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87680" y="861558"/>
            <a:ext cx="7966768" cy="4364965"/>
          </a:xfrm>
          <a:prstGeom prst="roundRect">
            <a:avLst/>
          </a:prstGeom>
          <a:solidFill>
            <a:srgbClr val="92D050"/>
          </a:solidFill>
          <a:ln>
            <a:noFill/>
          </a:ln>
          <a:effectLst>
            <a:outerShdw blurRad="149987" dist="1397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7587" name="Rectangle 2"/>
          <p:cNvSpPr>
            <a:spLocks noGrp="1" noChangeArrowheads="1"/>
          </p:cNvSpPr>
          <p:nvPr>
            <p:ph type="title"/>
          </p:nvPr>
        </p:nvSpPr>
        <p:spPr/>
        <p:txBody>
          <a:bodyPr>
            <a:normAutofit/>
          </a:bodyPr>
          <a:lstStyle/>
          <a:p>
            <a:pPr eaLnBrk="1" hangingPunct="1"/>
            <a:r>
              <a:rPr lang="en-US" dirty="0"/>
              <a:t>IPV and Co-morbid Health Conditions</a:t>
            </a:r>
          </a:p>
        </p:txBody>
      </p:sp>
      <p:sp>
        <p:nvSpPr>
          <p:cNvPr id="67588" name="Rectangle 3"/>
          <p:cNvSpPr>
            <a:spLocks noGrp="1" noChangeArrowheads="1"/>
          </p:cNvSpPr>
          <p:nvPr>
            <p:ph idx="1"/>
          </p:nvPr>
        </p:nvSpPr>
        <p:spPr>
          <a:xfrm>
            <a:off x="567033" y="990074"/>
            <a:ext cx="8229600" cy="3967936"/>
          </a:xfrm>
        </p:spPr>
        <p:txBody>
          <a:bodyPr numCol="2">
            <a:noAutofit/>
          </a:bodyPr>
          <a:lstStyle/>
          <a:p>
            <a:pPr marL="349250" lvl="1" indent="-349250" eaLnBrk="1" hangingPunct="1">
              <a:lnSpc>
                <a:spcPts val="3100"/>
              </a:lnSpc>
              <a:spcAft>
                <a:spcPts val="700"/>
              </a:spcAft>
              <a:buClr>
                <a:schemeClr val="bg1"/>
              </a:buClr>
              <a:buFont typeface="Arial" pitchFamily="34" charset="0"/>
              <a:buChar char="•"/>
            </a:pPr>
            <a:r>
              <a:rPr lang="en-US" sz="2400" dirty="0" smtClean="0">
                <a:solidFill>
                  <a:schemeClr val="bg1"/>
                </a:solidFill>
                <a:latin typeface="Arial  "/>
              </a:rPr>
              <a:t>Arthritis </a:t>
            </a:r>
          </a:p>
          <a:p>
            <a:pPr marL="349250" lvl="1" indent="-349250" eaLnBrk="1" hangingPunct="1">
              <a:lnSpc>
                <a:spcPts val="3100"/>
              </a:lnSpc>
              <a:spcAft>
                <a:spcPts val="700"/>
              </a:spcAft>
              <a:buClr>
                <a:schemeClr val="bg1"/>
              </a:buClr>
              <a:buFont typeface="Arial" pitchFamily="34" charset="0"/>
              <a:buChar char="•"/>
            </a:pPr>
            <a:r>
              <a:rPr lang="en-US" sz="2400" dirty="0" smtClean="0">
                <a:solidFill>
                  <a:schemeClr val="bg1"/>
                </a:solidFill>
                <a:latin typeface="Arial  "/>
              </a:rPr>
              <a:t>Asthma</a:t>
            </a:r>
          </a:p>
          <a:p>
            <a:pPr marL="349250" lvl="1" indent="-349250" eaLnBrk="1" hangingPunct="1">
              <a:lnSpc>
                <a:spcPts val="3100"/>
              </a:lnSpc>
              <a:spcAft>
                <a:spcPts val="700"/>
              </a:spcAft>
              <a:buClr>
                <a:schemeClr val="bg1"/>
              </a:buClr>
              <a:buFont typeface="Arial" pitchFamily="34" charset="0"/>
              <a:buChar char="•"/>
            </a:pPr>
            <a:r>
              <a:rPr lang="en-US" sz="2400" dirty="0" smtClean="0">
                <a:solidFill>
                  <a:schemeClr val="bg1"/>
                </a:solidFill>
                <a:latin typeface="Arial  "/>
              </a:rPr>
              <a:t>Headaches and migraines </a:t>
            </a:r>
          </a:p>
          <a:p>
            <a:pPr marL="349250" lvl="1" indent="-349250" eaLnBrk="1" hangingPunct="1">
              <a:lnSpc>
                <a:spcPts val="3100"/>
              </a:lnSpc>
              <a:spcAft>
                <a:spcPts val="700"/>
              </a:spcAft>
              <a:buClr>
                <a:schemeClr val="bg1"/>
              </a:buClr>
              <a:buFont typeface="Arial" pitchFamily="34" charset="0"/>
              <a:buChar char="•"/>
            </a:pPr>
            <a:r>
              <a:rPr lang="en-US" sz="2400" dirty="0" smtClean="0">
                <a:solidFill>
                  <a:schemeClr val="bg1"/>
                </a:solidFill>
                <a:latin typeface="Arial  "/>
              </a:rPr>
              <a:t>Back pain </a:t>
            </a:r>
          </a:p>
          <a:p>
            <a:pPr marL="349250" lvl="1" indent="-349250" eaLnBrk="1" hangingPunct="1">
              <a:lnSpc>
                <a:spcPts val="3100"/>
              </a:lnSpc>
              <a:spcAft>
                <a:spcPts val="700"/>
              </a:spcAft>
              <a:buClr>
                <a:schemeClr val="bg1"/>
              </a:buClr>
              <a:buFont typeface="Arial" pitchFamily="34" charset="0"/>
              <a:buChar char="•"/>
            </a:pPr>
            <a:r>
              <a:rPr lang="en-US" sz="2400" dirty="0" smtClean="0">
                <a:solidFill>
                  <a:schemeClr val="bg1"/>
                </a:solidFill>
                <a:latin typeface="Arial  "/>
              </a:rPr>
              <a:t>Chronic pain </a:t>
            </a:r>
            <a:br>
              <a:rPr lang="en-US" sz="2400" dirty="0" smtClean="0">
                <a:solidFill>
                  <a:schemeClr val="bg1"/>
                </a:solidFill>
                <a:latin typeface="Arial  "/>
              </a:rPr>
            </a:br>
            <a:r>
              <a:rPr lang="en-US" sz="2400" dirty="0" smtClean="0">
                <a:solidFill>
                  <a:schemeClr val="bg1"/>
                </a:solidFill>
                <a:latin typeface="Arial  "/>
              </a:rPr>
              <a:t>syndromes</a:t>
            </a:r>
          </a:p>
          <a:p>
            <a:pPr marL="349250" lvl="1" indent="-349250" eaLnBrk="1" hangingPunct="1">
              <a:lnSpc>
                <a:spcPts val="3100"/>
              </a:lnSpc>
              <a:spcAft>
                <a:spcPts val="700"/>
              </a:spcAft>
              <a:buClr>
                <a:schemeClr val="bg1"/>
              </a:buClr>
              <a:buFont typeface="Arial" pitchFamily="34" charset="0"/>
              <a:buChar char="•"/>
            </a:pPr>
            <a:r>
              <a:rPr sz="2400" dirty="0" smtClean="0">
                <a:solidFill>
                  <a:schemeClr val="bg1"/>
                </a:solidFill>
                <a:latin typeface="Arial  "/>
              </a:rPr>
              <a:t>Genitourinary problems</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High cholesterol</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Heart disease</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Overweight/Obese</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Stroke </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Depressed immune function</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Irritable bowel syndrome</a:t>
            </a:r>
          </a:p>
          <a:p>
            <a:pPr marL="349250" lvl="1" indent="-349250">
              <a:lnSpc>
                <a:spcPts val="3100"/>
              </a:lnSpc>
              <a:spcAft>
                <a:spcPts val="700"/>
              </a:spcAft>
              <a:buClr>
                <a:schemeClr val="bg1"/>
              </a:buClr>
              <a:buFont typeface="Arial" pitchFamily="34" charset="0"/>
              <a:buChar char="•"/>
            </a:pPr>
            <a:r>
              <a:rPr lang="en-US" sz="2400" dirty="0" smtClean="0">
                <a:solidFill>
                  <a:schemeClr val="bg1"/>
                </a:solidFill>
                <a:latin typeface="Arial  "/>
              </a:rPr>
              <a:t>PTSD </a:t>
            </a:r>
          </a:p>
        </p:txBody>
      </p:sp>
      <p:sp>
        <p:nvSpPr>
          <p:cNvPr id="67589" name="Text Box 4"/>
          <p:cNvSpPr txBox="1">
            <a:spLocks noChangeArrowheads="1"/>
          </p:cNvSpPr>
          <p:nvPr/>
        </p:nvSpPr>
        <p:spPr bwMode="auto">
          <a:xfrm>
            <a:off x="487680" y="5315449"/>
            <a:ext cx="5163207" cy="954107"/>
          </a:xfrm>
          <a:prstGeom prst="rect">
            <a:avLst/>
          </a:prstGeom>
          <a:noFill/>
          <a:ln w="9525">
            <a:noFill/>
            <a:miter lim="800000"/>
            <a:headEnd/>
            <a:tailEnd/>
          </a:ln>
        </p:spPr>
        <p:txBody>
          <a:bodyPr wrap="square">
            <a:spAutoFit/>
          </a:bodyPr>
          <a:lstStyle/>
          <a:p>
            <a:pPr eaLnBrk="0" hangingPunct="0"/>
            <a:r>
              <a:rPr lang="en-US" sz="1100" dirty="0">
                <a:solidFill>
                  <a:schemeClr val="bg1">
                    <a:lumMod val="50000"/>
                  </a:schemeClr>
                </a:solidFill>
                <a:latin typeface="+mj-lt"/>
                <a:cs typeface="Arial" pitchFamily="34" charset="0"/>
              </a:rPr>
              <a:t>Black </a:t>
            </a:r>
            <a:r>
              <a:rPr lang="en-US" sz="1100" dirty="0" smtClean="0">
                <a:solidFill>
                  <a:schemeClr val="bg1">
                    <a:lumMod val="50000"/>
                  </a:schemeClr>
                </a:solidFill>
                <a:latin typeface="+mj-lt"/>
                <a:cs typeface="Arial" pitchFamily="34" charset="0"/>
              </a:rPr>
              <a:t>&amp; </a:t>
            </a:r>
            <a:r>
              <a:rPr lang="en-US" sz="1100" dirty="0" err="1" smtClean="0">
                <a:solidFill>
                  <a:schemeClr val="bg1">
                    <a:lumMod val="50000"/>
                  </a:schemeClr>
                </a:solidFill>
                <a:latin typeface="+mj-lt"/>
                <a:cs typeface="Arial" pitchFamily="34" charset="0"/>
              </a:rPr>
              <a:t>Breiding</a:t>
            </a:r>
            <a:r>
              <a:rPr lang="en-US" sz="1100" dirty="0" smtClean="0">
                <a:solidFill>
                  <a:schemeClr val="bg1">
                    <a:lumMod val="50000"/>
                  </a:schemeClr>
                </a:solidFill>
                <a:latin typeface="+mj-lt"/>
                <a:cs typeface="Arial" pitchFamily="34" charset="0"/>
              </a:rPr>
              <a:t>, 2008</a:t>
            </a:r>
            <a:r>
              <a:rPr lang="en-US" sz="1100" dirty="0">
                <a:solidFill>
                  <a:schemeClr val="bg1">
                    <a:lumMod val="50000"/>
                  </a:schemeClr>
                </a:solidFill>
                <a:latin typeface="+mj-lt"/>
                <a:cs typeface="Arial" pitchFamily="34" charset="0"/>
              </a:rPr>
              <a:t>; Campbell et al, 2002; Coker et al, 2000; </a:t>
            </a:r>
            <a:r>
              <a:rPr lang="en-US" sz="1100" dirty="0" err="1" smtClean="0">
                <a:solidFill>
                  <a:schemeClr val="bg1">
                    <a:lumMod val="50000"/>
                  </a:schemeClr>
                </a:solidFill>
                <a:latin typeface="+mj-lt"/>
                <a:cs typeface="Arial" pitchFamily="34" charset="0"/>
              </a:rPr>
              <a:t>Constantino</a:t>
            </a:r>
            <a:r>
              <a:rPr lang="en-US" sz="1100" dirty="0" smtClean="0">
                <a:solidFill>
                  <a:schemeClr val="bg1">
                    <a:lumMod val="50000"/>
                  </a:schemeClr>
                </a:solidFill>
                <a:latin typeface="+mj-lt"/>
                <a:cs typeface="Arial" pitchFamily="34" charset="0"/>
              </a:rPr>
              <a:t> </a:t>
            </a:r>
            <a:r>
              <a:rPr lang="en-US" sz="1100" dirty="0">
                <a:solidFill>
                  <a:schemeClr val="bg1">
                    <a:lumMod val="50000"/>
                  </a:schemeClr>
                </a:solidFill>
                <a:latin typeface="+mj-lt"/>
                <a:cs typeface="Arial" pitchFamily="34" charset="0"/>
              </a:rPr>
              <a:t>et al, 2000; Follingstad, 1991; Kendall-Tackett et al, 2003;  Letourneau et al, 1999; Wagner et al, 1995; Coker et al, 2000; Drossman et al, 1995; Lesserman et al, 2007; Kernicet al, 2000; Talley et al, </a:t>
            </a:r>
            <a:r>
              <a:rPr lang="en-US" sz="1100" dirty="0" smtClean="0">
                <a:solidFill>
                  <a:schemeClr val="bg1">
                    <a:lumMod val="50000"/>
                  </a:schemeClr>
                </a:solidFill>
                <a:latin typeface="+mj-lt"/>
                <a:cs typeface="Arial" pitchFamily="34" charset="0"/>
              </a:rPr>
              <a:t>1994</a:t>
            </a:r>
            <a:r>
              <a:rPr lang="en-US" sz="1100" dirty="0">
                <a:solidFill>
                  <a:schemeClr val="bg1">
                    <a:lumMod val="50000"/>
                  </a:schemeClr>
                </a:solidFill>
                <a:latin typeface="+mj-lt"/>
                <a:cs typeface="Arial" pitchFamily="34" charset="0"/>
              </a:rPr>
              <a:t>)</a:t>
            </a:r>
          </a:p>
          <a:p>
            <a:pPr eaLnBrk="0" hangingPunct="0"/>
            <a:endParaRPr lang="en-US" sz="1200" dirty="0">
              <a:solidFill>
                <a:srgbClr val="FFFFFF">
                  <a:lumMod val="50000"/>
                </a:srgbClr>
              </a:solidFill>
              <a:latin typeface="Corbel" pitchFamily="34" charset="0"/>
            </a:endParaRPr>
          </a:p>
        </p:txBody>
      </p:sp>
    </p:spTree>
    <p:extLst>
      <p:ext uri="{BB962C8B-B14F-4D97-AF65-F5344CB8AC3E}">
        <p14:creationId xmlns:p14="http://schemas.microsoft.com/office/powerpoint/2010/main" val="30704762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nci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2" y="3352800"/>
            <a:ext cx="3918402" cy="3129666"/>
          </a:xfrm>
          <a:prstGeom prst="rect">
            <a:avLst/>
          </a:prstGeom>
        </p:spPr>
      </p:pic>
      <p:sp>
        <p:nvSpPr>
          <p:cNvPr id="3" name="Title 2"/>
          <p:cNvSpPr>
            <a:spLocks noGrp="1"/>
          </p:cNvSpPr>
          <p:nvPr>
            <p:ph type="title"/>
          </p:nvPr>
        </p:nvSpPr>
        <p:spPr/>
        <p:txBody>
          <a:bodyPr>
            <a:noAutofit/>
          </a:bodyPr>
          <a:lstStyle/>
          <a:p>
            <a:pPr algn="l"/>
            <a:r>
              <a:rPr b="1" dirty="0" smtClean="0">
                <a:solidFill>
                  <a:srgbClr val="595959"/>
                </a:solidFill>
                <a:effectLst>
                  <a:outerShdw blurRad="38100" dist="38100" dir="2700000" algn="tl">
                    <a:srgbClr val="000000">
                      <a:alpha val="43137"/>
                    </a:srgbClr>
                  </a:outerShdw>
                </a:effectLst>
              </a:rPr>
              <a:t>Learni</a:t>
            </a:r>
            <a:r>
              <a:rPr lang="en-US" b="1" dirty="0" smtClean="0">
                <a:solidFill>
                  <a:srgbClr val="595959"/>
                </a:solidFill>
                <a:effectLst>
                  <a:outerShdw blurRad="38100" dist="38100" dir="2700000" algn="tl">
                    <a:srgbClr val="000000">
                      <a:alpha val="43137"/>
                    </a:srgbClr>
                  </a:outerShdw>
                </a:effectLst>
              </a:rPr>
              <a:t>ng</a:t>
            </a:r>
            <a:r>
              <a:rPr b="1" dirty="0" smtClean="0">
                <a:solidFill>
                  <a:srgbClr val="595959"/>
                </a:solidFill>
                <a:effectLst>
                  <a:outerShdw blurRad="38100" dist="38100" dir="2700000" algn="tl">
                    <a:srgbClr val="000000">
                      <a:alpha val="43137"/>
                    </a:srgbClr>
                  </a:outerShdw>
                </a:effectLst>
              </a:rPr>
              <a:t> Objectives</a:t>
            </a:r>
            <a:endParaRPr lang="en-US" sz="2400" b="1" dirty="0">
              <a:solidFill>
                <a:srgbClr val="595959"/>
              </a:solidFill>
              <a:effectLst>
                <a:outerShdw blurRad="38100" dist="38100" dir="2700000" algn="tl">
                  <a:srgbClr val="000000">
                    <a:alpha val="43137"/>
                  </a:srgbClr>
                </a:outerShdw>
              </a:effectLst>
            </a:endParaRPr>
          </a:p>
        </p:txBody>
      </p:sp>
      <p:sp>
        <p:nvSpPr>
          <p:cNvPr id="4" name="Content Placeholder 3"/>
          <p:cNvSpPr>
            <a:spLocks noGrp="1"/>
          </p:cNvSpPr>
          <p:nvPr>
            <p:ph type="body" sz="quarter" idx="10"/>
          </p:nvPr>
        </p:nvSpPr>
        <p:spPr>
          <a:xfrm>
            <a:off x="2362200" y="875076"/>
            <a:ext cx="6705600" cy="4267200"/>
          </a:xfrm>
        </p:spPr>
        <p:txBody>
          <a:bodyPr>
            <a:normAutofit fontScale="25000" lnSpcReduction="20000"/>
          </a:bodyPr>
          <a:lstStyle/>
          <a:p>
            <a:pPr marL="0" lvl="0" indent="0">
              <a:lnSpc>
                <a:spcPct val="134000"/>
              </a:lnSpc>
              <a:buClr>
                <a:srgbClr val="8DC63F"/>
              </a:buClr>
              <a:buNone/>
            </a:pPr>
            <a:r>
              <a:rPr lang="en-US" sz="11200" b="1" dirty="0" smtClean="0">
                <a:solidFill>
                  <a:srgbClr val="8DC63F"/>
                </a:solidFill>
                <a:effectLst>
                  <a:outerShdw blurRad="38100" dist="38100" dir="2700000" algn="tl">
                    <a:srgbClr val="000000">
                      <a:alpha val="43137"/>
                    </a:srgbClr>
                  </a:outerShdw>
                </a:effectLst>
              </a:rPr>
              <a:t>As a result of today’s training, you will be better able to:</a:t>
            </a:r>
            <a:endParaRPr lang="en-US" sz="11200" dirty="0" smtClean="0">
              <a:solidFill>
                <a:srgbClr val="8DC63F"/>
              </a:solidFill>
              <a:latin typeface="+mn-lt"/>
              <a:cs typeface="Arial" pitchFamily="34" charset="0"/>
            </a:endParaRPr>
          </a:p>
          <a:p>
            <a:pPr marL="457200" lvl="0" indent="-457200">
              <a:lnSpc>
                <a:spcPct val="134000"/>
              </a:lnSpc>
              <a:spcBef>
                <a:spcPts val="0"/>
              </a:spcBef>
              <a:buClr>
                <a:srgbClr val="8DC63F"/>
              </a:buClr>
              <a:buSzPct val="100000"/>
              <a:buFont typeface="+mj-lt"/>
              <a:buAutoNum type="arabicPeriod"/>
            </a:pPr>
            <a:r>
              <a:rPr lang="en-US" sz="8800" dirty="0" smtClean="0">
                <a:solidFill>
                  <a:srgbClr val="58595B"/>
                </a:solidFill>
                <a:latin typeface="+mn-lt"/>
              </a:rPr>
              <a:t>Explain</a:t>
            </a:r>
            <a:r>
              <a:rPr sz="8800" dirty="0" smtClean="0">
                <a:solidFill>
                  <a:srgbClr val="58595B"/>
                </a:solidFill>
                <a:latin typeface="+mn-lt"/>
              </a:rPr>
              <a:t> the impact of </a:t>
            </a:r>
            <a:r>
              <a:rPr lang="en-US" sz="8800" dirty="0"/>
              <a:t> </a:t>
            </a:r>
            <a:r>
              <a:rPr lang="en-US" sz="8800" dirty="0" smtClean="0"/>
              <a:t>domestic and sexual  violence (DSV)</a:t>
            </a:r>
            <a:r>
              <a:rPr lang="en-US" sz="8800" dirty="0" smtClean="0">
                <a:solidFill>
                  <a:srgbClr val="58595B"/>
                </a:solidFill>
                <a:latin typeface="+mn-lt"/>
              </a:rPr>
              <a:t> </a:t>
            </a:r>
            <a:r>
              <a:rPr sz="8800" dirty="0" smtClean="0">
                <a:solidFill>
                  <a:srgbClr val="58595B"/>
                </a:solidFill>
                <a:latin typeface="+mn-lt"/>
              </a:rPr>
              <a:t>on </a:t>
            </a:r>
            <a:r>
              <a:rPr lang="en-US" sz="8800" dirty="0" smtClean="0">
                <a:solidFill>
                  <a:srgbClr val="58595B"/>
                </a:solidFill>
                <a:latin typeface="+mn-lt"/>
              </a:rPr>
              <a:t>health and on </a:t>
            </a:r>
            <a:r>
              <a:rPr sz="8800" dirty="0" smtClean="0">
                <a:solidFill>
                  <a:srgbClr val="58595B"/>
                </a:solidFill>
                <a:latin typeface="+mn-lt"/>
              </a:rPr>
              <a:t>reproductive health outcomes</a:t>
            </a:r>
            <a:r>
              <a:rPr lang="en-US" sz="8800" dirty="0" smtClean="0">
                <a:solidFill>
                  <a:srgbClr val="58595B"/>
                </a:solidFill>
                <a:latin typeface="+mn-lt"/>
              </a:rPr>
              <a:t>;</a:t>
            </a:r>
          </a:p>
          <a:p>
            <a:pPr marL="457200" lvl="0" indent="-457200">
              <a:lnSpc>
                <a:spcPct val="134000"/>
              </a:lnSpc>
              <a:spcBef>
                <a:spcPts val="0"/>
              </a:spcBef>
              <a:buClr>
                <a:srgbClr val="8DC63F"/>
              </a:buClr>
              <a:buSzPct val="100000"/>
              <a:buFont typeface="+mj-lt"/>
              <a:buAutoNum type="arabicPeriod"/>
            </a:pPr>
            <a:r>
              <a:rPr lang="en-US" sz="8800" dirty="0" smtClean="0">
                <a:solidFill>
                  <a:srgbClr val="58595B"/>
                </a:solidFill>
                <a:latin typeface="+mn-lt"/>
              </a:rPr>
              <a:t>Integrate health assessment and services into current advocacy practices</a:t>
            </a:r>
            <a:r>
              <a:rPr lang="en-US" sz="8800" dirty="0" smtClean="0">
                <a:latin typeface="+mn-lt"/>
              </a:rPr>
              <a:t>;</a:t>
            </a:r>
            <a:endParaRPr lang="en-US" sz="8800" dirty="0" smtClean="0">
              <a:solidFill>
                <a:srgbClr val="58595B"/>
              </a:solidFill>
              <a:latin typeface="+mn-lt"/>
            </a:endParaRPr>
          </a:p>
          <a:p>
            <a:pPr marL="457200" lvl="0" indent="-457200">
              <a:lnSpc>
                <a:spcPct val="134000"/>
              </a:lnSpc>
              <a:spcBef>
                <a:spcPts val="0"/>
              </a:spcBef>
              <a:buClr>
                <a:srgbClr val="8DC63F"/>
              </a:buClr>
              <a:buSzPct val="100000"/>
              <a:buFont typeface="+mj-lt"/>
              <a:buAutoNum type="arabicPeriod"/>
            </a:pPr>
            <a:r>
              <a:rPr lang="en-US" sz="8800" dirty="0" smtClean="0">
                <a:latin typeface="+mn-lt"/>
              </a:rPr>
              <a:t>Identify additional tools and resources for health advocacy.</a:t>
            </a:r>
            <a:endParaRPr lang="en-US" sz="8800" dirty="0">
              <a:latin typeface="Arial" charset="0"/>
            </a:endParaRPr>
          </a:p>
          <a:p>
            <a:pPr marL="457200" lvl="0" indent="-457200">
              <a:lnSpc>
                <a:spcPct val="134000"/>
              </a:lnSpc>
              <a:spcBef>
                <a:spcPts val="0"/>
              </a:spcBef>
              <a:buClr>
                <a:srgbClr val="8DC63F"/>
              </a:buClr>
              <a:buSzPct val="100000"/>
              <a:buFont typeface="+mj-lt"/>
              <a:buAutoNum type="arabicPeriod"/>
            </a:pPr>
            <a:endParaRPr lang="en-US" sz="8800" dirty="0" smtClean="0">
              <a:solidFill>
                <a:srgbClr val="58595B"/>
              </a:solidFill>
              <a:latin typeface="+mn-lt"/>
              <a:cs typeface="Arial" pitchFamily="34" charset="0"/>
            </a:endParaRPr>
          </a:p>
          <a:p>
            <a:pPr lvl="0"/>
            <a:endParaRPr sz="9600" dirty="0" smtClean="0">
              <a:latin typeface="+mn-lt"/>
            </a:endParaRPr>
          </a:p>
          <a:p>
            <a:endParaRPr lang="en-US" dirty="0">
              <a:latin typeface="+mn-lt"/>
            </a:endParaRPr>
          </a:p>
        </p:txBody>
      </p:sp>
    </p:spTree>
    <p:extLst>
      <p:ext uri="{BB962C8B-B14F-4D97-AF65-F5344CB8AC3E}">
        <p14:creationId xmlns:p14="http://schemas.microsoft.com/office/powerpoint/2010/main" val="10321792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503851" y="633877"/>
            <a:ext cx="8685573" cy="7272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endParaRPr sz="3200" b="1" dirty="0">
              <a:solidFill>
                <a:srgbClr val="58595B"/>
              </a:solidFill>
              <a:latin typeface="Franklin Gothic Book" pitchFamily="34" charset="0"/>
              <a:ea typeface="Arial Black"/>
              <a:cs typeface="Arial Black"/>
              <a:sym typeface="Arial Black"/>
            </a:endParaRPr>
          </a:p>
        </p:txBody>
      </p:sp>
      <p:sp>
        <p:nvSpPr>
          <p:cNvPr id="119" name="Shape 119"/>
          <p:cNvSpPr/>
          <p:nvPr/>
        </p:nvSpPr>
        <p:spPr>
          <a:xfrm>
            <a:off x="5715000" y="4498980"/>
            <a:ext cx="3702051" cy="338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200">
                <a:solidFill>
                  <a:srgbClr val="808080"/>
                </a:solidFill>
                <a:latin typeface="Corbel"/>
                <a:ea typeface="Corbel"/>
                <a:cs typeface="Corbel"/>
                <a:sym typeface="Corbel"/>
              </a:defRPr>
            </a:lvl1pPr>
          </a:lstStyle>
          <a:p>
            <a:pPr lvl="0">
              <a:defRPr sz="1800">
                <a:solidFill>
                  <a:srgbClr val="000000"/>
                </a:solidFill>
              </a:defRPr>
            </a:pPr>
            <a:r>
              <a:rPr lang="en-US" sz="1100" dirty="0" smtClean="0">
                <a:solidFill>
                  <a:srgbClr val="58595B"/>
                </a:solidFill>
                <a:latin typeface="+mn-lt"/>
              </a:rPr>
              <a:t>(</a:t>
            </a:r>
            <a:r>
              <a:rPr sz="1100" dirty="0" smtClean="0">
                <a:solidFill>
                  <a:schemeClr val="bg1">
                    <a:lumMod val="50000"/>
                  </a:schemeClr>
                </a:solidFill>
                <a:latin typeface="+mn-lt"/>
              </a:rPr>
              <a:t>Decker </a:t>
            </a:r>
            <a:r>
              <a:rPr sz="1100" dirty="0">
                <a:solidFill>
                  <a:schemeClr val="bg1">
                    <a:lumMod val="50000"/>
                  </a:schemeClr>
                </a:solidFill>
                <a:latin typeface="+mn-lt"/>
              </a:rPr>
              <a:t>et al, 2009; </a:t>
            </a:r>
            <a:r>
              <a:rPr lang="en-US" sz="1100" dirty="0" err="1" smtClean="0">
                <a:solidFill>
                  <a:schemeClr val="bg1">
                    <a:lumMod val="50000"/>
                  </a:schemeClr>
                </a:solidFill>
                <a:latin typeface="+mn-lt"/>
              </a:rPr>
              <a:t>Gielen</a:t>
            </a:r>
            <a:r>
              <a:rPr lang="en-US" sz="1100" dirty="0" smtClean="0">
                <a:solidFill>
                  <a:schemeClr val="bg1">
                    <a:lumMod val="50000"/>
                  </a:schemeClr>
                </a:solidFill>
                <a:latin typeface="+mn-lt"/>
              </a:rPr>
              <a:t> et al, 2007; Decker et al, 2005; </a:t>
            </a:r>
            <a:r>
              <a:rPr lang="en-US" sz="1100" dirty="0" err="1" smtClean="0">
                <a:solidFill>
                  <a:schemeClr val="bg1">
                    <a:lumMod val="50000"/>
                  </a:schemeClr>
                </a:solidFill>
                <a:latin typeface="+mn-lt"/>
              </a:rPr>
              <a:t>Wingood</a:t>
            </a:r>
            <a:r>
              <a:rPr lang="en-US" sz="1100" dirty="0" smtClean="0">
                <a:solidFill>
                  <a:schemeClr val="bg1">
                    <a:lumMod val="50000"/>
                  </a:schemeClr>
                </a:solidFill>
                <a:latin typeface="+mn-lt"/>
              </a:rPr>
              <a:t> et al, 2000; Campbell &amp; </a:t>
            </a:r>
            <a:r>
              <a:rPr lang="en-US" sz="1100" dirty="0" err="1" smtClean="0">
                <a:solidFill>
                  <a:schemeClr val="bg1">
                    <a:lumMod val="50000"/>
                  </a:schemeClr>
                </a:solidFill>
                <a:latin typeface="+mn-lt"/>
              </a:rPr>
              <a:t>Soeken</a:t>
            </a:r>
            <a:r>
              <a:rPr lang="en-US" sz="1100" dirty="0" smtClean="0">
                <a:solidFill>
                  <a:schemeClr val="bg1">
                    <a:lumMod val="50000"/>
                  </a:schemeClr>
                </a:solidFill>
                <a:latin typeface="+mn-lt"/>
              </a:rPr>
              <a:t>, 1999)</a:t>
            </a:r>
            <a:endParaRPr sz="1100" dirty="0">
              <a:solidFill>
                <a:schemeClr val="bg1">
                  <a:lumMod val="50000"/>
                </a:schemeClr>
              </a:solidFill>
              <a:latin typeface="+mn-lt"/>
            </a:endParaRPr>
          </a:p>
        </p:txBody>
      </p:sp>
      <p:sp>
        <p:nvSpPr>
          <p:cNvPr id="9" name="Title 8"/>
          <p:cNvSpPr>
            <a:spLocks noGrp="1"/>
          </p:cNvSpPr>
          <p:nvPr>
            <p:ph type="title"/>
          </p:nvPr>
        </p:nvSpPr>
        <p:spPr/>
        <p:txBody>
          <a:bodyPr>
            <a:normAutofit/>
          </a:bodyPr>
          <a:lstStyle/>
          <a:p>
            <a:pPr lvl="0"/>
            <a:r>
              <a:rPr lang="en-US" dirty="0" smtClean="0">
                <a:sym typeface="Arial Black"/>
              </a:rPr>
              <a:t>Survivors are More Likely to have HIV</a:t>
            </a:r>
            <a:endParaRPr lang="en-US" dirty="0"/>
          </a:p>
        </p:txBody>
      </p:sp>
      <p:sp>
        <p:nvSpPr>
          <p:cNvPr id="11" name="Shape 117"/>
          <p:cNvSpPr>
            <a:spLocks noGrp="1"/>
          </p:cNvSpPr>
          <p:nvPr>
            <p:ph idx="1"/>
          </p:nvPr>
        </p:nvSpPr>
        <p:spPr>
          <a:xfrm>
            <a:off x="2809875" y="1200150"/>
            <a:ext cx="6334124" cy="3136482"/>
          </a:xfrm>
          <a:solidFill>
            <a:schemeClr val="bg1">
              <a:lumMod val="50000"/>
            </a:schemeClr>
          </a:solidFill>
        </p:spPr>
        <p:txBody>
          <a:bodyPr>
            <a:normAutofit fontScale="77500" lnSpcReduction="20000"/>
          </a:bodyPr>
          <a:lstStyle/>
          <a:p>
            <a:r>
              <a:rPr lang="en-US" dirty="0" smtClean="0">
                <a:solidFill>
                  <a:schemeClr val="bg1"/>
                </a:solidFill>
                <a:sym typeface="Arial Bold"/>
              </a:rPr>
              <a:t>Women and girls who are victims of GBV are </a:t>
            </a:r>
            <a:r>
              <a:rPr lang="en-US" sz="3000" b="1" dirty="0" smtClean="0">
                <a:solidFill>
                  <a:srgbClr val="F58220"/>
                </a:solidFill>
                <a:sym typeface="Arial Bold"/>
              </a:rPr>
              <a:t>4 times </a:t>
            </a:r>
            <a:r>
              <a:rPr lang="en-US" dirty="0" smtClean="0">
                <a:solidFill>
                  <a:schemeClr val="bg1"/>
                </a:solidFill>
                <a:sym typeface="Arial Bold"/>
              </a:rPr>
              <a:t>more likely to contract STIs including HIV.</a:t>
            </a:r>
          </a:p>
          <a:p>
            <a:r>
              <a:rPr lang="en-US" dirty="0" smtClean="0">
                <a:solidFill>
                  <a:schemeClr val="bg1"/>
                </a:solidFill>
              </a:rPr>
              <a:t>Women who were beaten or dominated by their partners were </a:t>
            </a:r>
            <a:r>
              <a:rPr lang="en-US" sz="3000" b="1" dirty="0" smtClean="0">
                <a:solidFill>
                  <a:srgbClr val="F58220"/>
                </a:solidFill>
              </a:rPr>
              <a:t>48% more likely </a:t>
            </a:r>
            <a:r>
              <a:rPr lang="en-US" dirty="0" smtClean="0">
                <a:solidFill>
                  <a:schemeClr val="bg1"/>
                </a:solidFill>
              </a:rPr>
              <a:t>to contract with HIV than women in non-violent relationships.</a:t>
            </a:r>
            <a:r>
              <a:rPr lang="en-US" dirty="0" smtClean="0">
                <a:solidFill>
                  <a:schemeClr val="bg1"/>
                </a:solidFill>
                <a:sym typeface="Arial Bold"/>
              </a:rPr>
              <a:t> </a:t>
            </a:r>
            <a:endParaRPr lang="en-US" dirty="0" smtClean="0">
              <a:solidFill>
                <a:schemeClr val="bg1"/>
              </a:solidFill>
            </a:endParaRPr>
          </a:p>
        </p:txBody>
      </p:sp>
      <p:pic>
        <p:nvPicPr>
          <p:cNvPr id="110593" name="Picture 1" descr="C:\Users\kate\Downloads\shutterstock_2713701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00150"/>
            <a:ext cx="2809875" cy="3136482"/>
          </a:xfrm>
          <a:prstGeom prst="rect">
            <a:avLst/>
          </a:prstGeom>
          <a:noFill/>
        </p:spPr>
      </p:pic>
    </p:spTree>
    <p:extLst>
      <p:ext uri="{BB962C8B-B14F-4D97-AF65-F5344CB8AC3E}">
        <p14:creationId xmlns:p14="http://schemas.microsoft.com/office/powerpoint/2010/main" val="11295427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GBV and HIV Status Disclosure</a:t>
            </a:r>
            <a:endParaRPr lang="en-US" dirty="0"/>
          </a:p>
        </p:txBody>
      </p:sp>
      <p:sp>
        <p:nvSpPr>
          <p:cNvPr id="5" name="Content Placeholder 4"/>
          <p:cNvSpPr>
            <a:spLocks noGrp="1"/>
          </p:cNvSpPr>
          <p:nvPr>
            <p:ph idx="1"/>
          </p:nvPr>
        </p:nvSpPr>
        <p:spPr>
          <a:xfrm>
            <a:off x="638174" y="1162050"/>
            <a:ext cx="4859656" cy="2345907"/>
          </a:xfrm>
        </p:spPr>
        <p:txBody>
          <a:bodyPr>
            <a:noAutofit/>
          </a:bodyPr>
          <a:lstStyle/>
          <a:p>
            <a:pPr marL="0" indent="0">
              <a:buNone/>
            </a:pPr>
            <a:r>
              <a:rPr lang="en-US" sz="4400" b="1" dirty="0" smtClean="0">
                <a:solidFill>
                  <a:srgbClr val="F58220"/>
                </a:solidFill>
              </a:rPr>
              <a:t>24%</a:t>
            </a:r>
            <a:r>
              <a:rPr lang="en-US" sz="3600" dirty="0" smtClean="0">
                <a:solidFill>
                  <a:srgbClr val="F58220"/>
                </a:solidFill>
              </a:rPr>
              <a:t> </a:t>
            </a:r>
            <a:r>
              <a:rPr lang="en-US" sz="3600" dirty="0" smtClean="0"/>
              <a:t>of HIV positive women experienced physical abuse after disclosing their HIV status to their partner and </a:t>
            </a:r>
            <a:r>
              <a:rPr lang="en-US" sz="4000" b="1" dirty="0" smtClean="0">
                <a:solidFill>
                  <a:srgbClr val="F58220"/>
                </a:solidFill>
              </a:rPr>
              <a:t>45%</a:t>
            </a:r>
            <a:r>
              <a:rPr lang="en-US" sz="3600" dirty="0" smtClean="0">
                <a:solidFill>
                  <a:srgbClr val="F58220"/>
                </a:solidFill>
              </a:rPr>
              <a:t> </a:t>
            </a:r>
            <a:r>
              <a:rPr lang="en-US" sz="3600" dirty="0" smtClean="0"/>
              <a:t>feared such a reaction.</a:t>
            </a:r>
            <a:r>
              <a:rPr lang="nl-NL" sz="3600" dirty="0" smtClean="0"/>
              <a:t> </a:t>
            </a:r>
          </a:p>
          <a:p>
            <a:endParaRPr lang="en-US" sz="3600" dirty="0" smtClean="0"/>
          </a:p>
        </p:txBody>
      </p:sp>
      <p:sp>
        <p:nvSpPr>
          <p:cNvPr id="6" name="TextBox 5"/>
          <p:cNvSpPr txBox="1"/>
          <p:nvPr/>
        </p:nvSpPr>
        <p:spPr>
          <a:xfrm>
            <a:off x="676274" y="5063976"/>
            <a:ext cx="2694969" cy="261610"/>
          </a:xfrm>
          <a:prstGeom prst="rect">
            <a:avLst/>
          </a:prstGeom>
          <a:noFill/>
        </p:spPr>
        <p:txBody>
          <a:bodyPr wrap="none" rtlCol="0">
            <a:spAutoFit/>
          </a:bodyPr>
          <a:lstStyle/>
          <a:p>
            <a:r>
              <a:rPr lang="nl-NL" sz="1100" dirty="0" smtClean="0">
                <a:solidFill>
                  <a:schemeClr val="bg1">
                    <a:lumMod val="50000"/>
                  </a:schemeClr>
                </a:solidFill>
              </a:rPr>
              <a:t>(Rothenberg K.H. et al, 1995; </a:t>
            </a:r>
            <a:r>
              <a:rPr lang="nl-NL" sz="1100" dirty="0">
                <a:solidFill>
                  <a:schemeClr val="bg1">
                    <a:lumMod val="50000"/>
                  </a:schemeClr>
                </a:solidFill>
              </a:rPr>
              <a:t>Emily, J. </a:t>
            </a:r>
            <a:r>
              <a:rPr lang="nl-NL" sz="1100" dirty="0" smtClean="0">
                <a:solidFill>
                  <a:schemeClr val="bg1">
                    <a:lumMod val="50000"/>
                  </a:schemeClr>
                </a:solidFill>
              </a:rPr>
              <a:t>2013)</a:t>
            </a:r>
            <a:endParaRPr lang="en-US" sz="1100" dirty="0">
              <a:solidFill>
                <a:schemeClr val="bg1">
                  <a:lumMod val="50000"/>
                </a:schemeClr>
              </a:solidFill>
            </a:endParaRPr>
          </a:p>
        </p:txBody>
      </p:sp>
      <p:grpSp>
        <p:nvGrpSpPr>
          <p:cNvPr id="9" name="Group 8"/>
          <p:cNvGrpSpPr/>
          <p:nvPr/>
        </p:nvGrpSpPr>
        <p:grpSpPr>
          <a:xfrm rot="1387607">
            <a:off x="4968733" y="2199072"/>
            <a:ext cx="3910712" cy="1656297"/>
            <a:chOff x="818515" y="1495425"/>
            <a:chExt cx="7496810" cy="3175111"/>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675" y="1495425"/>
              <a:ext cx="7486650" cy="1967866"/>
            </a:xfrm>
            <a:prstGeom prst="rect">
              <a:avLst/>
            </a:prstGeom>
            <a:ln>
              <a:solidFill>
                <a:schemeClr val="tx1"/>
              </a:solid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b="-794"/>
            <a:stretch/>
          </p:blipFill>
          <p:spPr>
            <a:xfrm>
              <a:off x="818515" y="3458321"/>
              <a:ext cx="7486650" cy="1212215"/>
            </a:xfrm>
            <a:prstGeom prst="rect">
              <a:avLst/>
            </a:prstGeom>
            <a:ln>
              <a:solidFill>
                <a:schemeClr val="tx1"/>
              </a:solidFill>
            </a:ln>
          </p:spPr>
        </p:pic>
      </p:grpSp>
    </p:spTree>
    <p:extLst>
      <p:ext uri="{BB962C8B-B14F-4D97-AF65-F5344CB8AC3E}">
        <p14:creationId xmlns:p14="http://schemas.microsoft.com/office/powerpoint/2010/main" val="1208486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smtClean="0">
                <a:solidFill>
                  <a:schemeClr val="bg1">
                    <a:lumMod val="50000"/>
                  </a:schemeClr>
                </a:solidFill>
              </a:rPr>
              <a:t>Injuries Among IPV/SA Victims</a:t>
            </a:r>
            <a:endParaRPr lang="en-US" sz="2800" b="1" dirty="0">
              <a:solidFill>
                <a:schemeClr val="bg1">
                  <a:lumMod val="50000"/>
                </a:schemeClr>
              </a:solidFill>
            </a:endParaRPr>
          </a:p>
        </p:txBody>
      </p:sp>
      <p:sp>
        <p:nvSpPr>
          <p:cNvPr id="176131" name="Rectangle 3"/>
          <p:cNvSpPr>
            <a:spLocks noGrp="1" noChangeArrowheads="1"/>
          </p:cNvSpPr>
          <p:nvPr>
            <p:ph idx="1"/>
          </p:nvPr>
        </p:nvSpPr>
        <p:spPr>
          <a:xfrm>
            <a:off x="486383" y="1072185"/>
            <a:ext cx="7848600" cy="3352800"/>
          </a:xfrm>
          <a:prstGeom prst="rect">
            <a:avLst/>
          </a:prstGeom>
        </p:spPr>
        <p:txBody>
          <a:bodyPr>
            <a:noAutofit/>
          </a:bodyPr>
          <a:lstStyle/>
          <a:p>
            <a:pPr marL="182563" indent="-182563" eaLnBrk="1" hangingPunct="1">
              <a:lnSpc>
                <a:spcPct val="100000"/>
              </a:lnSpc>
              <a:buFont typeface="Wingdings" pitchFamily="2" charset="2"/>
              <a:buChar char="§"/>
            </a:pPr>
            <a:r>
              <a:rPr lang="en-US" sz="3200" b="1" dirty="0" smtClean="0">
                <a:solidFill>
                  <a:srgbClr val="FF9900"/>
                </a:solidFill>
                <a:effectLst>
                  <a:outerShdw blurRad="38100" dist="38100" dir="2700000" algn="tl">
                    <a:srgbClr val="000000">
                      <a:alpha val="43137"/>
                    </a:srgbClr>
                  </a:outerShdw>
                </a:effectLst>
              </a:rPr>
              <a:t>Injuries</a:t>
            </a:r>
            <a:r>
              <a:rPr lang="en-US" sz="3200" dirty="0" smtClean="0"/>
              <a:t> resulting from the assault, including: bruises, broken bones, burns, spinal </a:t>
            </a:r>
            <a:r>
              <a:rPr lang="en-US" sz="3200" dirty="0"/>
              <a:t>cord </a:t>
            </a:r>
            <a:r>
              <a:rPr lang="en-US" sz="3200" dirty="0" smtClean="0"/>
              <a:t>injuries, lacerations, knife wounds, etc.</a:t>
            </a:r>
          </a:p>
          <a:p>
            <a:pPr marL="182563" indent="-182563" eaLnBrk="1" hangingPunct="1">
              <a:lnSpc>
                <a:spcPct val="100000"/>
              </a:lnSpc>
              <a:buFont typeface="Wingdings" pitchFamily="2" charset="2"/>
              <a:buChar char="§"/>
            </a:pPr>
            <a:r>
              <a:rPr lang="en-US" sz="3200" b="1" dirty="0" smtClean="0">
                <a:solidFill>
                  <a:srgbClr val="FF9900"/>
                </a:solidFill>
                <a:effectLst>
                  <a:outerShdw blurRad="38100" dist="38100" dir="2700000" algn="tl">
                    <a:srgbClr val="000000">
                      <a:alpha val="43137"/>
                    </a:srgbClr>
                  </a:outerShdw>
                </a:effectLst>
              </a:rPr>
              <a:t>TBI: </a:t>
            </a:r>
            <a:r>
              <a:rPr lang="en-US" sz="3200" dirty="0" smtClean="0"/>
              <a:t>71% of women experiencing IPV have incurred traumatic brain injury (TBI) due to a physical assault, including strangulation.</a:t>
            </a:r>
            <a:endParaRPr lang="en-US" sz="3200" dirty="0"/>
          </a:p>
          <a:p>
            <a:pPr marL="349250" indent="-349250">
              <a:lnSpc>
                <a:spcPts val="3700"/>
              </a:lnSpc>
            </a:pPr>
            <a:endParaRPr lang="en-US" sz="2800" dirty="0" smtClean="0"/>
          </a:p>
          <a:p>
            <a:pPr marL="349250" indent="-349250">
              <a:lnSpc>
                <a:spcPts val="3700"/>
              </a:lnSpc>
            </a:pPr>
            <a:endParaRPr lang="en-US" sz="2800" dirty="0"/>
          </a:p>
          <a:p>
            <a:pPr marL="0" indent="0">
              <a:lnSpc>
                <a:spcPts val="3700"/>
              </a:lnSpc>
              <a:buNone/>
            </a:pPr>
            <a:endParaRPr lang="en-US" sz="2800" dirty="0" smtClean="0"/>
          </a:p>
          <a:p>
            <a:pPr marL="349250" indent="-349250">
              <a:lnSpc>
                <a:spcPts val="3700"/>
              </a:lnSpc>
            </a:pPr>
            <a:endParaRPr lang="en-US" sz="2800" dirty="0"/>
          </a:p>
          <a:p>
            <a:pPr marL="349250" indent="-349250" eaLnBrk="1" hangingPunct="1">
              <a:lnSpc>
                <a:spcPts val="3700"/>
              </a:lnSpc>
            </a:pPr>
            <a:endParaRPr lang="en-US" sz="2800" dirty="0" smtClean="0"/>
          </a:p>
          <a:p>
            <a:pPr marL="349250" indent="-349250" eaLnBrk="1" hangingPunct="1">
              <a:lnSpc>
                <a:spcPts val="3700"/>
              </a:lnSpc>
            </a:pPr>
            <a:endParaRPr lang="en-US" sz="2800" dirty="0" smtClean="0"/>
          </a:p>
        </p:txBody>
      </p:sp>
      <p:sp>
        <p:nvSpPr>
          <p:cNvPr id="176132" name="Text Box 4"/>
          <p:cNvSpPr txBox="1">
            <a:spLocks noChangeArrowheads="1"/>
          </p:cNvSpPr>
          <p:nvPr/>
        </p:nvSpPr>
        <p:spPr bwMode="auto">
          <a:xfrm>
            <a:off x="685800" y="4271918"/>
            <a:ext cx="4648200" cy="600164"/>
          </a:xfrm>
          <a:prstGeom prst="rect">
            <a:avLst/>
          </a:prstGeom>
          <a:noFill/>
          <a:ln w="9525">
            <a:noFill/>
            <a:miter lim="800000"/>
            <a:headEnd/>
            <a:tailEnd/>
          </a:ln>
        </p:spPr>
        <p:txBody>
          <a:bodyPr wrap="square">
            <a:spAutoFit/>
          </a:bodyPr>
          <a:lstStyle/>
          <a:p>
            <a:r>
              <a:rPr lang="en-US" sz="1100" dirty="0" smtClean="0">
                <a:solidFill>
                  <a:schemeClr val="bg1">
                    <a:lumMod val="50000"/>
                  </a:schemeClr>
                </a:solidFill>
                <a:latin typeface="+mj-lt"/>
                <a:cs typeface="Arial" pitchFamily="34" charset="0"/>
              </a:rPr>
              <a:t>(Arias </a:t>
            </a:r>
            <a:r>
              <a:rPr lang="en-US" sz="1100" dirty="0">
                <a:solidFill>
                  <a:schemeClr val="bg1">
                    <a:lumMod val="50000"/>
                  </a:schemeClr>
                </a:solidFill>
                <a:latin typeface="+mj-lt"/>
                <a:cs typeface="Arial" pitchFamily="34" charset="0"/>
              </a:rPr>
              <a:t>&amp; Corso, </a:t>
            </a:r>
            <a:r>
              <a:rPr lang="en-US" sz="1100" dirty="0" smtClean="0">
                <a:solidFill>
                  <a:schemeClr val="bg1">
                    <a:lumMod val="50000"/>
                  </a:schemeClr>
                </a:solidFill>
                <a:latin typeface="+mj-lt"/>
                <a:cs typeface="Arial" pitchFamily="34" charset="0"/>
              </a:rPr>
              <a:t>2005; </a:t>
            </a:r>
            <a:r>
              <a:rPr lang="en-US" sz="1100" dirty="0" err="1" smtClean="0">
                <a:solidFill>
                  <a:schemeClr val="bg1">
                    <a:lumMod val="50000"/>
                  </a:schemeClr>
                </a:solidFill>
                <a:latin typeface="+mj-lt"/>
              </a:rPr>
              <a:t>Chrisler</a:t>
            </a:r>
            <a:r>
              <a:rPr lang="en-US" sz="1100" dirty="0" smtClean="0">
                <a:solidFill>
                  <a:schemeClr val="bg1">
                    <a:lumMod val="50000"/>
                  </a:schemeClr>
                </a:solidFill>
                <a:latin typeface="+mj-lt"/>
              </a:rPr>
              <a:t> &amp; Ferguson, 2006 Abbott et al, 1995; Coker et al, 2002; Frye et al, 2001; Goldberg et al, 1984; Golding et al, 1999; McLeer et al, 1989; Stark et al, 1979; Stark &amp; Flitcraft, 1995)</a:t>
            </a:r>
          </a:p>
        </p:txBody>
      </p:sp>
    </p:spTree>
    <p:extLst>
      <p:ext uri="{BB962C8B-B14F-4D97-AF65-F5344CB8AC3E}">
        <p14:creationId xmlns:p14="http://schemas.microsoft.com/office/powerpoint/2010/main" val="5245448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98120"/>
            <a:ext cx="8077200" cy="3230880"/>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156" name="Text Box 3"/>
          <p:cNvSpPr txBox="1">
            <a:spLocks noChangeArrowheads="1"/>
          </p:cNvSpPr>
          <p:nvPr/>
        </p:nvSpPr>
        <p:spPr bwMode="auto">
          <a:xfrm>
            <a:off x="685800" y="5867400"/>
            <a:ext cx="184150" cy="396875"/>
          </a:xfrm>
          <a:prstGeom prst="rect">
            <a:avLst/>
          </a:prstGeom>
          <a:noFill/>
          <a:ln w="9525">
            <a:noFill/>
            <a:miter lim="800000"/>
            <a:headEnd/>
            <a:tailEnd/>
          </a:ln>
        </p:spPr>
        <p:txBody>
          <a:bodyPr wrap="none">
            <a:spAutoFit/>
          </a:bodyPr>
          <a:lstStyle/>
          <a:p>
            <a:endParaRPr lang="en-US" sz="2000" dirty="0">
              <a:latin typeface="Corbel" pitchFamily="34" charset="0"/>
            </a:endParaRPr>
          </a:p>
        </p:txBody>
      </p:sp>
      <p:sp>
        <p:nvSpPr>
          <p:cNvPr id="177157" name="Text Box 4"/>
          <p:cNvSpPr txBox="1">
            <a:spLocks noChangeArrowheads="1"/>
          </p:cNvSpPr>
          <p:nvPr/>
        </p:nvSpPr>
        <p:spPr bwMode="auto">
          <a:xfrm>
            <a:off x="1219200" y="5136798"/>
            <a:ext cx="4267200" cy="600164"/>
          </a:xfrm>
          <a:prstGeom prst="rect">
            <a:avLst/>
          </a:prstGeom>
          <a:noFill/>
          <a:ln w="9525">
            <a:noFill/>
            <a:miter lim="800000"/>
            <a:headEnd/>
            <a:tailEnd/>
          </a:ln>
        </p:spPr>
        <p:txBody>
          <a:bodyPr wrap="square">
            <a:spAutoFit/>
          </a:bodyPr>
          <a:lstStyle/>
          <a:p>
            <a:r>
              <a:rPr lang="en-US" sz="1100" dirty="0">
                <a:solidFill>
                  <a:schemeClr val="bg1">
                    <a:lumMod val="50000"/>
                  </a:schemeClr>
                </a:solidFill>
                <a:latin typeface="+mj-lt"/>
              </a:rPr>
              <a:t>Chrisler &amp; Ferguson, </a:t>
            </a:r>
            <a:r>
              <a:rPr lang="en-US" sz="1100" dirty="0" smtClean="0">
                <a:solidFill>
                  <a:schemeClr val="bg1">
                    <a:lumMod val="50000"/>
                  </a:schemeClr>
                </a:solidFill>
                <a:latin typeface="+mj-lt"/>
              </a:rPr>
              <a:t>2006; Abbott et al, 1995; Coker et al, 2002; Frye et al, 2001; Goldberg et al, 1984; Golding et al, 1999; </a:t>
            </a:r>
          </a:p>
          <a:p>
            <a:r>
              <a:rPr lang="en-US" sz="1100" dirty="0" smtClean="0">
                <a:solidFill>
                  <a:schemeClr val="bg1">
                    <a:lumMod val="50000"/>
                  </a:schemeClr>
                </a:solidFill>
                <a:latin typeface="+mj-lt"/>
              </a:rPr>
              <a:t>McLeer et al, 1989; Stark et al, 1979; Stark &amp; Flitcraft, 1995)</a:t>
            </a:r>
            <a:endParaRPr lang="en-US" sz="1100" dirty="0">
              <a:solidFill>
                <a:schemeClr val="bg1">
                  <a:lumMod val="50000"/>
                </a:schemeClr>
              </a:solidFill>
              <a:latin typeface="+mj-lt"/>
            </a:endParaRPr>
          </a:p>
        </p:txBody>
      </p:sp>
      <p:sp>
        <p:nvSpPr>
          <p:cNvPr id="7" name="Rectangle 6"/>
          <p:cNvSpPr/>
          <p:nvPr/>
        </p:nvSpPr>
        <p:spPr>
          <a:xfrm>
            <a:off x="3352800" y="327603"/>
            <a:ext cx="5334000" cy="3046988"/>
          </a:xfrm>
          <a:prstGeom prst="rect">
            <a:avLst/>
          </a:prstGeom>
        </p:spPr>
        <p:txBody>
          <a:bodyPr wrap="square">
            <a:spAutoFit/>
          </a:bodyPr>
          <a:lstStyle/>
          <a:p>
            <a:pPr algn="ctr"/>
            <a:r>
              <a:rPr lang="en-US" sz="3600" dirty="0" smtClean="0">
                <a:solidFill>
                  <a:srgbClr val="58595B"/>
                </a:solidFill>
                <a:latin typeface="Arial" pitchFamily="34" charset="0"/>
                <a:cs typeface="Arial" pitchFamily="34" charset="0"/>
              </a:rPr>
              <a:t>More than </a:t>
            </a:r>
          </a:p>
          <a:p>
            <a:pPr algn="ctr"/>
            <a:r>
              <a:rPr lang="en-US" sz="4800" dirty="0" smtClean="0">
                <a:solidFill>
                  <a:srgbClr val="E78900"/>
                </a:solidFill>
                <a:effectLst>
                  <a:outerShdw blurRad="38100" dist="38100" dir="2700000" algn="tl">
                    <a:srgbClr val="000000">
                      <a:alpha val="43137"/>
                    </a:srgbClr>
                  </a:outerShdw>
                </a:effectLst>
                <a:latin typeface="Arial Black" pitchFamily="34" charset="0"/>
              </a:rPr>
              <a:t>two-thirds</a:t>
            </a:r>
          </a:p>
          <a:p>
            <a:pPr algn="ctr"/>
            <a:r>
              <a:rPr lang="en-US" sz="3600" dirty="0" smtClean="0">
                <a:solidFill>
                  <a:srgbClr val="58595B"/>
                </a:solidFill>
                <a:latin typeface="Arial" pitchFamily="34" charset="0"/>
                <a:cs typeface="Arial" pitchFamily="34" charset="0"/>
              </a:rPr>
              <a:t>of IPV victims are</a:t>
            </a:r>
            <a:r>
              <a:rPr lang="en-US" sz="3600" dirty="0" smtClean="0">
                <a:solidFill>
                  <a:srgbClr val="58595B"/>
                </a:solidFill>
                <a:effectLst>
                  <a:outerShdw blurRad="38100" dist="38100" dir="2700000" algn="tl">
                    <a:srgbClr val="000000">
                      <a:alpha val="43137"/>
                    </a:srgbClr>
                  </a:outerShdw>
                </a:effectLst>
                <a:latin typeface="Arial" pitchFamily="34" charset="0"/>
                <a:cs typeface="Arial" pitchFamily="34" charset="0"/>
              </a:rPr>
              <a:t> </a:t>
            </a:r>
            <a:r>
              <a:rPr lang="en-US" sz="3600" b="1" dirty="0" smtClean="0">
                <a:solidFill>
                  <a:srgbClr val="E78900"/>
                </a:solidFill>
                <a:effectLst>
                  <a:outerShdw blurRad="38100" dist="38100" dir="2700000" algn="tl">
                    <a:srgbClr val="000000">
                      <a:alpha val="43137"/>
                    </a:srgbClr>
                  </a:outerShdw>
                </a:effectLst>
                <a:latin typeface="Arial" pitchFamily="34" charset="0"/>
                <a:cs typeface="Arial" pitchFamily="34" charset="0"/>
              </a:rPr>
              <a:t>strangled</a:t>
            </a:r>
            <a:r>
              <a:rPr lang="en-US" sz="3600" dirty="0" smtClean="0">
                <a:solidFill>
                  <a:srgbClr val="E78900"/>
                </a:solidFill>
                <a:effectLst>
                  <a:outerShdw blurRad="38100" dist="38100" dir="2700000" algn="tl">
                    <a:srgbClr val="000000">
                      <a:alpha val="43137"/>
                    </a:srgbClr>
                  </a:outerShdw>
                </a:effectLst>
                <a:latin typeface="Arial" pitchFamily="34" charset="0"/>
                <a:cs typeface="Arial" pitchFamily="34" charset="0"/>
              </a:rPr>
              <a:t> </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solidFill>
                  <a:srgbClr val="58595B"/>
                </a:solidFill>
                <a:latin typeface="Arial" pitchFamily="34" charset="0"/>
                <a:cs typeface="Arial" pitchFamily="34" charset="0"/>
              </a:rPr>
              <a:t>at least once </a:t>
            </a:r>
            <a:endParaRPr lang="en-US" sz="3600" dirty="0">
              <a:solidFill>
                <a:srgbClr val="58595B"/>
              </a:solidFill>
              <a:latin typeface="Arial" pitchFamily="34" charset="0"/>
              <a:cs typeface="Arial" pitchFamily="34" charset="0"/>
            </a:endParaRPr>
          </a:p>
        </p:txBody>
      </p:sp>
      <p:sp>
        <p:nvSpPr>
          <p:cNvPr id="9" name="Rectangle 8"/>
          <p:cNvSpPr/>
          <p:nvPr/>
        </p:nvSpPr>
        <p:spPr>
          <a:xfrm>
            <a:off x="520700" y="4063424"/>
            <a:ext cx="8153400" cy="584775"/>
          </a:xfrm>
          <a:prstGeom prst="rect">
            <a:avLst/>
          </a:prstGeom>
        </p:spPr>
        <p:txBody>
          <a:bodyPr wrap="square">
            <a:spAutoFit/>
          </a:bodyPr>
          <a:lstStyle/>
          <a:p>
            <a:pPr algn="ctr"/>
            <a:r>
              <a:rPr lang="en-US" sz="3200" dirty="0" smtClean="0">
                <a:solidFill>
                  <a:srgbClr val="E78900"/>
                </a:solidFill>
                <a:latin typeface="Corbel" pitchFamily="34" charset="0"/>
              </a:rPr>
              <a:t>{</a:t>
            </a:r>
            <a:r>
              <a:rPr lang="en-US" sz="3200" dirty="0" smtClean="0">
                <a:latin typeface="Corbel" pitchFamily="34" charset="0"/>
              </a:rPr>
              <a:t> </a:t>
            </a:r>
            <a:r>
              <a:rPr lang="en-US" sz="3200" dirty="0" smtClean="0">
                <a:solidFill>
                  <a:srgbClr val="58595B"/>
                </a:solidFill>
                <a:latin typeface="Arial" pitchFamily="34" charset="0"/>
                <a:cs typeface="Arial" pitchFamily="34" charset="0"/>
              </a:rPr>
              <a:t>the average is </a:t>
            </a:r>
            <a:r>
              <a:rPr lang="en-US" sz="3200" b="1" dirty="0" smtClean="0">
                <a:solidFill>
                  <a:srgbClr val="E78900"/>
                </a:solidFill>
                <a:effectLst>
                  <a:outerShdw blurRad="38100" dist="38100" dir="2700000" algn="tl">
                    <a:srgbClr val="000000">
                      <a:alpha val="43137"/>
                    </a:srgbClr>
                  </a:outerShdw>
                </a:effectLst>
                <a:latin typeface="Arial Black" pitchFamily="34" charset="0"/>
                <a:cs typeface="Arial" pitchFamily="34" charset="0"/>
              </a:rPr>
              <a:t>5.3</a:t>
            </a:r>
            <a:r>
              <a:rPr lang="en-US" sz="3200" dirty="0" smtClean="0">
                <a:latin typeface="Arial" pitchFamily="34" charset="0"/>
                <a:cs typeface="Arial" pitchFamily="34" charset="0"/>
              </a:rPr>
              <a:t> </a:t>
            </a:r>
            <a:r>
              <a:rPr lang="en-US" sz="3200" dirty="0" smtClean="0">
                <a:solidFill>
                  <a:srgbClr val="58595B"/>
                </a:solidFill>
                <a:latin typeface="Arial" pitchFamily="34" charset="0"/>
                <a:cs typeface="Arial" pitchFamily="34" charset="0"/>
              </a:rPr>
              <a:t>times per victim </a:t>
            </a:r>
            <a:r>
              <a:rPr lang="en-US" sz="3200" dirty="0" smtClean="0">
                <a:solidFill>
                  <a:srgbClr val="E78900"/>
                </a:solidFill>
                <a:latin typeface="Corbel" pitchFamily="34" charset="0"/>
              </a:rPr>
              <a:t>}</a:t>
            </a:r>
          </a:p>
        </p:txBody>
      </p:sp>
      <p:pic>
        <p:nvPicPr>
          <p:cNvPr id="11" name="Picture 10" descr="stk63153c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33780" y="480222"/>
            <a:ext cx="2197100" cy="2644690"/>
          </a:xfrm>
          <a:prstGeom prst="rect">
            <a:avLst/>
          </a:prstGeom>
          <a:ln w="28575">
            <a:solidFill>
              <a:schemeClr val="bg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06516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2" decel="5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1+#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9.jpeg" descr="C:\Users\Rebecca\Desktop\images-of-question-marks-139.jpg"/>
          <p:cNvPicPr/>
          <p:nvPr/>
        </p:nvPicPr>
        <p:blipFill>
          <a:blip r:embed="rId3" cstate="email">
            <a:extLst>
              <a:ext uri="{28A0092B-C50C-407E-A947-70E740481C1C}">
                <a14:useLocalDpi xmlns:a14="http://schemas.microsoft.com/office/drawing/2010/main"/>
              </a:ext>
            </a:extLst>
          </a:blip>
          <a:stretch>
            <a:fillRect/>
          </a:stretch>
        </p:blipFill>
        <p:spPr>
          <a:xfrm>
            <a:off x="5102225" y="838199"/>
            <a:ext cx="3813175" cy="4191001"/>
          </a:xfrm>
          <a:prstGeom prst="rect">
            <a:avLst/>
          </a:prstGeom>
          <a:ln w="12700">
            <a:miter lim="400000"/>
          </a:ln>
        </p:spPr>
      </p:pic>
      <p:sp>
        <p:nvSpPr>
          <p:cNvPr id="3" name="TextBox 2"/>
          <p:cNvSpPr txBox="1"/>
          <p:nvPr/>
        </p:nvSpPr>
        <p:spPr>
          <a:xfrm>
            <a:off x="533400" y="581085"/>
            <a:ext cx="5082005" cy="4524315"/>
          </a:xfrm>
          <a:prstGeom prst="rect">
            <a:avLst/>
          </a:prstGeom>
          <a:noFill/>
        </p:spPr>
        <p:txBody>
          <a:bodyPr wrap="square" rtlCol="0">
            <a:spAutoFit/>
          </a:bodyPr>
          <a:lstStyle/>
          <a:p>
            <a:pPr algn="ctr"/>
            <a:r>
              <a:rPr lang="en-US" sz="4800" dirty="0" smtClean="0">
                <a:solidFill>
                  <a:srgbClr val="F58220"/>
                </a:solidFill>
              </a:rPr>
              <a:t>Why is it important for advocates to know the effects and frequency of traumatic brain injury?</a:t>
            </a:r>
            <a:endParaRPr lang="en-US" sz="4800" dirty="0">
              <a:solidFill>
                <a:srgbClr val="F58220"/>
              </a:solidFill>
            </a:endParaRPr>
          </a:p>
        </p:txBody>
      </p:sp>
    </p:spTree>
    <p:extLst>
      <p:ext uri="{BB962C8B-B14F-4D97-AF65-F5344CB8AC3E}">
        <p14:creationId xmlns:p14="http://schemas.microsoft.com/office/powerpoint/2010/main" val="3681262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350" dirty="0" smtClean="0"/>
              <a:t>Understanding Strangulation and </a:t>
            </a:r>
            <a:r>
              <a:rPr lang="en-US" sz="2350" dirty="0"/>
              <a:t>O</a:t>
            </a:r>
            <a:r>
              <a:rPr lang="en-US" sz="2350" dirty="0" smtClean="0"/>
              <a:t>ther Traumatic Brain Injuries</a:t>
            </a:r>
            <a:endParaRPr lang="en-US" sz="2350" dirty="0"/>
          </a:p>
        </p:txBody>
      </p:sp>
      <p:sp>
        <p:nvSpPr>
          <p:cNvPr id="4" name="Content Placeholder 3"/>
          <p:cNvSpPr>
            <a:spLocks noGrp="1"/>
          </p:cNvSpPr>
          <p:nvPr>
            <p:ph idx="1"/>
          </p:nvPr>
        </p:nvSpPr>
        <p:spPr>
          <a:xfrm>
            <a:off x="457200" y="1069123"/>
            <a:ext cx="5029200" cy="4389120"/>
          </a:xfrm>
        </p:spPr>
        <p:txBody>
          <a:bodyPr/>
          <a:lstStyle/>
          <a:p>
            <a:pPr marL="171450" indent="-171450">
              <a:lnSpc>
                <a:spcPct val="100000"/>
              </a:lnSpc>
              <a:buFont typeface="Arial" panose="020B0604020202020204" pitchFamily="34" charset="0"/>
              <a:buChar char="•"/>
            </a:pPr>
            <a:r>
              <a:rPr lang="en-US" sz="2600" dirty="0"/>
              <a:t>C</a:t>
            </a:r>
            <a:r>
              <a:rPr lang="en-US" sz="2600" dirty="0" smtClean="0"/>
              <a:t>ommon </a:t>
            </a:r>
            <a:r>
              <a:rPr lang="en-US" sz="2600" dirty="0"/>
              <a:t>form of physical </a:t>
            </a:r>
            <a:r>
              <a:rPr lang="en-US" sz="2600" dirty="0" smtClean="0"/>
              <a:t>violence that </a:t>
            </a:r>
            <a:r>
              <a:rPr lang="en-US" sz="2600" dirty="0"/>
              <a:t>is often repeated.</a:t>
            </a:r>
          </a:p>
          <a:p>
            <a:pPr marL="171450" indent="-171450">
              <a:lnSpc>
                <a:spcPct val="100000"/>
              </a:lnSpc>
              <a:buFont typeface="Arial" panose="020B0604020202020204" pitchFamily="34" charset="0"/>
              <a:buChar char="•"/>
            </a:pPr>
            <a:r>
              <a:rPr lang="en-US" sz="2600" dirty="0"/>
              <a:t>N</a:t>
            </a:r>
            <a:r>
              <a:rPr lang="en-US" sz="2600" dirty="0" smtClean="0"/>
              <a:t>ot </a:t>
            </a:r>
            <a:r>
              <a:rPr lang="en-US" sz="2600" dirty="0"/>
              <a:t>always immediate physical repercussions. </a:t>
            </a:r>
          </a:p>
          <a:p>
            <a:pPr marL="171450" indent="-171450">
              <a:lnSpc>
                <a:spcPct val="100000"/>
              </a:lnSpc>
              <a:buFont typeface="Arial" panose="020B0604020202020204" pitchFamily="34" charset="0"/>
              <a:buChar char="•"/>
            </a:pPr>
            <a:r>
              <a:rPr lang="en-US" sz="2600" dirty="0" smtClean="0"/>
              <a:t>Even if it is not painful</a:t>
            </a:r>
            <a:r>
              <a:rPr lang="en-US" sz="2600" dirty="0"/>
              <a:t>, </a:t>
            </a:r>
            <a:r>
              <a:rPr lang="en-US" sz="2600" dirty="0" smtClean="0"/>
              <a:t>leave </a:t>
            </a:r>
            <a:r>
              <a:rPr lang="en-US" sz="2600" dirty="0"/>
              <a:t>marks, make voice raspy, or break blood vessels in </a:t>
            </a:r>
            <a:r>
              <a:rPr lang="en-US" sz="2600" dirty="0" smtClean="0"/>
              <a:t>eyes, it </a:t>
            </a:r>
            <a:r>
              <a:rPr lang="en-US" sz="2600" dirty="0"/>
              <a:t>is still cutting off oxygen to the brain</a:t>
            </a:r>
            <a:r>
              <a:rPr lang="en-US" sz="2600" dirty="0" smtClean="0"/>
              <a:t>.</a:t>
            </a:r>
          </a:p>
          <a:p>
            <a:pPr marL="171450" indent="-171450">
              <a:lnSpc>
                <a:spcPct val="100000"/>
              </a:lnSpc>
              <a:buFont typeface="Arial" panose="020B0604020202020204" pitchFamily="34" charset="0"/>
              <a:buChar char="•"/>
            </a:pPr>
            <a:r>
              <a:rPr lang="en-US" sz="2600" dirty="0" smtClean="0"/>
              <a:t>Victims can die from TBI hours or days after the assault</a:t>
            </a:r>
            <a:endParaRPr lang="en-US" sz="2600" dirty="0"/>
          </a:p>
        </p:txBody>
      </p:sp>
      <p:sp>
        <p:nvSpPr>
          <p:cNvPr id="5" name="AutoShape 2" descr="Image result for br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br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0760" y="1399880"/>
            <a:ext cx="2606040" cy="3474720"/>
          </a:xfrm>
          <a:prstGeom prst="rect">
            <a:avLst/>
          </a:prstGeom>
        </p:spPr>
      </p:pic>
      <p:sp>
        <p:nvSpPr>
          <p:cNvPr id="9" name="TextBox 8"/>
          <p:cNvSpPr txBox="1"/>
          <p:nvPr/>
        </p:nvSpPr>
        <p:spPr>
          <a:xfrm>
            <a:off x="606290" y="5844754"/>
            <a:ext cx="3352800" cy="261610"/>
          </a:xfrm>
          <a:prstGeom prst="rect">
            <a:avLst/>
          </a:prstGeom>
          <a:noFill/>
        </p:spPr>
        <p:txBody>
          <a:bodyPr wrap="square" rtlCol="0">
            <a:spAutoFit/>
          </a:bodyPr>
          <a:lstStyle/>
          <a:p>
            <a:r>
              <a:rPr lang="en-US" sz="1100" dirty="0">
                <a:solidFill>
                  <a:schemeClr val="bg1">
                    <a:lumMod val="50000"/>
                  </a:schemeClr>
                </a:solidFill>
              </a:rPr>
              <a:t>(Training Institute on Strangulation Prevention, 2017)</a:t>
            </a:r>
          </a:p>
        </p:txBody>
      </p:sp>
    </p:spTree>
    <p:extLst>
      <p:ext uri="{BB962C8B-B14F-4D97-AF65-F5344CB8AC3E}">
        <p14:creationId xmlns:p14="http://schemas.microsoft.com/office/powerpoint/2010/main" val="333158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3"/>
          <p:cNvSpPr>
            <a:spLocks noGrp="1" noChangeArrowheads="1"/>
          </p:cNvSpPr>
          <p:nvPr>
            <p:ph type="body" idx="4294967295"/>
          </p:nvPr>
        </p:nvSpPr>
        <p:spPr>
          <a:xfrm>
            <a:off x="152400" y="875076"/>
            <a:ext cx="8458200" cy="5981701"/>
          </a:xfrm>
          <a:prstGeom prst="rect">
            <a:avLst/>
          </a:prstGeom>
        </p:spPr>
        <p:txBody>
          <a:bodyPr>
            <a:noAutofit/>
          </a:bodyPr>
          <a:lstStyle/>
          <a:p>
            <a:pPr marL="457200" lvl="1">
              <a:lnSpc>
                <a:spcPct val="100000"/>
              </a:lnSpc>
              <a:spcAft>
                <a:spcPts val="600"/>
              </a:spcAft>
              <a:buFont typeface="Arial" pitchFamily="34" charset="0"/>
              <a:buChar char="•"/>
            </a:pPr>
            <a:r>
              <a:rPr lang="en-US" sz="2800" dirty="0" smtClean="0"/>
              <a:t>Anxiety/panic attacks</a:t>
            </a:r>
          </a:p>
          <a:p>
            <a:pPr marL="457200" lvl="1">
              <a:lnSpc>
                <a:spcPct val="100000"/>
              </a:lnSpc>
              <a:spcAft>
                <a:spcPts val="600"/>
              </a:spcAft>
              <a:buFont typeface="Arial" pitchFamily="34" charset="0"/>
              <a:buChar char="•"/>
            </a:pPr>
            <a:r>
              <a:rPr lang="en-US" sz="2800" dirty="0" smtClean="0"/>
              <a:t>Sleep problems</a:t>
            </a:r>
          </a:p>
          <a:p>
            <a:pPr marL="457200" lvl="1">
              <a:lnSpc>
                <a:spcPct val="100000"/>
              </a:lnSpc>
              <a:spcAft>
                <a:spcPts val="600"/>
              </a:spcAft>
              <a:buFont typeface="Arial" pitchFamily="34" charset="0"/>
              <a:buChar char="•"/>
            </a:pPr>
            <a:r>
              <a:rPr lang="en-US" sz="2800" dirty="0" smtClean="0"/>
              <a:t>Memory loss</a:t>
            </a:r>
          </a:p>
          <a:p>
            <a:pPr marL="457200" lvl="1">
              <a:lnSpc>
                <a:spcPct val="100000"/>
              </a:lnSpc>
              <a:spcAft>
                <a:spcPts val="600"/>
              </a:spcAft>
              <a:buFont typeface="Arial" pitchFamily="34" charset="0"/>
              <a:buChar char="•"/>
            </a:pPr>
            <a:r>
              <a:rPr lang="en-US" sz="2800" dirty="0" smtClean="0"/>
              <a:t>Post-traumatic stress disorder (PTSD)</a:t>
            </a:r>
          </a:p>
          <a:p>
            <a:pPr marL="457200" lvl="1">
              <a:lnSpc>
                <a:spcPct val="100000"/>
              </a:lnSpc>
              <a:spcAft>
                <a:spcPts val="600"/>
              </a:spcAft>
              <a:buFont typeface="Arial" pitchFamily="34" charset="0"/>
              <a:buChar char="•"/>
            </a:pPr>
            <a:r>
              <a:rPr lang="en-US" sz="2800" dirty="0" smtClean="0"/>
              <a:t>Depression, poor self-esteem</a:t>
            </a:r>
          </a:p>
          <a:p>
            <a:pPr marL="457200" lvl="1">
              <a:lnSpc>
                <a:spcPct val="100000"/>
              </a:lnSpc>
              <a:spcAft>
                <a:spcPts val="600"/>
              </a:spcAft>
              <a:buFont typeface="Arial" pitchFamily="34" charset="0"/>
              <a:buChar char="•"/>
            </a:pPr>
            <a:r>
              <a:rPr lang="en-US" sz="2800" dirty="0" smtClean="0"/>
              <a:t>Insomnia</a:t>
            </a:r>
          </a:p>
          <a:p>
            <a:pPr marL="457200" lvl="1">
              <a:lnSpc>
                <a:spcPct val="100000"/>
              </a:lnSpc>
              <a:spcAft>
                <a:spcPts val="600"/>
              </a:spcAft>
              <a:buFont typeface="Arial" pitchFamily="34" charset="0"/>
              <a:buChar char="•"/>
            </a:pPr>
            <a:r>
              <a:rPr lang="en-US" sz="2800" dirty="0" smtClean="0"/>
              <a:t>Suicide ideation/actions</a:t>
            </a:r>
          </a:p>
          <a:p>
            <a:pPr marL="457200" lvl="1">
              <a:lnSpc>
                <a:spcPct val="100000"/>
              </a:lnSpc>
              <a:spcAft>
                <a:spcPts val="600"/>
              </a:spcAft>
              <a:buFont typeface="Arial" pitchFamily="34" charset="0"/>
              <a:buChar char="•"/>
            </a:pPr>
            <a:r>
              <a:rPr sz="2800" dirty="0" smtClean="0"/>
              <a:t>Alcohol, drug, tobacco use</a:t>
            </a:r>
            <a:endParaRPr lang="en-US" sz="2800" dirty="0" smtClean="0"/>
          </a:p>
        </p:txBody>
      </p:sp>
      <p:sp>
        <p:nvSpPr>
          <p:cNvPr id="101379" name="Rectangle 2"/>
          <p:cNvSpPr>
            <a:spLocks noGrp="1" noChangeArrowheads="1"/>
          </p:cNvSpPr>
          <p:nvPr>
            <p:ph type="title"/>
          </p:nvPr>
        </p:nvSpPr>
        <p:spPr/>
        <p:txBody>
          <a:bodyPr>
            <a:noAutofit/>
          </a:bodyPr>
          <a:lstStyle/>
          <a:p>
            <a:pPr algn="l" eaLnBrk="1" hangingPunct="1">
              <a:lnSpc>
                <a:spcPct val="85000"/>
              </a:lnSpc>
            </a:pPr>
            <a:r>
              <a:rPr lang="en-US" sz="3100" dirty="0" smtClean="0"/>
              <a:t>IPV and Behavioral Health Co-morbidities</a:t>
            </a:r>
          </a:p>
        </p:txBody>
      </p:sp>
      <p:sp>
        <p:nvSpPr>
          <p:cNvPr id="101381" name="Text Box 4"/>
          <p:cNvSpPr txBox="1">
            <a:spLocks noChangeArrowheads="1"/>
          </p:cNvSpPr>
          <p:nvPr/>
        </p:nvSpPr>
        <p:spPr bwMode="auto">
          <a:xfrm>
            <a:off x="613315" y="5094950"/>
            <a:ext cx="4175936" cy="1308050"/>
          </a:xfrm>
          <a:prstGeom prst="rect">
            <a:avLst/>
          </a:prstGeom>
          <a:noFill/>
          <a:ln w="9525">
            <a:noFill/>
            <a:miter lim="800000"/>
            <a:headEnd/>
            <a:tailEnd/>
          </a:ln>
        </p:spPr>
        <p:txBody>
          <a:bodyPr wrap="square">
            <a:spAutoFit/>
          </a:bodyPr>
          <a:lstStyle/>
          <a:p>
            <a:pPr marL="0" lvl="1" eaLnBrk="0" hangingPunct="0"/>
            <a:r>
              <a:rPr lang="en-US" sz="1100" dirty="0" smtClean="0">
                <a:solidFill>
                  <a:schemeClr val="bg1">
                    <a:lumMod val="50000"/>
                  </a:schemeClr>
                </a:solidFill>
                <a:latin typeface="+mj-lt"/>
              </a:rPr>
              <a:t>(Bergman &amp; </a:t>
            </a:r>
            <a:r>
              <a:rPr lang="en-US" sz="1100" dirty="0" err="1" smtClean="0">
                <a:solidFill>
                  <a:schemeClr val="bg1">
                    <a:lumMod val="50000"/>
                  </a:schemeClr>
                </a:solidFill>
                <a:latin typeface="+mj-lt"/>
              </a:rPr>
              <a:t>Brismar</a:t>
            </a:r>
            <a:r>
              <a:rPr lang="en-US" sz="1100" dirty="0">
                <a:solidFill>
                  <a:schemeClr val="bg1">
                    <a:lumMod val="50000"/>
                  </a:schemeClr>
                </a:solidFill>
                <a:latin typeface="+mj-lt"/>
              </a:rPr>
              <a:t>, 1991</a:t>
            </a:r>
            <a:r>
              <a:rPr lang="en-US" sz="1100" dirty="0" smtClean="0">
                <a:solidFill>
                  <a:schemeClr val="bg1">
                    <a:lumMod val="50000"/>
                  </a:schemeClr>
                </a:solidFill>
                <a:latin typeface="+mj-lt"/>
              </a:rPr>
              <a:t>; Coker </a:t>
            </a:r>
            <a:r>
              <a:rPr lang="en-US" sz="1100" dirty="0">
                <a:solidFill>
                  <a:schemeClr val="bg1">
                    <a:lumMod val="50000"/>
                  </a:schemeClr>
                </a:solidFill>
                <a:latin typeface="+mj-lt"/>
              </a:rPr>
              <a:t>et al, 2002; Dienemann et al, 2000; Elsberg et al, 2008; Kernic et al, 2000; Stark </a:t>
            </a:r>
            <a:r>
              <a:rPr lang="en-US" sz="1100" dirty="0" smtClean="0">
                <a:solidFill>
                  <a:schemeClr val="bg1">
                    <a:lumMod val="50000"/>
                  </a:schemeClr>
                </a:solidFill>
                <a:latin typeface="+mj-lt"/>
              </a:rPr>
              <a:t>&amp; </a:t>
            </a:r>
            <a:r>
              <a:rPr lang="en-US" sz="1100" dirty="0" err="1" smtClean="0">
                <a:solidFill>
                  <a:schemeClr val="bg1">
                    <a:lumMod val="50000"/>
                  </a:schemeClr>
                </a:solidFill>
                <a:latin typeface="+mj-lt"/>
              </a:rPr>
              <a:t>Flitcraft</a:t>
            </a:r>
            <a:r>
              <a:rPr lang="en-US" sz="1100" dirty="0">
                <a:solidFill>
                  <a:schemeClr val="bg1">
                    <a:lumMod val="50000"/>
                  </a:schemeClr>
                </a:solidFill>
                <a:latin typeface="+mj-lt"/>
              </a:rPr>
              <a:t>, 1995; </a:t>
            </a:r>
            <a:r>
              <a:rPr lang="en-US" sz="1100" dirty="0" smtClean="0">
                <a:solidFill>
                  <a:schemeClr val="bg1">
                    <a:lumMod val="50000"/>
                  </a:schemeClr>
                </a:solidFill>
                <a:latin typeface="+mj-lt"/>
              </a:rPr>
              <a:t>Sato-</a:t>
            </a:r>
            <a:r>
              <a:rPr lang="en-US" sz="1100" dirty="0" err="1" smtClean="0">
                <a:solidFill>
                  <a:schemeClr val="bg1">
                    <a:lumMod val="50000"/>
                  </a:schemeClr>
                </a:solidFill>
                <a:latin typeface="+mj-lt"/>
              </a:rPr>
              <a:t>DiLorenzo</a:t>
            </a:r>
            <a:r>
              <a:rPr lang="en-US" sz="1100" dirty="0" smtClean="0">
                <a:solidFill>
                  <a:schemeClr val="bg1">
                    <a:lumMod val="50000"/>
                  </a:schemeClr>
                </a:solidFill>
                <a:latin typeface="+mj-lt"/>
              </a:rPr>
              <a:t> &amp; </a:t>
            </a:r>
            <a:r>
              <a:rPr lang="en-US" sz="1100" dirty="0">
                <a:solidFill>
                  <a:schemeClr val="bg1">
                    <a:lumMod val="50000"/>
                  </a:schemeClr>
                </a:solidFill>
                <a:latin typeface="+mj-lt"/>
              </a:rPr>
              <a:t>Sharps, </a:t>
            </a:r>
            <a:r>
              <a:rPr lang="en-US" sz="1100" dirty="0" smtClean="0">
                <a:solidFill>
                  <a:schemeClr val="bg1">
                    <a:lumMod val="50000"/>
                  </a:schemeClr>
                </a:solidFill>
                <a:latin typeface="+mj-lt"/>
              </a:rPr>
              <a:t>2007; Lemon </a:t>
            </a:r>
            <a:r>
              <a:rPr lang="en-US" sz="1100" dirty="0">
                <a:solidFill>
                  <a:schemeClr val="bg1">
                    <a:lumMod val="50000"/>
                  </a:schemeClr>
                </a:solidFill>
                <a:latin typeface="+mj-lt"/>
              </a:rPr>
              <a:t>et al, 2002; Ackard et al, 2003</a:t>
            </a:r>
          </a:p>
          <a:p>
            <a:pPr marL="0" lvl="1" eaLnBrk="0" hangingPunct="0"/>
            <a:r>
              <a:rPr lang="en-US" sz="1100" dirty="0">
                <a:solidFill>
                  <a:schemeClr val="bg1">
                    <a:lumMod val="50000"/>
                  </a:schemeClr>
                </a:solidFill>
                <a:latin typeface="+mj-lt"/>
              </a:rPr>
              <a:t> Weinsheimer et al, 2005; Kaysen et al, 2007; Miller et al, 1989; Plichta, </a:t>
            </a:r>
            <a:r>
              <a:rPr lang="en-US" sz="1100" dirty="0" smtClean="0">
                <a:solidFill>
                  <a:schemeClr val="bg1">
                    <a:lumMod val="50000"/>
                  </a:schemeClr>
                </a:solidFill>
                <a:latin typeface="+mj-lt"/>
              </a:rPr>
              <a:t>1992)</a:t>
            </a:r>
            <a:endParaRPr lang="en-US" sz="1100" dirty="0">
              <a:solidFill>
                <a:schemeClr val="bg1">
                  <a:lumMod val="50000"/>
                </a:schemeClr>
              </a:solidFill>
              <a:latin typeface="+mj-lt"/>
            </a:endParaRPr>
          </a:p>
          <a:p>
            <a:pPr marL="0" lvl="1" eaLnBrk="0" hangingPunct="0"/>
            <a:endParaRPr lang="en-US" sz="1200" b="1" dirty="0">
              <a:solidFill>
                <a:srgbClr val="FF0000"/>
              </a:solidFill>
            </a:endParaRPr>
          </a:p>
          <a:p>
            <a:pPr marL="0" lvl="1" eaLnBrk="0" hangingPunct="0"/>
            <a:endParaRPr lang="en-US" sz="1200" dirty="0">
              <a:solidFill>
                <a:srgbClr val="FFFFFF">
                  <a:lumMod val="50000"/>
                </a:srgbClr>
              </a:solidFill>
              <a:latin typeface="Corbel" pitchFamily="34" charset="0"/>
            </a:endParaRPr>
          </a:p>
        </p:txBody>
      </p:sp>
      <p:pic>
        <p:nvPicPr>
          <p:cNvPr id="6" name="Picture 5" descr="Used Cigarett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1015" y="936472"/>
            <a:ext cx="4742985" cy="1202026"/>
          </a:xfrm>
          <a:prstGeom prst="rect">
            <a:avLst/>
          </a:prstGeom>
        </p:spPr>
      </p:pic>
      <p:pic>
        <p:nvPicPr>
          <p:cNvPr id="1026" name="Picture 2" descr="F:\ORGDATA\PHOTOS\Health Team Photos &amp; Graphics\ALL PHOTOS\By Project\Home Visitation Guidelines\Empty glass_Alcoho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3401920"/>
            <a:ext cx="2288115" cy="1517907"/>
          </a:xfrm>
          <a:prstGeom prst="rect">
            <a:avLst/>
          </a:prstGeom>
          <a:noFill/>
        </p:spPr>
      </p:pic>
    </p:spTree>
    <p:extLst>
      <p:ext uri="{BB962C8B-B14F-4D97-AF65-F5344CB8AC3E}">
        <p14:creationId xmlns:p14="http://schemas.microsoft.com/office/powerpoint/2010/main" val="112939653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4"/>
          <p:cNvSpPr>
            <a:spLocks noGrp="1"/>
          </p:cNvSpPr>
          <p:nvPr>
            <p:ph type="title"/>
          </p:nvPr>
        </p:nvSpPr>
        <p:spPr/>
        <p:txBody>
          <a:bodyPr>
            <a:normAutofit/>
          </a:bodyPr>
          <a:lstStyle/>
          <a:p>
            <a:r>
              <a:rPr lang="en-US" sz="3200" b="1" dirty="0" smtClean="0">
                <a:solidFill>
                  <a:schemeClr val="bg1">
                    <a:lumMod val="50000"/>
                  </a:schemeClr>
                </a:solidFill>
                <a:ea typeface="ＭＳ Ｐゴシック" pitchFamily="34" charset="-128"/>
              </a:rPr>
              <a:t>Reproductive and sexual health</a:t>
            </a:r>
          </a:p>
        </p:txBody>
      </p:sp>
      <p:sp>
        <p:nvSpPr>
          <p:cNvPr id="15362" name="Rectangle 3"/>
          <p:cNvSpPr>
            <a:spLocks noGrp="1" noChangeArrowheads="1"/>
          </p:cNvSpPr>
          <p:nvPr>
            <p:ph idx="1"/>
          </p:nvPr>
        </p:nvSpPr>
        <p:spPr>
          <a:xfrm>
            <a:off x="2514600" y="1371600"/>
            <a:ext cx="6553200" cy="3810000"/>
          </a:xfrm>
          <a:prstGeom prst="rect">
            <a:avLst/>
          </a:prstGeom>
        </p:spPr>
        <p:txBody>
          <a:bodyPr/>
          <a:lstStyle/>
          <a:p>
            <a:pPr lvl="1" eaLnBrk="1" hangingPunct="1">
              <a:buClr>
                <a:srgbClr val="8DC63F"/>
              </a:buClr>
              <a:buFont typeface="Arial" charset="0"/>
              <a:buChar char="•"/>
            </a:pPr>
            <a:r>
              <a:rPr lang="en-US" sz="2800" dirty="0" smtClean="0">
                <a:ea typeface="ＭＳ Ｐゴシック" pitchFamily="34" charset="-128"/>
              </a:rPr>
              <a:t>Survivors are at increased risk for rapid repeat and unintended pregnancy</a:t>
            </a:r>
          </a:p>
          <a:p>
            <a:pPr lvl="1" eaLnBrk="1" hangingPunct="1">
              <a:buClr>
                <a:srgbClr val="8DC63F"/>
              </a:buClr>
              <a:buFont typeface="Arial" charset="0"/>
              <a:buChar char="•"/>
            </a:pPr>
            <a:r>
              <a:rPr lang="en-US" sz="2800" dirty="0" smtClean="0">
                <a:ea typeface="ＭＳ Ｐゴシック" pitchFamily="34" charset="-128"/>
              </a:rPr>
              <a:t>Increased incidence of low birth weight babies, preterm birth, and miscarriages</a:t>
            </a:r>
          </a:p>
          <a:p>
            <a:pPr lvl="1" eaLnBrk="1" hangingPunct="1">
              <a:buClr>
                <a:srgbClr val="8DC63F"/>
              </a:buClr>
              <a:buFont typeface="Arial" charset="0"/>
              <a:buChar char="•"/>
            </a:pPr>
            <a:r>
              <a:rPr lang="en-US" sz="2800" dirty="0" smtClean="0">
                <a:ea typeface="ＭＳ Ｐゴシック" pitchFamily="34" charset="-128"/>
              </a:rPr>
              <a:t>Less safe to negotiate condom use</a:t>
            </a:r>
          </a:p>
          <a:p>
            <a:pPr marL="457200" lvl="1" indent="0" eaLnBrk="1" hangingPunct="1">
              <a:lnSpc>
                <a:spcPct val="80000"/>
              </a:lnSpc>
              <a:buClr>
                <a:srgbClr val="8DC63F"/>
              </a:buClr>
              <a:buNone/>
            </a:pPr>
            <a:endParaRPr lang="en-US" sz="2400" dirty="0" smtClean="0">
              <a:ea typeface="ＭＳ Ｐゴシック" pitchFamily="34" charset="-128"/>
            </a:endParaRPr>
          </a:p>
          <a:p>
            <a:pPr eaLnBrk="1" hangingPunct="1">
              <a:lnSpc>
                <a:spcPct val="80000"/>
              </a:lnSpc>
              <a:buClr>
                <a:srgbClr val="8DC63F"/>
              </a:buClr>
              <a:buFont typeface="Arial" charset="0"/>
              <a:buChar char="•"/>
            </a:pPr>
            <a:endParaRPr lang="en-US" sz="2400" dirty="0" smtClean="0">
              <a:ea typeface="ＭＳ Ｐゴシック" pitchFamily="34" charset="-128"/>
            </a:endParaRPr>
          </a:p>
        </p:txBody>
      </p:sp>
      <p:sp>
        <p:nvSpPr>
          <p:cNvPr id="5" name="Text Box 5"/>
          <p:cNvSpPr txBox="1">
            <a:spLocks noChangeArrowheads="1"/>
          </p:cNvSpPr>
          <p:nvPr/>
        </p:nvSpPr>
        <p:spPr bwMode="auto">
          <a:xfrm>
            <a:off x="5600700" y="4549651"/>
            <a:ext cx="3086100" cy="430887"/>
          </a:xfrm>
          <a:prstGeom prst="rect">
            <a:avLst/>
          </a:prstGeom>
          <a:noFill/>
          <a:ln w="9525">
            <a:noFill/>
            <a:miter lim="800000"/>
            <a:headEnd/>
            <a:tailEnd/>
          </a:ln>
        </p:spPr>
        <p:txBody>
          <a:bodyPr wrap="square">
            <a:spAutoFit/>
          </a:bodyPr>
          <a:lstStyle/>
          <a:p>
            <a:pPr>
              <a:defRPr/>
            </a:pPr>
            <a:r>
              <a:rPr lang="en-US" sz="1100" dirty="0" smtClean="0">
                <a:solidFill>
                  <a:schemeClr val="bg1">
                    <a:lumMod val="50000"/>
                  </a:schemeClr>
                </a:solidFill>
                <a:latin typeface="+mj-lt"/>
                <a:cs typeface="Arial" pitchFamily="34" charset="0"/>
              </a:rPr>
              <a:t>(Miller, 2010; Sarkar</a:t>
            </a:r>
            <a:r>
              <a:rPr lang="en-US" sz="1100" dirty="0">
                <a:solidFill>
                  <a:schemeClr val="bg1">
                    <a:lumMod val="50000"/>
                  </a:schemeClr>
                </a:solidFill>
                <a:latin typeface="+mj-lt"/>
                <a:cs typeface="Arial" pitchFamily="34" charset="0"/>
              </a:rPr>
              <a:t>, </a:t>
            </a:r>
            <a:r>
              <a:rPr lang="en-US" sz="1100" dirty="0" smtClean="0">
                <a:solidFill>
                  <a:schemeClr val="bg1">
                    <a:lumMod val="50000"/>
                  </a:schemeClr>
                </a:solidFill>
                <a:latin typeface="+mj-lt"/>
                <a:cs typeface="Arial" pitchFamily="34" charset="0"/>
              </a:rPr>
              <a:t>2008; Goodwin et al, 2000; Hathaway, 2000; Coker, 2000)</a:t>
            </a:r>
            <a:endParaRPr lang="en-US" sz="1100" dirty="0">
              <a:solidFill>
                <a:schemeClr val="bg1">
                  <a:lumMod val="50000"/>
                </a:schemeClr>
              </a:solidFill>
              <a:latin typeface="+mj-lt"/>
              <a:cs typeface="Arial" pitchFamily="34" charset="0"/>
            </a:endParaRPr>
          </a:p>
        </p:txBody>
      </p:sp>
      <p:pic>
        <p:nvPicPr>
          <p:cNvPr id="6" name="Picture 5" descr="5651558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2836"/>
            <a:ext cx="2923037" cy="3867527"/>
          </a:xfrm>
          <a:prstGeom prst="rect">
            <a:avLst/>
          </a:prstGeom>
          <a:ln w="28575">
            <a:solidFill>
              <a:schemeClr val="bg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11808035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30"/>
            <a:ext cx="9172323" cy="5805070"/>
          </a:xfrm>
          <a:prstGeom prst="rect">
            <a:avLst/>
          </a:prstGeom>
        </p:spPr>
      </p:pic>
      <p:sp>
        <p:nvSpPr>
          <p:cNvPr id="6" name="Slide Number Placeholder 5"/>
          <p:cNvSpPr>
            <a:spLocks noGrp="1"/>
          </p:cNvSpPr>
          <p:nvPr>
            <p:ph type="sldNum" sz="quarter" idx="4294967295"/>
          </p:nvPr>
        </p:nvSpPr>
        <p:spPr>
          <a:xfrm>
            <a:off x="0" y="6492875"/>
            <a:ext cx="673100" cy="365125"/>
          </a:xfrm>
          <a:prstGeom prst="rect">
            <a:avLst/>
          </a:prstGeom>
        </p:spPr>
        <p:txBody>
          <a:bodyPr/>
          <a:lstStyle/>
          <a:p>
            <a:fld id="{BB801B3E-78CE-EB4D-B669-60AC641F9F30}" type="slidenum">
              <a:rPr lang="en-US" smtClean="0"/>
              <a:pPr/>
              <a:t>28</a:t>
            </a:fld>
            <a:endParaRPr lang="en-US"/>
          </a:p>
        </p:txBody>
      </p:sp>
      <p:pic>
        <p:nvPicPr>
          <p:cNvPr id="7" name="Picture 6" descr="Background-1.ps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22700"/>
            <a:ext cx="9143999" cy="305611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9513" y="4324943"/>
            <a:ext cx="2122655" cy="765672"/>
          </a:xfrm>
          <a:prstGeom prst="rect">
            <a:avLst/>
          </a:prstGeom>
          <a:noFill/>
          <a:ln w="9525">
            <a:noFill/>
            <a:miter lim="800000"/>
            <a:headEnd/>
            <a:tailEnd/>
          </a:ln>
        </p:spPr>
      </p:pic>
      <p:sp>
        <p:nvSpPr>
          <p:cNvPr id="5" name="TextBox 4"/>
          <p:cNvSpPr txBox="1"/>
          <p:nvPr/>
        </p:nvSpPr>
        <p:spPr>
          <a:xfrm>
            <a:off x="76200" y="5147608"/>
            <a:ext cx="8915400" cy="2123658"/>
          </a:xfrm>
          <a:prstGeom prst="rect">
            <a:avLst/>
          </a:prstGeom>
          <a:noFill/>
        </p:spPr>
        <p:txBody>
          <a:bodyPr wrap="square" rtlCol="0">
            <a:spAutoFit/>
          </a:bodyPr>
          <a:lstStyle/>
          <a:p>
            <a:r>
              <a:rPr lang="en-US" sz="4400" b="1" i="1" dirty="0" smtClean="0">
                <a:solidFill>
                  <a:schemeClr val="bg1"/>
                </a:solidFill>
              </a:rPr>
              <a:t>Integrating Health Services into Domestic Violence Programs</a:t>
            </a:r>
          </a:p>
          <a:p>
            <a:pPr algn="ctr"/>
            <a:endParaRPr lang="en-US" sz="4400" b="1" dirty="0" smtClean="0">
              <a:latin typeface="Arial" pitchFamily="34" charset="0"/>
              <a:cs typeface="Arial" pitchFamily="34" charset="0"/>
            </a:endParaRPr>
          </a:p>
        </p:txBody>
      </p:sp>
    </p:spTree>
    <p:extLst>
      <p:ext uri="{BB962C8B-B14F-4D97-AF65-F5344CB8AC3E}">
        <p14:creationId xmlns:p14="http://schemas.microsoft.com/office/powerpoint/2010/main" val="8847379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Health?</a:t>
            </a:r>
            <a:endParaRPr lang="en-US" dirty="0"/>
          </a:p>
        </p:txBody>
      </p:sp>
      <p:sp>
        <p:nvSpPr>
          <p:cNvPr id="7" name="Content Placeholder 6"/>
          <p:cNvSpPr>
            <a:spLocks noGrp="1"/>
          </p:cNvSpPr>
          <p:nvPr>
            <p:ph idx="1"/>
          </p:nvPr>
        </p:nvSpPr>
        <p:spPr>
          <a:xfrm>
            <a:off x="685800" y="990600"/>
            <a:ext cx="5410200" cy="3733800"/>
          </a:xfrm>
        </p:spPr>
        <p:txBody>
          <a:bodyPr/>
          <a:lstStyle/>
          <a:p>
            <a:pPr>
              <a:lnSpc>
                <a:spcPct val="100000"/>
              </a:lnSpc>
              <a:spcAft>
                <a:spcPts val="600"/>
              </a:spcAft>
            </a:pPr>
            <a:r>
              <a:rPr lang="en-US" sz="2800" dirty="0" smtClean="0"/>
              <a:t>D/SV has serious health impacts and advocates are in a unique position to intervene!</a:t>
            </a:r>
          </a:p>
          <a:p>
            <a:pPr>
              <a:lnSpc>
                <a:spcPct val="100000"/>
              </a:lnSpc>
              <a:spcAft>
                <a:spcPts val="600"/>
              </a:spcAft>
            </a:pPr>
            <a:r>
              <a:rPr lang="en-US" sz="2800" dirty="0" smtClean="0"/>
              <a:t>Access to care</a:t>
            </a:r>
          </a:p>
          <a:p>
            <a:pPr>
              <a:lnSpc>
                <a:spcPct val="100000"/>
              </a:lnSpc>
              <a:spcAft>
                <a:spcPts val="600"/>
              </a:spcAft>
            </a:pPr>
            <a:r>
              <a:rPr lang="en-US" sz="2800" dirty="0"/>
              <a:t>H</a:t>
            </a:r>
            <a:r>
              <a:rPr lang="en-US" sz="2800" dirty="0" smtClean="0"/>
              <a:t>olistic approach to healing and support</a:t>
            </a:r>
          </a:p>
          <a:p>
            <a:pPr>
              <a:lnSpc>
                <a:spcPct val="100000"/>
              </a:lnSpc>
              <a:spcAft>
                <a:spcPts val="600"/>
              </a:spcAft>
            </a:pPr>
            <a:r>
              <a:rPr lang="en-US" sz="2800" dirty="0" smtClean="0"/>
              <a:t>Opportunity for partnerships with health programs</a:t>
            </a:r>
          </a:p>
          <a:p>
            <a:pPr>
              <a:lnSpc>
                <a:spcPct val="100000"/>
              </a:lnSpc>
              <a:spcAft>
                <a:spcPts val="600"/>
              </a:spcAft>
            </a:pPr>
            <a:r>
              <a:rPr lang="en-US" sz="2800" dirty="0" smtClean="0"/>
              <a:t>Builds relationships, trust, and rapport </a:t>
            </a:r>
          </a:p>
        </p:txBody>
      </p:sp>
      <p:pic>
        <p:nvPicPr>
          <p:cNvPr id="2052" name="Picture 4" descr="Image result for heal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8840" y="1676400"/>
            <a:ext cx="310896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0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p:cNvSpPr txBox="1">
            <a:spLocks noGrp="1"/>
          </p:cNvSpPr>
          <p:nvPr>
            <p:ph idx="1"/>
          </p:nvPr>
        </p:nvSpPr>
        <p:spPr>
          <a:prstGeom prst="rect">
            <a:avLst/>
          </a:prstGeom>
        </p:spPr>
        <p:txBody>
          <a:bodyPr/>
          <a:lstStyle/>
          <a:p>
            <a:pPr marL="347663" marR="0" lvl="0" indent="-347663" algn="l" defTabSz="457200" rtl="0" eaLnBrk="0" fontAlgn="base" latinLnBrk="0" hangingPunct="0">
              <a:lnSpc>
                <a:spcPct val="114000"/>
              </a:lnSpc>
              <a:spcBef>
                <a:spcPts val="0"/>
              </a:spcBef>
              <a:spcAft>
                <a:spcPts val="600"/>
              </a:spcAft>
              <a:buClr>
                <a:srgbClr val="8DC63F"/>
              </a:buClr>
              <a:buSzTx/>
              <a:buFont typeface="Arial" charset="0"/>
              <a:buChar char="•"/>
              <a:tabLst/>
              <a:defRPr/>
            </a:pPr>
            <a:r>
              <a:rPr kumimoji="0" lang="en-US" sz="2800" b="0" i="0" u="none" strike="noStrike" kern="0" cap="none" spc="0" normalizeH="0" baseline="0" noProof="0" dirty="0" smtClean="0">
                <a:ln>
                  <a:noFill/>
                </a:ln>
                <a:solidFill>
                  <a:srgbClr val="58595B"/>
                </a:solidFill>
                <a:effectLst/>
                <a:uLnTx/>
                <a:uFillTx/>
                <a:latin typeface="+mn-lt"/>
                <a:ea typeface="+mn-ea"/>
                <a:cs typeface="+mn-cs"/>
              </a:rPr>
              <a:t>Because domestic violence is so prevalent, assume that there are survivors among us</a:t>
            </a:r>
          </a:p>
          <a:p>
            <a:pPr marL="347663" marR="0" lvl="0" indent="-347663" algn="l" defTabSz="457200" rtl="0" eaLnBrk="0" fontAlgn="base" latinLnBrk="0" hangingPunct="0">
              <a:lnSpc>
                <a:spcPct val="114000"/>
              </a:lnSpc>
              <a:spcBef>
                <a:spcPts val="0"/>
              </a:spcBef>
              <a:spcAft>
                <a:spcPts val="600"/>
              </a:spcAft>
              <a:buClr>
                <a:srgbClr val="8DC63F"/>
              </a:buClr>
              <a:buSzTx/>
              <a:buFont typeface="Arial" charset="0"/>
              <a:buChar char="•"/>
              <a:tabLst/>
              <a:defRPr/>
            </a:pPr>
            <a:r>
              <a:rPr kumimoji="0" lang="en-US" sz="2800" b="0" i="0" u="none" strike="noStrike" kern="0" cap="none" spc="0" normalizeH="0" baseline="0" noProof="0" dirty="0" smtClean="0">
                <a:ln>
                  <a:noFill/>
                </a:ln>
                <a:solidFill>
                  <a:srgbClr val="58595B"/>
                </a:solidFill>
                <a:effectLst/>
                <a:uLnTx/>
                <a:uFillTx/>
                <a:latin typeface="+mn-lt"/>
                <a:ea typeface="+mn-ea"/>
                <a:cs typeface="+mn-cs"/>
              </a:rPr>
              <a:t>Be aware of your reactions and take care of yourself first</a:t>
            </a:r>
          </a:p>
          <a:p>
            <a:pPr marL="347663" indent="-347663" defTabSz="457200" eaLnBrk="0" fontAlgn="base" hangingPunct="0">
              <a:lnSpc>
                <a:spcPct val="114000"/>
              </a:lnSpc>
              <a:spcBef>
                <a:spcPts val="0"/>
              </a:spcBef>
              <a:spcAft>
                <a:spcPts val="600"/>
              </a:spcAft>
              <a:buClr>
                <a:srgbClr val="8DC63F"/>
              </a:buClr>
              <a:buSzTx/>
              <a:buFont typeface="Arial" charset="0"/>
              <a:buChar char="•"/>
              <a:defRPr/>
            </a:pPr>
            <a:r>
              <a:rPr lang="en-US" sz="2800" kern="0" dirty="0" smtClean="0">
                <a:latin typeface="+mn-lt"/>
                <a:cs typeface="+mn-cs"/>
              </a:rPr>
              <a:t>Respect confidentiality</a:t>
            </a:r>
          </a:p>
          <a:p>
            <a:pPr marL="347663" marR="0" lvl="0" indent="-347663" algn="l" defTabSz="457200" rtl="0" eaLnBrk="0" fontAlgn="base" latinLnBrk="0" hangingPunct="0">
              <a:lnSpc>
                <a:spcPct val="114000"/>
              </a:lnSpc>
              <a:spcBef>
                <a:spcPts val="0"/>
              </a:spcBef>
              <a:spcAft>
                <a:spcPts val="600"/>
              </a:spcAft>
              <a:buClr>
                <a:srgbClr val="8DC63F"/>
              </a:buClr>
              <a:buSzTx/>
              <a:buFont typeface="Arial" charset="0"/>
              <a:buChar char="•"/>
              <a:tabLst/>
              <a:defRPr/>
            </a:pPr>
            <a:r>
              <a:rPr kumimoji="0" lang="en-US" sz="2800" b="0" i="0" u="none" strike="noStrike" kern="0" cap="none" spc="0" normalizeH="0" baseline="0" noProof="0" dirty="0" smtClean="0">
                <a:ln>
                  <a:noFill/>
                </a:ln>
                <a:solidFill>
                  <a:srgbClr val="58595B"/>
                </a:solidFill>
                <a:effectLst/>
                <a:uLnTx/>
                <a:uFillTx/>
                <a:latin typeface="+mn-lt"/>
                <a:ea typeface="+mn-ea"/>
                <a:cs typeface="+mn-cs"/>
              </a:rPr>
              <a:t>“Step Up, Step Back”</a:t>
            </a:r>
          </a:p>
          <a:p>
            <a:pPr marL="347663" marR="0" lvl="0" indent="-347663" algn="l" defTabSz="457200" rtl="0" eaLnBrk="0" fontAlgn="base" latinLnBrk="0" hangingPunct="0">
              <a:lnSpc>
                <a:spcPct val="114000"/>
              </a:lnSpc>
              <a:spcBef>
                <a:spcPts val="0"/>
              </a:spcBef>
              <a:spcAft>
                <a:spcPts val="600"/>
              </a:spcAft>
              <a:buClr>
                <a:srgbClr val="8DC63F"/>
              </a:buClr>
              <a:buSzTx/>
              <a:buFont typeface="Arial" charset="0"/>
              <a:buChar char="•"/>
              <a:tabLst/>
              <a:defRPr/>
            </a:pPr>
            <a:r>
              <a:rPr kumimoji="0" lang="en-US" sz="2800" b="0" i="0" u="none" strike="noStrike" kern="0" cap="none" spc="0" normalizeH="0" baseline="0" noProof="0" dirty="0" smtClean="0">
                <a:ln>
                  <a:noFill/>
                </a:ln>
                <a:solidFill>
                  <a:srgbClr val="58595B"/>
                </a:solidFill>
                <a:effectLst/>
                <a:uLnTx/>
                <a:uFillTx/>
                <a:latin typeface="+mn-lt"/>
                <a:ea typeface="+mn-ea"/>
                <a:cs typeface="+mn-cs"/>
              </a:rPr>
              <a:t>Please turn off your phones, laptops, etc.</a:t>
            </a:r>
          </a:p>
          <a:p>
            <a:pPr marL="347663" marR="0" lvl="0" indent="-347663" algn="l" defTabSz="457200" rtl="0" eaLnBrk="0" fontAlgn="base" latinLnBrk="0" hangingPunct="0">
              <a:lnSpc>
                <a:spcPct val="114000"/>
              </a:lnSpc>
              <a:spcBef>
                <a:spcPts val="0"/>
              </a:spcBef>
              <a:spcAft>
                <a:spcPts val="600"/>
              </a:spcAft>
              <a:buClr>
                <a:srgbClr val="8DC63F"/>
              </a:buClr>
              <a:buSzTx/>
              <a:buFont typeface="Arial" charset="0"/>
              <a:buChar char="•"/>
              <a:tabLst/>
              <a:defRPr/>
            </a:pPr>
            <a:r>
              <a:rPr lang="en-US" sz="2800" kern="0" dirty="0" smtClean="0">
                <a:solidFill>
                  <a:srgbClr val="58595B"/>
                </a:solidFill>
                <a:latin typeface="+mn-lt"/>
              </a:rPr>
              <a:t>Others?</a:t>
            </a:r>
            <a:endParaRPr kumimoji="0" lang="en-US" sz="2800" b="0" i="0" u="none" strike="noStrike" kern="0" cap="none" spc="0" normalizeH="0" baseline="0" noProof="0" dirty="0" smtClean="0">
              <a:ln>
                <a:noFill/>
              </a:ln>
              <a:solidFill>
                <a:srgbClr val="58595B"/>
              </a:solidFill>
              <a:effectLst/>
              <a:uLnTx/>
              <a:uFillTx/>
              <a:latin typeface="+mn-lt"/>
              <a:ea typeface="+mn-ea"/>
              <a:cs typeface="+mn-cs"/>
            </a:endParaRPr>
          </a:p>
        </p:txBody>
      </p:sp>
      <p:sp>
        <p:nvSpPr>
          <p:cNvPr id="12" name="Title 3"/>
          <p:cNvSpPr>
            <a:spLocks noGrp="1"/>
          </p:cNvSpPr>
          <p:nvPr>
            <p:ph type="title"/>
          </p:nvPr>
        </p:nvSpPr>
        <p:spPr>
          <a:xfrm>
            <a:off x="457200" y="304800"/>
            <a:ext cx="8229600" cy="609600"/>
          </a:xfrm>
        </p:spPr>
        <p:txBody>
          <a:bodyPr>
            <a:noAutofit/>
          </a:bodyPr>
          <a:lstStyle/>
          <a:p>
            <a:pPr algn="l">
              <a:spcAft>
                <a:spcPts val="600"/>
              </a:spcAft>
            </a:pPr>
            <a:r>
              <a:rPr lang="en-US" dirty="0" smtClean="0">
                <a:solidFill>
                  <a:srgbClr val="595959"/>
                </a:solidFill>
              </a:rPr>
              <a:t>Workshop Guidelines</a:t>
            </a:r>
            <a:br>
              <a:rPr lang="en-US" dirty="0" smtClean="0">
                <a:solidFill>
                  <a:srgbClr val="595959"/>
                </a:solidFill>
              </a:rPr>
            </a:br>
            <a:r>
              <a:rPr lang="en-US" sz="2600" dirty="0" smtClean="0">
                <a:solidFill>
                  <a:srgbClr val="595959"/>
                </a:solidFill>
              </a:rPr>
              <a:t>Ground Rules</a:t>
            </a:r>
            <a:endParaRPr lang="en-US" sz="2600" dirty="0">
              <a:solidFill>
                <a:srgbClr val="595959"/>
              </a:solidFill>
            </a:endParaRPr>
          </a:p>
        </p:txBody>
      </p:sp>
      <p:pic>
        <p:nvPicPr>
          <p:cNvPr id="6" name="Picture 5" descr="Check Box.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3505200"/>
            <a:ext cx="2209800" cy="2209800"/>
          </a:xfrm>
          <a:prstGeom prst="rect">
            <a:avLst/>
          </a:prstGeom>
        </p:spPr>
      </p:pic>
    </p:spTree>
    <p:extLst>
      <p:ext uri="{BB962C8B-B14F-4D97-AF65-F5344CB8AC3E}">
        <p14:creationId xmlns:p14="http://schemas.microsoft.com/office/powerpoint/2010/main" val="28852163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51694" y="466725"/>
            <a:ext cx="2286706" cy="1743075"/>
          </a:xfrm>
        </p:spPr>
        <p:txBody>
          <a:bodyPr>
            <a:noAutofit/>
          </a:bodyPr>
          <a:lstStyle/>
          <a:p>
            <a:pPr algn="l"/>
            <a:r>
              <a:rPr lang="en-US" sz="2800" dirty="0" smtClean="0">
                <a:solidFill>
                  <a:schemeClr val="accent6"/>
                </a:solidFill>
                <a:effectLst>
                  <a:outerShdw blurRad="38100" dist="38100" dir="2700000" algn="tl">
                    <a:srgbClr val="000000">
                      <a:alpha val="43137"/>
                    </a:srgbClr>
                  </a:outerShdw>
                </a:effectLst>
              </a:rPr>
              <a:t>Barriers to Addressing Reproductive Health With Survivors</a:t>
            </a:r>
            <a:endParaRPr lang="en-US" sz="2800" dirty="0">
              <a:solidFill>
                <a:schemeClr val="accent6"/>
              </a:solidFill>
              <a:effectLst>
                <a:outerShdw blurRad="38100" dist="38100" dir="2700000" algn="tl">
                  <a:srgbClr val="000000">
                    <a:alpha val="43137"/>
                  </a:srgbClr>
                </a:outerShdw>
              </a:effectLst>
            </a:endParaRPr>
          </a:p>
        </p:txBody>
      </p:sp>
      <p:sp>
        <p:nvSpPr>
          <p:cNvPr id="5" name="Content Placeholder 2"/>
          <p:cNvSpPr>
            <a:spLocks noGrp="1"/>
          </p:cNvSpPr>
          <p:nvPr>
            <p:ph idx="4294967295"/>
          </p:nvPr>
        </p:nvSpPr>
        <p:spPr>
          <a:xfrm>
            <a:off x="2670065" y="201695"/>
            <a:ext cx="6287990" cy="4638675"/>
          </a:xfrm>
        </p:spPr>
        <p:txBody>
          <a:bodyPr>
            <a:noAutofit/>
          </a:bodyPr>
          <a:lstStyle/>
          <a:p>
            <a:pPr marL="0" indent="0">
              <a:spcBef>
                <a:spcPts val="0"/>
              </a:spcBef>
              <a:spcAft>
                <a:spcPts val="600"/>
              </a:spcAft>
              <a:buNone/>
            </a:pPr>
            <a:r>
              <a:rPr lang="en-US" sz="3200" b="1" dirty="0" smtClean="0">
                <a:solidFill>
                  <a:srgbClr val="8DC63F"/>
                </a:solidFill>
                <a:effectLst>
                  <a:outerShdw blurRad="38100" dist="38100" dir="2700000" algn="tl">
                    <a:srgbClr val="000000">
                      <a:alpha val="43137"/>
                    </a:srgbClr>
                  </a:outerShdw>
                </a:effectLst>
                <a:latin typeface="+mn-lt"/>
                <a:cs typeface="Arial" pitchFamily="34" charset="0"/>
              </a:rPr>
              <a:t>Advocates identified the following barriers:</a:t>
            </a:r>
          </a:p>
          <a:p>
            <a:pPr marL="548640" lvl="1" indent="-228600">
              <a:lnSpc>
                <a:spcPct val="100000"/>
              </a:lnSpc>
              <a:spcBef>
                <a:spcPts val="0"/>
              </a:spcBef>
              <a:spcAft>
                <a:spcPts val="600"/>
              </a:spcAft>
              <a:buFont typeface="Arial"/>
              <a:buChar char="•"/>
            </a:pPr>
            <a:r>
              <a:rPr lang="en-US" sz="2400" dirty="0" smtClean="0">
                <a:latin typeface="+mn-lt"/>
                <a:cs typeface="Arial" pitchFamily="34" charset="0"/>
              </a:rPr>
              <a:t>Outside of my scope of work, how is this related?</a:t>
            </a:r>
          </a:p>
          <a:p>
            <a:pPr marL="548640" lvl="1" indent="-228600">
              <a:lnSpc>
                <a:spcPct val="100000"/>
              </a:lnSpc>
              <a:spcBef>
                <a:spcPts val="0"/>
              </a:spcBef>
              <a:spcAft>
                <a:spcPts val="600"/>
              </a:spcAft>
              <a:buFont typeface="Arial"/>
              <a:buChar char="•"/>
            </a:pPr>
            <a:r>
              <a:rPr lang="en-US" sz="2400" dirty="0" smtClean="0">
                <a:latin typeface="+mn-lt"/>
                <a:cs typeface="Arial" pitchFamily="34" charset="0"/>
              </a:rPr>
              <a:t>Discomfort</a:t>
            </a:r>
            <a:r>
              <a:rPr lang="en-US" sz="2400" dirty="0" smtClean="0">
                <a:solidFill>
                  <a:srgbClr val="FF0000"/>
                </a:solidFill>
                <a:latin typeface="+mn-lt"/>
                <a:cs typeface="Arial" pitchFamily="34" charset="0"/>
              </a:rPr>
              <a:t> </a:t>
            </a:r>
            <a:r>
              <a:rPr lang="en-US" sz="2400" dirty="0" smtClean="0">
                <a:latin typeface="+mn-lt"/>
                <a:cs typeface="Arial" pitchFamily="34" charset="0"/>
              </a:rPr>
              <a:t>with initiating conversations with clients about sexual and reproductive health</a:t>
            </a:r>
          </a:p>
          <a:p>
            <a:pPr marL="548640" lvl="1" indent="-228600">
              <a:lnSpc>
                <a:spcPct val="100000"/>
              </a:lnSpc>
              <a:spcBef>
                <a:spcPts val="0"/>
              </a:spcBef>
              <a:spcAft>
                <a:spcPts val="600"/>
              </a:spcAft>
              <a:buFont typeface="Arial"/>
              <a:buChar char="•"/>
            </a:pPr>
            <a:r>
              <a:rPr lang="en-US" sz="2400" dirty="0" smtClean="0">
                <a:solidFill>
                  <a:srgbClr val="58595B"/>
                </a:solidFill>
                <a:latin typeface="+mn-lt"/>
                <a:cs typeface="Arial" pitchFamily="34" charset="0"/>
              </a:rPr>
              <a:t>Not knowing what to do about positive disclosures</a:t>
            </a:r>
            <a:endParaRPr lang="en-US" sz="2400" dirty="0" smtClean="0"/>
          </a:p>
          <a:p>
            <a:pPr marL="548640" lvl="1" indent="-228600">
              <a:lnSpc>
                <a:spcPct val="100000"/>
              </a:lnSpc>
              <a:spcBef>
                <a:spcPts val="0"/>
              </a:spcBef>
              <a:spcAft>
                <a:spcPts val="600"/>
              </a:spcAft>
              <a:buFont typeface="Arial"/>
              <a:buChar char="•"/>
            </a:pPr>
            <a:r>
              <a:rPr lang="en-US" sz="2400" dirty="0" smtClean="0">
                <a:latin typeface="+mn-lt"/>
                <a:cs typeface="Arial" pitchFamily="34" charset="0"/>
              </a:rPr>
              <a:t>Lack of time </a:t>
            </a:r>
          </a:p>
        </p:txBody>
      </p:sp>
      <p:pic>
        <p:nvPicPr>
          <p:cNvPr id="7" name="Picture 6" descr="barrie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2895600"/>
            <a:ext cx="2573468" cy="2010177"/>
          </a:xfrm>
          <a:prstGeom prst="rect">
            <a:avLst/>
          </a:prstGeom>
        </p:spPr>
      </p:pic>
      <p:sp>
        <p:nvSpPr>
          <p:cNvPr id="8" name="Rectangle 7"/>
          <p:cNvSpPr/>
          <p:nvPr/>
        </p:nvSpPr>
        <p:spPr>
          <a:xfrm>
            <a:off x="2670065" y="4428723"/>
            <a:ext cx="6143223" cy="954107"/>
          </a:xfrm>
          <a:prstGeom prst="rect">
            <a:avLst/>
          </a:prstGeom>
        </p:spPr>
        <p:txBody>
          <a:bodyPr wrap="square">
            <a:spAutoFit/>
          </a:bodyPr>
          <a:lstStyle/>
          <a:p>
            <a:pPr marL="0" lvl="1" algn="ctr">
              <a:spcBef>
                <a:spcPts val="0"/>
              </a:spcBef>
              <a:spcAft>
                <a:spcPts val="600"/>
              </a:spcAft>
              <a:buClr>
                <a:srgbClr val="72B633"/>
              </a:buClr>
              <a:buNone/>
            </a:pPr>
            <a:r>
              <a:rPr lang="en-US" sz="2800" b="1" dirty="0" smtClean="0">
                <a:solidFill>
                  <a:srgbClr val="E98A00"/>
                </a:solidFill>
                <a:effectLst>
                  <a:outerShdw blurRad="38100" dist="38100" dir="2700000" algn="tl">
                    <a:srgbClr val="000000">
                      <a:alpha val="43137"/>
                    </a:srgbClr>
                  </a:outerShdw>
                </a:effectLst>
                <a:cs typeface="Arial" pitchFamily="34" charset="0"/>
              </a:rPr>
              <a:t>Health care providers identified the same barriers to addressing DV/SA!</a:t>
            </a:r>
          </a:p>
        </p:txBody>
      </p:sp>
    </p:spTree>
    <p:extLst>
      <p:ext uri="{BB962C8B-B14F-4D97-AF65-F5344CB8AC3E}">
        <p14:creationId xmlns:p14="http://schemas.microsoft.com/office/powerpoint/2010/main" val="23507358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discuss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680" y="2209800"/>
            <a:ext cx="2205164" cy="28907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ight"/>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a:xfrm>
            <a:off x="160753" y="86380"/>
            <a:ext cx="2438400" cy="1742420"/>
          </a:xfrm>
        </p:spPr>
        <p:txBody>
          <a:bodyPr/>
          <a:lstStyle/>
          <a:p>
            <a:pPr algn="l"/>
            <a:r>
              <a:rPr lang="en-US" dirty="0" smtClean="0"/>
              <a:t>Group Discussion</a:t>
            </a:r>
            <a:endParaRPr lang="en-US" dirty="0"/>
          </a:p>
        </p:txBody>
      </p:sp>
      <p:sp>
        <p:nvSpPr>
          <p:cNvPr id="3" name="Content Placeholder 2"/>
          <p:cNvSpPr>
            <a:spLocks noGrp="1"/>
          </p:cNvSpPr>
          <p:nvPr>
            <p:ph idx="1"/>
          </p:nvPr>
        </p:nvSpPr>
        <p:spPr>
          <a:xfrm>
            <a:off x="2590800" y="228600"/>
            <a:ext cx="6400800" cy="5257800"/>
          </a:xfrm>
        </p:spPr>
        <p:txBody>
          <a:bodyPr>
            <a:normAutofit fontScale="92500"/>
          </a:bodyPr>
          <a:lstStyle/>
          <a:p>
            <a:pPr>
              <a:lnSpc>
                <a:spcPct val="124000"/>
              </a:lnSpc>
              <a:spcBef>
                <a:spcPts val="0"/>
              </a:spcBef>
              <a:spcAft>
                <a:spcPts val="600"/>
              </a:spcAft>
              <a:buClr>
                <a:srgbClr val="8DC63F"/>
              </a:buClr>
            </a:pPr>
            <a:r>
              <a:rPr lang="en-US" dirty="0" smtClean="0">
                <a:latin typeface="+mn-lt"/>
              </a:rPr>
              <a:t>What is the difference between asking about other needs (legal, housing, childcare, etc.) and reproductive health? </a:t>
            </a:r>
          </a:p>
          <a:p>
            <a:pPr>
              <a:lnSpc>
                <a:spcPct val="124000"/>
              </a:lnSpc>
              <a:spcBef>
                <a:spcPts val="0"/>
              </a:spcBef>
              <a:spcAft>
                <a:spcPts val="600"/>
              </a:spcAft>
              <a:buClr>
                <a:srgbClr val="8DC63F"/>
              </a:buClr>
            </a:pPr>
            <a:r>
              <a:rPr lang="en-US" dirty="0" smtClean="0">
                <a:latin typeface="+mn-lt"/>
              </a:rPr>
              <a:t>What are the advocacy skills you would be putting to use when asking clients about sexual and reproductive health? </a:t>
            </a:r>
          </a:p>
          <a:p>
            <a:pPr>
              <a:lnSpc>
                <a:spcPct val="124000"/>
              </a:lnSpc>
              <a:spcBef>
                <a:spcPts val="0"/>
              </a:spcBef>
              <a:spcAft>
                <a:spcPts val="600"/>
              </a:spcAft>
              <a:buClr>
                <a:srgbClr val="8DC63F"/>
              </a:buClr>
            </a:pPr>
            <a:r>
              <a:rPr lang="en-US" dirty="0" smtClean="0">
                <a:latin typeface="+mn-lt"/>
              </a:rPr>
              <a:t>What is your “worst case scenario” when thinking about discussing sexual and reproductive health with clients?</a:t>
            </a:r>
            <a:endParaRPr lang="en-US"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000" y="549215"/>
            <a:ext cx="7391400" cy="4524315"/>
          </a:xfrm>
          <a:prstGeom prst="rect">
            <a:avLst/>
          </a:prstGeom>
          <a:noFill/>
        </p:spPr>
        <p:txBody>
          <a:bodyPr wrap="square" rtlCol="0">
            <a:spAutoFit/>
          </a:bodyPr>
          <a:lstStyle/>
          <a:p>
            <a:pPr algn="ctr"/>
            <a:r>
              <a:rPr lang="en-US" sz="4800" b="1" dirty="0">
                <a:solidFill>
                  <a:srgbClr val="68007F">
                    <a:lumMod val="75000"/>
                  </a:srgbClr>
                </a:solidFill>
                <a:latin typeface="Calibri" pitchFamily="34" charset="0"/>
                <a:cs typeface="Calibri" pitchFamily="34" charset="0"/>
              </a:rPr>
              <a:t>What does it look like to provide sexual assault &amp; domestic violence advocacy and services</a:t>
            </a:r>
          </a:p>
          <a:p>
            <a:pPr algn="ctr"/>
            <a:r>
              <a:rPr lang="en-US" sz="4800" b="1" dirty="0">
                <a:solidFill>
                  <a:srgbClr val="68007F">
                    <a:lumMod val="75000"/>
                  </a:srgbClr>
                </a:solidFill>
                <a:latin typeface="Calibri" pitchFamily="34" charset="0"/>
                <a:cs typeface="Calibri" pitchFamily="34" charset="0"/>
              </a:rPr>
              <a:t> in a </a:t>
            </a:r>
            <a:r>
              <a:rPr lang="en-US" sz="4800" b="1" dirty="0">
                <a:solidFill>
                  <a:srgbClr val="FF388C">
                    <a:lumMod val="75000"/>
                  </a:srgbClr>
                </a:solidFill>
                <a:latin typeface="Calibri" pitchFamily="34" charset="0"/>
                <a:cs typeface="Calibri" pitchFamily="34" charset="0"/>
              </a:rPr>
              <a:t>sex-positive framework</a:t>
            </a:r>
            <a:r>
              <a:rPr lang="en-US" sz="4800" b="1" dirty="0">
                <a:solidFill>
                  <a:srgbClr val="68007F">
                    <a:lumMod val="75000"/>
                  </a:srgbClr>
                </a:solidFill>
                <a:latin typeface="Calibri" pitchFamily="34" charset="0"/>
                <a:cs typeface="Calibri" pitchFamily="34" charset="0"/>
              </a:rPr>
              <a:t>?</a:t>
            </a:r>
          </a:p>
        </p:txBody>
      </p:sp>
      <p:sp>
        <p:nvSpPr>
          <p:cNvPr id="2" name="Footer Placeholder 1"/>
          <p:cNvSpPr>
            <a:spLocks noGrp="1"/>
          </p:cNvSpPr>
          <p:nvPr>
            <p:ph type="ftr" sz="quarter" idx="4294967295"/>
          </p:nvPr>
        </p:nvSpPr>
        <p:spPr>
          <a:xfrm>
            <a:off x="5791200" y="5073530"/>
            <a:ext cx="3200400" cy="304800"/>
          </a:xfrm>
          <a:prstGeom prst="rect">
            <a:avLst/>
          </a:prstGeom>
        </p:spPr>
        <p:txBody>
          <a:bodyPr/>
          <a:lstStyle/>
          <a:p>
            <a:r>
              <a:rPr lang="en-US" sz="1100" dirty="0" smtClean="0">
                <a:solidFill>
                  <a:schemeClr val="bg1">
                    <a:lumMod val="50000"/>
                  </a:schemeClr>
                </a:solidFill>
              </a:rPr>
              <a:t>© Kristin Tucker for the Northwest Network 2012</a:t>
            </a:r>
            <a:endParaRPr lang="en-US" sz="1100" dirty="0">
              <a:solidFill>
                <a:schemeClr val="bg1">
                  <a:lumMod val="50000"/>
                </a:schemeClr>
              </a:solidFill>
            </a:endParaRPr>
          </a:p>
        </p:txBody>
      </p:sp>
    </p:spTree>
    <p:extLst>
      <p:ext uri="{BB962C8B-B14F-4D97-AF65-F5344CB8AC3E}">
        <p14:creationId xmlns:p14="http://schemas.microsoft.com/office/powerpoint/2010/main" val="3923211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a:t>Sex-positive advocacy skills</a:t>
            </a:r>
          </a:p>
        </p:txBody>
      </p:sp>
      <p:sp>
        <p:nvSpPr>
          <p:cNvPr id="5" name="Text Placeholder 4"/>
          <p:cNvSpPr>
            <a:spLocks noGrp="1"/>
          </p:cNvSpPr>
          <p:nvPr>
            <p:ph type="body" sz="quarter" idx="10"/>
          </p:nvPr>
        </p:nvSpPr>
        <p:spPr/>
        <p:txBody>
          <a:bodyPr/>
          <a:lstStyle/>
          <a:p>
            <a:pPr lvl="0" fontAlgn="auto">
              <a:lnSpc>
                <a:spcPct val="100000"/>
              </a:lnSpc>
              <a:spcBef>
                <a:spcPts val="600"/>
              </a:spcBef>
              <a:spcAft>
                <a:spcPts val="0"/>
              </a:spcAft>
              <a:buClr>
                <a:srgbClr val="FF388C"/>
              </a:buClr>
              <a:buSzPct val="70000"/>
              <a:buFont typeface="Arial" panose="020B0604020202020204" pitchFamily="34" charset="0"/>
              <a:buChar char="•"/>
              <a:defRPr/>
            </a:pPr>
            <a:r>
              <a:rPr lang="en-US" sz="2400" dirty="0">
                <a:latin typeface="+mj-lt"/>
              </a:rPr>
              <a:t>Being direct, open, compassionate</a:t>
            </a:r>
          </a:p>
          <a:p>
            <a:pPr lvl="0" fontAlgn="auto">
              <a:lnSpc>
                <a:spcPct val="100000"/>
              </a:lnSpc>
              <a:spcBef>
                <a:spcPts val="600"/>
              </a:spcBef>
              <a:spcAft>
                <a:spcPts val="0"/>
              </a:spcAft>
              <a:buClr>
                <a:srgbClr val="FF388C"/>
              </a:buClr>
              <a:buSzPct val="70000"/>
              <a:buFont typeface="Arial" panose="020B0604020202020204" pitchFamily="34" charset="0"/>
              <a:buChar char="•"/>
              <a:defRPr/>
            </a:pPr>
            <a:r>
              <a:rPr lang="en-US" sz="2400" dirty="0">
                <a:latin typeface="+mj-lt"/>
              </a:rPr>
              <a:t>Model comfort and normalizing of discussions of sex</a:t>
            </a:r>
          </a:p>
          <a:p>
            <a:pPr lvl="0" fontAlgn="auto">
              <a:lnSpc>
                <a:spcPct val="100000"/>
              </a:lnSpc>
              <a:spcBef>
                <a:spcPts val="600"/>
              </a:spcBef>
              <a:spcAft>
                <a:spcPts val="0"/>
              </a:spcAft>
              <a:buClr>
                <a:srgbClr val="FF388C"/>
              </a:buClr>
              <a:buSzPct val="70000"/>
              <a:buFont typeface="Arial" panose="020B0604020202020204" pitchFamily="34" charset="0"/>
              <a:buChar char="•"/>
              <a:defRPr/>
            </a:pPr>
            <a:r>
              <a:rPr lang="en-US" sz="2400" dirty="0">
                <a:latin typeface="+mj-lt"/>
              </a:rPr>
              <a:t>Asking questions early in the assessment process and throughout the course of services</a:t>
            </a:r>
          </a:p>
          <a:p>
            <a:pPr lvl="0" fontAlgn="auto">
              <a:lnSpc>
                <a:spcPct val="100000"/>
              </a:lnSpc>
              <a:spcBef>
                <a:spcPts val="600"/>
              </a:spcBef>
              <a:spcAft>
                <a:spcPts val="0"/>
              </a:spcAft>
              <a:buClr>
                <a:srgbClr val="FF388C"/>
              </a:buClr>
              <a:buSzPct val="70000"/>
              <a:buFont typeface="Arial" panose="020B0604020202020204" pitchFamily="34" charset="0"/>
              <a:buChar char="•"/>
              <a:defRPr/>
            </a:pPr>
            <a:r>
              <a:rPr lang="en-US" sz="2400" dirty="0">
                <a:latin typeface="+mj-lt"/>
              </a:rPr>
              <a:t>Setting a tone where we communicate that it is safe for someone to talk about sex, in individual &amp; group contexts</a:t>
            </a:r>
          </a:p>
          <a:p>
            <a:pPr lvl="0" fontAlgn="auto">
              <a:lnSpc>
                <a:spcPct val="100000"/>
              </a:lnSpc>
              <a:spcBef>
                <a:spcPts val="600"/>
              </a:spcBef>
              <a:spcAft>
                <a:spcPts val="0"/>
              </a:spcAft>
              <a:buClr>
                <a:srgbClr val="FF388C"/>
              </a:buClr>
              <a:buSzPct val="70000"/>
              <a:buFont typeface="Arial" panose="020B0604020202020204" pitchFamily="34" charset="0"/>
              <a:buChar char="•"/>
              <a:defRPr/>
            </a:pPr>
            <a:r>
              <a:rPr lang="en-US" sz="2400" dirty="0">
                <a:latin typeface="+mj-lt"/>
              </a:rPr>
              <a:t>Offering tools to increase self-awareness and our ability to feel ourselves more deeply – journaling, talking to supports, exploring masturbation</a:t>
            </a:r>
          </a:p>
          <a:p>
            <a:pPr lvl="0" fontAlgn="auto">
              <a:lnSpc>
                <a:spcPct val="100000"/>
              </a:lnSpc>
              <a:spcBef>
                <a:spcPts val="600"/>
              </a:spcBef>
              <a:spcAft>
                <a:spcPts val="0"/>
              </a:spcAft>
              <a:buClr>
                <a:srgbClr val="FF388C"/>
              </a:buClr>
              <a:buSzPct val="70000"/>
              <a:buFont typeface="Arial" panose="020B0604020202020204" pitchFamily="34" charset="0"/>
              <a:buChar char="•"/>
              <a:defRPr/>
            </a:pPr>
            <a:r>
              <a:rPr lang="en-US" sz="2400" dirty="0">
                <a:latin typeface="+mj-lt"/>
              </a:rPr>
              <a:t>Providing resources – books, articles, websites, community groups, body work providers, </a:t>
            </a:r>
            <a:r>
              <a:rPr lang="en-US" sz="2400" dirty="0" smtClean="0">
                <a:latin typeface="+mj-lt"/>
              </a:rPr>
              <a:t>etc.</a:t>
            </a:r>
            <a:endParaRPr lang="en-US" sz="2400" dirty="0">
              <a:latin typeface="+mj-lt"/>
            </a:endParaRPr>
          </a:p>
          <a:p>
            <a:endParaRPr lang="en-US" dirty="0"/>
          </a:p>
          <a:p>
            <a:endParaRPr lang="en-US" dirty="0"/>
          </a:p>
        </p:txBody>
      </p:sp>
      <p:sp>
        <p:nvSpPr>
          <p:cNvPr id="3" name="Footer Placeholder 2"/>
          <p:cNvSpPr>
            <a:spLocks noGrp="1"/>
          </p:cNvSpPr>
          <p:nvPr>
            <p:ph type="ftr" sz="quarter" idx="4294967295"/>
          </p:nvPr>
        </p:nvSpPr>
        <p:spPr>
          <a:xfrm>
            <a:off x="762000" y="5486401"/>
            <a:ext cx="2971800" cy="304800"/>
          </a:xfrm>
          <a:prstGeom prst="rect">
            <a:avLst/>
          </a:prstGeom>
        </p:spPr>
        <p:txBody>
          <a:bodyPr/>
          <a:lstStyle/>
          <a:p>
            <a:r>
              <a:rPr lang="en-US" sz="1100" dirty="0" smtClean="0">
                <a:solidFill>
                  <a:schemeClr val="bg1">
                    <a:lumMod val="50000"/>
                  </a:schemeClr>
                </a:solidFill>
              </a:rPr>
              <a:t>© Kristin Tucker for the Northwest Network</a:t>
            </a:r>
            <a:endParaRPr lang="en-US" sz="1100" dirty="0">
              <a:solidFill>
                <a:schemeClr val="bg1">
                  <a:lumMod val="50000"/>
                </a:schemeClr>
              </a:solidFill>
            </a:endParaRPr>
          </a:p>
        </p:txBody>
      </p:sp>
    </p:spTree>
    <p:extLst>
      <p:ext uri="{BB962C8B-B14F-4D97-AF65-F5344CB8AC3E}">
        <p14:creationId xmlns:p14="http://schemas.microsoft.com/office/powerpoint/2010/main" val="39972476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604682" y="1143000"/>
            <a:ext cx="7967818" cy="3924300"/>
          </a:xfrm>
          <a:prstGeom prst="wedgeRoundRectCallout">
            <a:avLst>
              <a:gd name="adj1" fmla="val 119"/>
              <a:gd name="adj2" fmla="val 64783"/>
              <a:gd name="adj3" fmla="val 16667"/>
            </a:avLst>
          </a:prstGeom>
          <a:solidFill>
            <a:srgbClr val="8DC63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Aft>
                <a:spcPts val="1800"/>
              </a:spcAft>
            </a:pPr>
            <a:r>
              <a:rPr lang="en-US" sz="2400" b="1" dirty="0" smtClean="0">
                <a:cs typeface="Arial" pitchFamily="34" charset="0"/>
              </a:rPr>
              <a:t>	   Like the first couple of times, the condom seems to break every time. You know what I mean, and it was just kind of funny, like, the first 6 times the condom broke. Six condoms, that's kind of rare, I could understand 1 but 6 times, and then after that when I got on the birth control, he was just like always saying, like you should have my baby, you should have my daughter, you should have my kid.</a:t>
            </a:r>
            <a:endParaRPr lang="en-US" sz="2400" b="1" dirty="0" smtClean="0"/>
          </a:p>
        </p:txBody>
      </p:sp>
      <p:sp>
        <p:nvSpPr>
          <p:cNvPr id="8" name="TextBox 7"/>
          <p:cNvSpPr txBox="1"/>
          <p:nvPr/>
        </p:nvSpPr>
        <p:spPr>
          <a:xfrm>
            <a:off x="774333" y="875943"/>
            <a:ext cx="825867" cy="2400657"/>
          </a:xfrm>
          <a:prstGeom prst="rect">
            <a:avLst/>
          </a:prstGeom>
          <a:noFill/>
        </p:spPr>
        <p:txBody>
          <a:bodyPr wrap="none" rtlCol="0">
            <a:spAutoFit/>
          </a:bodyPr>
          <a:lstStyle/>
          <a:p>
            <a:r>
              <a:rPr lang="en-US" sz="15000" dirty="0" smtClean="0">
                <a:solidFill>
                  <a:schemeClr val="bg1"/>
                </a:solidFill>
                <a:latin typeface="Arial" pitchFamily="34" charset="0"/>
                <a:cs typeface="Arial" pitchFamily="34" charset="0"/>
              </a:rPr>
              <a:t>“</a:t>
            </a:r>
            <a:endParaRPr lang="en-US" sz="15000" dirty="0">
              <a:solidFill>
                <a:schemeClr val="bg1"/>
              </a:solidFill>
              <a:latin typeface="Arial" pitchFamily="34" charset="0"/>
              <a:cs typeface="Arial" pitchFamily="34" charset="0"/>
            </a:endParaRPr>
          </a:p>
        </p:txBody>
      </p:sp>
      <p:sp>
        <p:nvSpPr>
          <p:cNvPr id="13314" name="Rectangle 2"/>
          <p:cNvSpPr>
            <a:spLocks noGrp="1" noChangeArrowheads="1"/>
          </p:cNvSpPr>
          <p:nvPr>
            <p:ph type="title"/>
          </p:nvPr>
        </p:nvSpPr>
        <p:spPr/>
        <p:txBody>
          <a:bodyPr>
            <a:normAutofit fontScale="90000"/>
          </a:bodyPr>
          <a:lstStyle/>
          <a:p>
            <a:r>
              <a:rPr lang="en-US" smtClean="0"/>
              <a:t/>
            </a:r>
            <a:br>
              <a:rPr lang="en-US" smtClean="0"/>
            </a:br>
            <a:endParaRPr lang="en-US" dirty="0" smtClean="0">
              <a:sym typeface="Wingdings" pitchFamily="2" charset="2"/>
            </a:endParaRPr>
          </a:p>
        </p:txBody>
      </p:sp>
      <p:sp>
        <p:nvSpPr>
          <p:cNvPr id="21509" name="Text Box 4"/>
          <p:cNvSpPr txBox="1">
            <a:spLocks noChangeArrowheads="1"/>
          </p:cNvSpPr>
          <p:nvPr/>
        </p:nvSpPr>
        <p:spPr bwMode="auto">
          <a:xfrm>
            <a:off x="887745" y="5212016"/>
            <a:ext cx="1244251" cy="244682"/>
          </a:xfrm>
          <a:prstGeom prst="rect">
            <a:avLst/>
          </a:prstGeom>
          <a:noFill/>
          <a:ln w="9525">
            <a:noFill/>
            <a:miter lim="800000"/>
            <a:headEnd/>
            <a:tailEnd/>
          </a:ln>
        </p:spPr>
        <p:txBody>
          <a:bodyPr wrap="none">
            <a:spAutoFit/>
          </a:bodyPr>
          <a:lstStyle/>
          <a:p>
            <a:pPr>
              <a:lnSpc>
                <a:spcPct val="90000"/>
              </a:lnSpc>
              <a:spcBef>
                <a:spcPct val="20000"/>
              </a:spcBef>
              <a:buFont typeface="Wingdings" pitchFamily="2" charset="2"/>
              <a:buNone/>
            </a:pPr>
            <a:r>
              <a:rPr lang="en-US" sz="1100" dirty="0" smtClean="0">
                <a:solidFill>
                  <a:schemeClr val="bg1">
                    <a:lumMod val="50000"/>
                  </a:schemeClr>
                </a:solidFill>
                <a:latin typeface="+mj-lt"/>
                <a:cs typeface="Arial" pitchFamily="34" charset="0"/>
              </a:rPr>
              <a:t>(Miller </a:t>
            </a:r>
            <a:r>
              <a:rPr lang="en-US" sz="1100" dirty="0">
                <a:solidFill>
                  <a:schemeClr val="bg1">
                    <a:lumMod val="50000"/>
                  </a:schemeClr>
                </a:solidFill>
                <a:latin typeface="+mj-lt"/>
                <a:cs typeface="Arial" pitchFamily="34" charset="0"/>
              </a:rPr>
              <a:t>et al, </a:t>
            </a:r>
            <a:r>
              <a:rPr lang="en-US" sz="1100" dirty="0" smtClean="0">
                <a:solidFill>
                  <a:schemeClr val="bg1">
                    <a:lumMod val="50000"/>
                  </a:schemeClr>
                </a:solidFill>
                <a:latin typeface="+mj-lt"/>
                <a:cs typeface="Arial" pitchFamily="34" charset="0"/>
              </a:rPr>
              <a:t>2007)</a:t>
            </a:r>
            <a:endParaRPr lang="en-US" sz="1100" dirty="0">
              <a:solidFill>
                <a:schemeClr val="bg1">
                  <a:lumMod val="50000"/>
                </a:schemeClr>
              </a:solidFill>
              <a:latin typeface="+mj-lt"/>
              <a:cs typeface="Arial" pitchFamily="34" charset="0"/>
            </a:endParaRPr>
          </a:p>
        </p:txBody>
      </p:sp>
      <p:sp>
        <p:nvSpPr>
          <p:cNvPr id="6" name="Rectangle 3"/>
          <p:cNvSpPr txBox="1">
            <a:spLocks noChangeArrowheads="1"/>
          </p:cNvSpPr>
          <p:nvPr/>
        </p:nvSpPr>
        <p:spPr>
          <a:xfrm>
            <a:off x="526025" y="162580"/>
            <a:ext cx="8303650" cy="447020"/>
          </a:xfrm>
          <a:prstGeom prst="rect">
            <a:avLst/>
          </a:prstGeom>
        </p:spPr>
        <p:txBody>
          <a:bodyPr vert="horz" lIns="91440" tIns="45720" rIns="91440" bIns="45720" rtlCol="0" anchor="ctr">
            <a:noAutofit/>
          </a:bodyPr>
          <a:lstStyle/>
          <a:p>
            <a:pPr>
              <a:spcBef>
                <a:spcPct val="0"/>
              </a:spcBef>
            </a:pPr>
            <a:r>
              <a:rPr lang="en-US" sz="3200" dirty="0" smtClean="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ea typeface="+mj-ea"/>
                <a:cs typeface="+mj-cs"/>
              </a:rPr>
              <a:t>Client Voices</a:t>
            </a:r>
          </a:p>
        </p:txBody>
      </p:sp>
      <p:sp>
        <p:nvSpPr>
          <p:cNvPr id="9" name="TextBox 8"/>
          <p:cNvSpPr txBox="1"/>
          <p:nvPr/>
        </p:nvSpPr>
        <p:spPr>
          <a:xfrm rot="10800000">
            <a:off x="1323761" y="2995255"/>
            <a:ext cx="808235" cy="2339102"/>
          </a:xfrm>
          <a:prstGeom prst="rect">
            <a:avLst/>
          </a:prstGeom>
          <a:noFill/>
        </p:spPr>
        <p:txBody>
          <a:bodyPr wrap="none" rtlCol="0">
            <a:spAutoFit/>
          </a:bodyPr>
          <a:lstStyle/>
          <a:p>
            <a:r>
              <a:rPr lang="en-US" sz="14600" dirty="0" smtClean="0">
                <a:solidFill>
                  <a:schemeClr val="bg1"/>
                </a:solidFill>
                <a:latin typeface="Arial" pitchFamily="34" charset="0"/>
                <a:cs typeface="Arial" pitchFamily="34" charset="0"/>
              </a:rPr>
              <a:t>“</a:t>
            </a:r>
            <a:endParaRPr lang="en-US" sz="146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Group Discussion</a:t>
            </a:r>
            <a:endParaRPr lang="en-US" dirty="0"/>
          </a:p>
        </p:txBody>
      </p:sp>
      <p:sp>
        <p:nvSpPr>
          <p:cNvPr id="5" name="Content Placeholder 2"/>
          <p:cNvSpPr>
            <a:spLocks noGrp="1"/>
          </p:cNvSpPr>
          <p:nvPr>
            <p:ph idx="1"/>
          </p:nvPr>
        </p:nvSpPr>
        <p:spPr>
          <a:xfrm>
            <a:off x="2590800" y="1066800"/>
            <a:ext cx="6400800" cy="4419600"/>
          </a:xfrm>
        </p:spPr>
        <p:txBody>
          <a:bodyPr>
            <a:normAutofit/>
          </a:bodyPr>
          <a:lstStyle/>
          <a:p>
            <a:pPr marL="0" indent="3175" algn="ctr">
              <a:buNone/>
            </a:pPr>
            <a:r>
              <a:rPr lang="en-US" sz="4400" b="1" dirty="0" smtClean="0">
                <a:solidFill>
                  <a:srgbClr val="8DC63F"/>
                </a:solidFill>
                <a:effectLst>
                  <a:outerShdw blurRad="38100" dist="38100" dir="2700000" algn="tl">
                    <a:srgbClr val="000000">
                      <a:alpha val="43137"/>
                    </a:srgbClr>
                  </a:outerShdw>
                </a:effectLst>
              </a:rPr>
              <a:t>What  are some other ways an intimate partner can interfere with a survivor’s birth control?</a:t>
            </a:r>
          </a:p>
        </p:txBody>
      </p:sp>
      <p:pic>
        <p:nvPicPr>
          <p:cNvPr id="6" name="Picture 5" descr="group-discuss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353" y="2000556"/>
            <a:ext cx="2142047" cy="27383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ight"/>
            <a:lightRig rig="twoPt" dir="t">
              <a:rot lat="0" lon="0" rev="7200000"/>
            </a:lightRig>
          </a:scene3d>
          <a:sp3d prstMaterial="matte">
            <a:bevelT w="22860" h="12700"/>
            <a:contourClr>
              <a:srgbClr val="FFFFFF"/>
            </a:contourClr>
          </a:sp3d>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1491422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638799" y="4299335"/>
            <a:ext cx="3505198" cy="2558665"/>
          </a:xfrm>
          <a:prstGeom prst="rect">
            <a:avLst/>
          </a:prstGeom>
        </p:spPr>
      </p:pic>
      <p:sp>
        <p:nvSpPr>
          <p:cNvPr id="4" name="Title 1"/>
          <p:cNvSpPr>
            <a:spLocks noGrp="1"/>
          </p:cNvSpPr>
          <p:nvPr>
            <p:ph type="title"/>
          </p:nvPr>
        </p:nvSpPr>
        <p:spPr/>
        <p:txBody>
          <a:bodyPr/>
          <a:lstStyle/>
          <a:p>
            <a:r>
              <a:rPr lang="en-US" smtClean="0"/>
              <a:t>Birth Control Sabotage</a:t>
            </a:r>
            <a:endParaRPr lang="en-US" dirty="0" smtClean="0"/>
          </a:p>
        </p:txBody>
      </p:sp>
      <p:sp>
        <p:nvSpPr>
          <p:cNvPr id="5" name="Content Placeholder 2"/>
          <p:cNvSpPr>
            <a:spLocks noGrp="1"/>
          </p:cNvSpPr>
          <p:nvPr>
            <p:ph idx="1"/>
          </p:nvPr>
        </p:nvSpPr>
        <p:spPr>
          <a:xfrm>
            <a:off x="533400" y="1111432"/>
            <a:ext cx="7924800" cy="3581400"/>
          </a:xfrm>
        </p:spPr>
        <p:txBody>
          <a:bodyPr/>
          <a:lstStyle/>
          <a:p>
            <a:pPr>
              <a:lnSpc>
                <a:spcPct val="114000"/>
              </a:lnSpc>
              <a:spcAft>
                <a:spcPts val="200"/>
              </a:spcAft>
              <a:buClr>
                <a:srgbClr val="E98A00"/>
              </a:buClr>
              <a:buNone/>
            </a:pPr>
            <a:r>
              <a:rPr lang="en-US" sz="3600" b="1" dirty="0" smtClean="0">
                <a:solidFill>
                  <a:srgbClr val="8DC63F"/>
                </a:solidFill>
                <a:effectLst>
                  <a:outerShdw blurRad="38100" dist="38100" dir="2700000" algn="tl">
                    <a:srgbClr val="000000">
                      <a:alpha val="43137"/>
                    </a:srgbClr>
                  </a:outerShdw>
                </a:effectLst>
              </a:rPr>
              <a:t>Tactics Include:</a:t>
            </a:r>
          </a:p>
          <a:p>
            <a:pPr>
              <a:lnSpc>
                <a:spcPct val="114000"/>
              </a:lnSpc>
              <a:spcAft>
                <a:spcPts val="200"/>
              </a:spcAft>
              <a:buClr>
                <a:srgbClr val="8DC63F"/>
              </a:buClr>
            </a:pPr>
            <a:r>
              <a:rPr lang="en-US" sz="2400" dirty="0" smtClean="0"/>
              <a:t>Destroying or disposing contraceptives (pills, patch, ring)</a:t>
            </a:r>
          </a:p>
          <a:p>
            <a:pPr>
              <a:lnSpc>
                <a:spcPct val="114000"/>
              </a:lnSpc>
              <a:spcAft>
                <a:spcPts val="200"/>
              </a:spcAft>
              <a:buClr>
                <a:srgbClr val="8DC63F"/>
              </a:buClr>
            </a:pPr>
            <a:r>
              <a:rPr lang="en-US" sz="2400" dirty="0" smtClean="0"/>
              <a:t>Impeding condom use (threatening to leave, poking holes in condoms)</a:t>
            </a:r>
          </a:p>
          <a:p>
            <a:pPr>
              <a:lnSpc>
                <a:spcPct val="114000"/>
              </a:lnSpc>
              <a:spcAft>
                <a:spcPts val="200"/>
              </a:spcAft>
              <a:buClr>
                <a:srgbClr val="8DC63F"/>
              </a:buClr>
            </a:pPr>
            <a:r>
              <a:rPr lang="en-US" sz="2400" dirty="0" smtClean="0"/>
              <a:t>Not allowing survivor to obtain or preventing use of birth control</a:t>
            </a:r>
          </a:p>
          <a:p>
            <a:pPr>
              <a:lnSpc>
                <a:spcPct val="114000"/>
              </a:lnSpc>
              <a:spcAft>
                <a:spcPts val="200"/>
              </a:spcAft>
              <a:buClr>
                <a:srgbClr val="8DC63F"/>
              </a:buClr>
            </a:pPr>
            <a:r>
              <a:rPr lang="en-US" sz="2400" dirty="0" smtClean="0"/>
              <a:t>Threatening physical harm if survivor uses contraceptives </a:t>
            </a:r>
          </a:p>
          <a:p>
            <a:pPr>
              <a:lnSpc>
                <a:spcPct val="114000"/>
              </a:lnSpc>
              <a:spcAft>
                <a:spcPts val="600"/>
              </a:spcAft>
            </a:pPr>
            <a:endParaRPr lang="en-US" dirty="0" smtClean="0"/>
          </a:p>
          <a:p>
            <a:pPr lvl="3">
              <a:lnSpc>
                <a:spcPct val="114000"/>
              </a:lnSpc>
              <a:spcAft>
                <a:spcPts val="600"/>
              </a:spcAft>
            </a:pPr>
            <a:endParaRPr lang="en-US" dirty="0" smtClean="0"/>
          </a:p>
          <a:p>
            <a:pPr lvl="3">
              <a:lnSpc>
                <a:spcPct val="114000"/>
              </a:lnSpc>
              <a:spcAft>
                <a:spcPts val="600"/>
              </a:spcAft>
            </a:pPr>
            <a:endParaRPr lang="en-US" dirty="0" smtClean="0"/>
          </a:p>
          <a:p>
            <a:pPr lvl="3">
              <a:lnSpc>
                <a:spcPct val="114000"/>
              </a:lnSpc>
              <a:spcAft>
                <a:spcPts val="600"/>
              </a:spcAft>
            </a:pPr>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419100" y="990600"/>
            <a:ext cx="8305800" cy="3923215"/>
          </a:xfrm>
          <a:prstGeom prst="wedgeRoundRectCallout">
            <a:avLst>
              <a:gd name="adj1" fmla="val 119"/>
              <a:gd name="adj2" fmla="val 64783"/>
              <a:gd name="adj3" fmla="val 16667"/>
            </a:avLst>
          </a:prstGeom>
          <a:solidFill>
            <a:srgbClr val="8DC63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cs typeface="Arial" pitchFamily="34" charset="0"/>
              </a:rPr>
              <a:t>	    I'm not </a:t>
            </a:r>
            <a:r>
              <a:rPr lang="en-US" sz="2800" b="1" dirty="0" err="1" smtClean="0">
                <a:solidFill>
                  <a:schemeClr val="bg1"/>
                </a:solidFill>
                <a:cs typeface="Arial" pitchFamily="34" charset="0"/>
              </a:rPr>
              <a:t>gonna</a:t>
            </a:r>
            <a:r>
              <a:rPr lang="en-US" sz="2800" b="1" dirty="0" smtClean="0">
                <a:solidFill>
                  <a:schemeClr val="bg1"/>
                </a:solidFill>
                <a:cs typeface="Arial" pitchFamily="34" charset="0"/>
              </a:rPr>
              <a:t> say he raped me... he didn't use force, but I would be like, "No," and then, next thing, he pushes me to the bedroom, and I'm like, "I don't want to do anything," and then, we ended up </a:t>
            </a:r>
            <a:r>
              <a:rPr lang="en-US" sz="2800" b="1" dirty="0" err="1" smtClean="0">
                <a:solidFill>
                  <a:schemeClr val="bg1"/>
                </a:solidFill>
                <a:cs typeface="Arial" pitchFamily="34" charset="0"/>
              </a:rPr>
              <a:t>doin</a:t>
            </a:r>
            <a:r>
              <a:rPr lang="en-US" sz="2800" b="1" dirty="0" smtClean="0">
                <a:solidFill>
                  <a:schemeClr val="bg1"/>
                </a:solidFill>
                <a:cs typeface="Arial" pitchFamily="34" charset="0"/>
              </a:rPr>
              <a:t>' it, and I was </a:t>
            </a:r>
            <a:r>
              <a:rPr lang="en-US" sz="2800" b="1" dirty="0" err="1" smtClean="0">
                <a:solidFill>
                  <a:schemeClr val="bg1"/>
                </a:solidFill>
                <a:cs typeface="Arial" pitchFamily="34" charset="0"/>
              </a:rPr>
              <a:t>cryin</a:t>
            </a:r>
            <a:r>
              <a:rPr lang="en-US" sz="2800" b="1" dirty="0" smtClean="0">
                <a:solidFill>
                  <a:schemeClr val="bg1"/>
                </a:solidFill>
                <a:cs typeface="Arial" pitchFamily="34" charset="0"/>
              </a:rPr>
              <a:t>' like a baby, and he still did it. And  then, after that... he got up, took his shower, and I just stayed there, like, shocked... </a:t>
            </a:r>
          </a:p>
        </p:txBody>
      </p:sp>
      <p:sp>
        <p:nvSpPr>
          <p:cNvPr id="11" name="Title 10"/>
          <p:cNvSpPr>
            <a:spLocks noGrp="1"/>
          </p:cNvSpPr>
          <p:nvPr>
            <p:ph type="title"/>
          </p:nvPr>
        </p:nvSpPr>
        <p:spPr/>
        <p:txBody>
          <a:bodyPr>
            <a:normAutofit/>
          </a:bodyPr>
          <a:lstStyle/>
          <a:p>
            <a:r>
              <a:rPr lang="en-US" dirty="0" smtClean="0"/>
              <a:t>Sex Used As a Tool of Power and Control</a:t>
            </a:r>
            <a:endParaRPr lang="en-US" dirty="0"/>
          </a:p>
        </p:txBody>
      </p:sp>
      <p:sp>
        <p:nvSpPr>
          <p:cNvPr id="5" name="Rectangle 3"/>
          <p:cNvSpPr txBox="1">
            <a:spLocks noChangeArrowheads="1"/>
          </p:cNvSpPr>
          <p:nvPr/>
        </p:nvSpPr>
        <p:spPr>
          <a:xfrm>
            <a:off x="259324" y="81116"/>
            <a:ext cx="7798825" cy="1143000"/>
          </a:xfrm>
          <a:prstGeom prst="rect">
            <a:avLst/>
          </a:prstGeom>
        </p:spPr>
        <p:txBody>
          <a:bodyPr vert="horz" lIns="91440" tIns="45720" rIns="91440" bIns="45720" rtlCol="0" anchor="ctr">
            <a:noAutofit/>
          </a:bodyPr>
          <a:lstStyle/>
          <a:p>
            <a:pPr>
              <a:spcBef>
                <a:spcPct val="0"/>
              </a:spcBef>
            </a:pPr>
            <a:endParaRPr lang="en-US" sz="3200" dirty="0" smtClean="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Arial Black" pitchFamily="34" charset="0"/>
              <a:ea typeface="+mj-ea"/>
              <a:cs typeface="+mj-cs"/>
            </a:endParaRPr>
          </a:p>
        </p:txBody>
      </p:sp>
      <p:sp>
        <p:nvSpPr>
          <p:cNvPr id="7" name="TextBox 6"/>
          <p:cNvSpPr txBox="1"/>
          <p:nvPr/>
        </p:nvSpPr>
        <p:spPr>
          <a:xfrm>
            <a:off x="457200" y="533400"/>
            <a:ext cx="1033381" cy="3247043"/>
          </a:xfrm>
          <a:prstGeom prst="rect">
            <a:avLst/>
          </a:prstGeom>
          <a:noFill/>
        </p:spPr>
        <p:txBody>
          <a:bodyPr wrap="square" rtlCol="0">
            <a:spAutoFit/>
          </a:bodyPr>
          <a:lstStyle/>
          <a:p>
            <a:r>
              <a:rPr lang="en-US" sz="20500" dirty="0" smtClean="0">
                <a:solidFill>
                  <a:schemeClr val="bg1"/>
                </a:solidFill>
                <a:latin typeface="Arial" pitchFamily="34" charset="0"/>
                <a:cs typeface="Arial" pitchFamily="34" charset="0"/>
              </a:rPr>
              <a:t>“</a:t>
            </a:r>
            <a:endParaRPr lang="en-US" sz="20500" dirty="0">
              <a:solidFill>
                <a:schemeClr val="bg1"/>
              </a:solidFill>
              <a:latin typeface="Arial" pitchFamily="34" charset="0"/>
              <a:cs typeface="Arial" pitchFamily="34" charset="0"/>
            </a:endParaRPr>
          </a:p>
        </p:txBody>
      </p:sp>
      <p:sp>
        <p:nvSpPr>
          <p:cNvPr id="9" name="Rectangle 8"/>
          <p:cNvSpPr/>
          <p:nvPr/>
        </p:nvSpPr>
        <p:spPr>
          <a:xfrm>
            <a:off x="690481" y="5152934"/>
            <a:ext cx="1244251" cy="275588"/>
          </a:xfrm>
          <a:prstGeom prst="rect">
            <a:avLst/>
          </a:prstGeom>
        </p:spPr>
        <p:txBody>
          <a:bodyPr wrap="none">
            <a:spAutoFit/>
          </a:bodyPr>
          <a:lstStyle/>
          <a:p>
            <a:pPr>
              <a:lnSpc>
                <a:spcPct val="115000"/>
              </a:lnSpc>
            </a:pPr>
            <a:r>
              <a:rPr lang="en-US" sz="1100" dirty="0" smtClean="0">
                <a:solidFill>
                  <a:schemeClr val="bg1">
                    <a:lumMod val="50000"/>
                  </a:schemeClr>
                </a:solidFill>
                <a:latin typeface="+mj-lt"/>
                <a:cs typeface="Arial" pitchFamily="34" charset="0"/>
              </a:rPr>
              <a:t>(Miller et al, 2007)</a:t>
            </a:r>
          </a:p>
        </p:txBody>
      </p:sp>
      <p:sp>
        <p:nvSpPr>
          <p:cNvPr id="10" name="TextBox 9"/>
          <p:cNvSpPr txBox="1"/>
          <p:nvPr/>
        </p:nvSpPr>
        <p:spPr>
          <a:xfrm rot="10800000">
            <a:off x="7474494" y="1981200"/>
            <a:ext cx="1059906" cy="3247043"/>
          </a:xfrm>
          <a:prstGeom prst="rect">
            <a:avLst/>
          </a:prstGeom>
          <a:noFill/>
        </p:spPr>
        <p:txBody>
          <a:bodyPr wrap="none" rtlCol="0">
            <a:spAutoFit/>
          </a:bodyPr>
          <a:lstStyle/>
          <a:p>
            <a:r>
              <a:rPr lang="en-US" sz="20500" dirty="0" smtClean="0">
                <a:solidFill>
                  <a:schemeClr val="bg1"/>
                </a:solidFill>
                <a:latin typeface="Arial" pitchFamily="34" charset="0"/>
                <a:cs typeface="Arial" pitchFamily="34" charset="0"/>
              </a:rPr>
              <a:t>“</a:t>
            </a:r>
            <a:endParaRPr lang="en-US" sz="205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woosh-purple-glow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486400"/>
            <a:ext cx="9144001" cy="1393825"/>
          </a:xfrm>
          <a:prstGeom prst="rect">
            <a:avLst/>
          </a:prstGeom>
        </p:spPr>
      </p:pic>
      <p:pic>
        <p:nvPicPr>
          <p:cNvPr id="11"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1339" y="6030914"/>
            <a:ext cx="1778000" cy="641350"/>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Defining Reproductive Coercion</a:t>
            </a:r>
            <a:endParaRPr lang="en-US" dirty="0"/>
          </a:p>
        </p:txBody>
      </p:sp>
      <p:sp>
        <p:nvSpPr>
          <p:cNvPr id="9" name="Rectangle 8"/>
          <p:cNvSpPr/>
          <p:nvPr/>
        </p:nvSpPr>
        <p:spPr>
          <a:xfrm>
            <a:off x="647700" y="748605"/>
            <a:ext cx="7848600" cy="2062103"/>
          </a:xfrm>
          <a:prstGeom prst="rect">
            <a:avLst/>
          </a:prstGeom>
        </p:spPr>
        <p:txBody>
          <a:bodyPr wrap="square">
            <a:spAutoFit/>
          </a:bodyPr>
          <a:lstStyle/>
          <a:p>
            <a:pPr>
              <a:lnSpc>
                <a:spcPct val="100000"/>
              </a:lnSpc>
              <a:spcBef>
                <a:spcPts val="0"/>
              </a:spcBef>
              <a:spcAft>
                <a:spcPts val="0"/>
              </a:spcAft>
              <a:buNone/>
            </a:pPr>
            <a:r>
              <a:rPr lang="en-US" sz="3200" b="1" dirty="0" smtClean="0">
                <a:solidFill>
                  <a:srgbClr val="8DC63F"/>
                </a:solidFill>
                <a:cs typeface="Arial Black"/>
              </a:rPr>
              <a:t>Reproductive Coercion </a:t>
            </a:r>
            <a:r>
              <a:rPr lang="en-US" sz="3200" b="1" dirty="0" smtClean="0">
                <a:solidFill>
                  <a:srgbClr val="8DC63F"/>
                </a:solidFill>
              </a:rPr>
              <a:t>involves behaviors that a partner uses to maintain power and control in a relationship that are related to reproductive health:</a:t>
            </a:r>
          </a:p>
        </p:txBody>
      </p:sp>
      <p:sp>
        <p:nvSpPr>
          <p:cNvPr id="13" name="TextBox 12"/>
          <p:cNvSpPr txBox="1"/>
          <p:nvPr/>
        </p:nvSpPr>
        <p:spPr>
          <a:xfrm>
            <a:off x="945760" y="2843936"/>
            <a:ext cx="5410200" cy="3777957"/>
          </a:xfrm>
          <a:prstGeom prst="rect">
            <a:avLst/>
          </a:prstGeom>
          <a:noFill/>
        </p:spPr>
        <p:txBody>
          <a:bodyPr wrap="square" rtlCol="0">
            <a:spAutoFit/>
          </a:bodyPr>
          <a:lstStyle/>
          <a:p>
            <a:pPr marL="228600" lvl="1" indent="-228600">
              <a:lnSpc>
                <a:spcPct val="114000"/>
              </a:lnSpc>
              <a:spcBef>
                <a:spcPts val="0"/>
              </a:spcBef>
              <a:spcAft>
                <a:spcPts val="600"/>
              </a:spcAft>
              <a:buClr>
                <a:srgbClr val="8DC63F"/>
              </a:buClr>
              <a:buSzPct val="80000"/>
              <a:buFont typeface="Arial"/>
              <a:buChar char="•"/>
            </a:pPr>
            <a:r>
              <a:rPr lang="en-US" sz="2500" dirty="0" smtClean="0">
                <a:solidFill>
                  <a:srgbClr val="58595B"/>
                </a:solidFill>
              </a:rPr>
              <a:t>Explicit attempts to impregnate a partner against their wishes</a:t>
            </a:r>
          </a:p>
          <a:p>
            <a:pPr marL="228600" lvl="1" indent="-228600">
              <a:lnSpc>
                <a:spcPct val="114000"/>
              </a:lnSpc>
              <a:spcBef>
                <a:spcPts val="0"/>
              </a:spcBef>
              <a:spcAft>
                <a:spcPts val="600"/>
              </a:spcAft>
              <a:buClr>
                <a:srgbClr val="8DC63F"/>
              </a:buClr>
              <a:buSzPct val="80000"/>
              <a:buFont typeface="Arial"/>
              <a:buChar char="•"/>
            </a:pPr>
            <a:r>
              <a:rPr lang="en-US" sz="2500" dirty="0" smtClean="0">
                <a:solidFill>
                  <a:srgbClr val="58595B"/>
                </a:solidFill>
              </a:rPr>
              <a:t>Controlling outcomes of a pregnancy</a:t>
            </a:r>
          </a:p>
          <a:p>
            <a:pPr marL="228600" lvl="1" indent="-228600">
              <a:lnSpc>
                <a:spcPct val="114000"/>
              </a:lnSpc>
              <a:spcBef>
                <a:spcPts val="0"/>
              </a:spcBef>
              <a:spcAft>
                <a:spcPts val="600"/>
              </a:spcAft>
              <a:buClr>
                <a:srgbClr val="8DC63F"/>
              </a:buClr>
              <a:buSzPct val="80000"/>
              <a:buFont typeface="Arial"/>
              <a:buChar char="•"/>
            </a:pPr>
            <a:r>
              <a:rPr lang="en-US" sz="2500" dirty="0" smtClean="0">
                <a:solidFill>
                  <a:srgbClr val="58595B"/>
                </a:solidFill>
              </a:rPr>
              <a:t>Coercing a partner to have unprotected sex </a:t>
            </a:r>
          </a:p>
          <a:p>
            <a:pPr marL="228600" lvl="1" indent="-228600">
              <a:lnSpc>
                <a:spcPct val="114000"/>
              </a:lnSpc>
              <a:spcBef>
                <a:spcPts val="0"/>
              </a:spcBef>
              <a:spcAft>
                <a:spcPts val="600"/>
              </a:spcAft>
              <a:buClr>
                <a:srgbClr val="8DC63F"/>
              </a:buClr>
              <a:buSzPct val="80000"/>
              <a:buFont typeface="Arial"/>
              <a:buChar char="•"/>
            </a:pPr>
            <a:r>
              <a:rPr lang="en-US" sz="2500" dirty="0" smtClean="0">
                <a:solidFill>
                  <a:srgbClr val="58595B"/>
                </a:solidFill>
              </a:rPr>
              <a:t>Interfering with birth control   methods</a:t>
            </a:r>
          </a:p>
          <a:p>
            <a:endParaRPr lang="en-US" sz="2000" dirty="0"/>
          </a:p>
        </p:txBody>
      </p:sp>
      <p:pic>
        <p:nvPicPr>
          <p:cNvPr id="1026" name="Picture 2" descr="http://www.thehotline.org/wp-content/uploads/2013/07/reproductive-coercion-268x3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7498" y="2743199"/>
            <a:ext cx="2207376" cy="2470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132"/>
            <a:ext cx="8229600" cy="612868"/>
          </a:xfrm>
        </p:spPr>
        <p:txBody>
          <a:bodyPr>
            <a:normAutofit fontScale="90000"/>
          </a:bodyPr>
          <a:lstStyle/>
          <a:p>
            <a:r>
              <a:rPr lang="en-US" dirty="0" smtClean="0"/>
              <a:t>National DV Hotline Survey: Reproductive Coercion is Common Among DV Survivors</a:t>
            </a:r>
            <a:br>
              <a:rPr lang="en-US" dirty="0" smtClean="0"/>
            </a:br>
            <a:endParaRPr lang="en-US" dirty="0"/>
          </a:p>
        </p:txBody>
      </p:sp>
      <p:sp>
        <p:nvSpPr>
          <p:cNvPr id="3" name="Content Placeholder 2"/>
          <p:cNvSpPr>
            <a:spLocks noGrp="1"/>
          </p:cNvSpPr>
          <p:nvPr>
            <p:ph idx="1"/>
          </p:nvPr>
        </p:nvSpPr>
        <p:spPr>
          <a:xfrm>
            <a:off x="533400" y="1143000"/>
            <a:ext cx="5785612" cy="4160520"/>
          </a:xfrm>
        </p:spPr>
        <p:txBody>
          <a:bodyPr/>
          <a:lstStyle/>
          <a:p>
            <a:pPr marL="0" indent="0">
              <a:lnSpc>
                <a:spcPct val="114000"/>
              </a:lnSpc>
              <a:spcAft>
                <a:spcPts val="600"/>
              </a:spcAft>
              <a:buNone/>
            </a:pPr>
            <a:r>
              <a:rPr lang="en-US" sz="2800" b="1" dirty="0" smtClean="0">
                <a:solidFill>
                  <a:srgbClr val="8DC63F"/>
                </a:solidFill>
                <a:effectLst>
                  <a:outerShdw blurRad="38100" dist="38100" dir="2700000" algn="tl">
                    <a:srgbClr val="000000">
                      <a:alpha val="43137"/>
                    </a:srgbClr>
                  </a:outerShdw>
                </a:effectLst>
              </a:rPr>
              <a:t>3,169 callers responded and </a:t>
            </a:r>
            <a:r>
              <a:rPr lang="en-US" sz="2800" b="1" dirty="0" smtClean="0">
                <a:solidFill>
                  <a:srgbClr val="F58220"/>
                </a:solidFill>
                <a:effectLst>
                  <a:outerShdw blurRad="38100" dist="38100" dir="2700000" algn="tl">
                    <a:srgbClr val="000000">
                      <a:alpha val="43137"/>
                    </a:srgbClr>
                  </a:outerShdw>
                </a:effectLst>
              </a:rPr>
              <a:t>25%</a:t>
            </a:r>
            <a:r>
              <a:rPr lang="en-US" sz="2800" b="1" dirty="0" smtClean="0">
                <a:solidFill>
                  <a:srgbClr val="C00000"/>
                </a:solidFill>
                <a:effectLst>
                  <a:outerShdw blurRad="38100" dist="38100" dir="2700000" algn="tl">
                    <a:srgbClr val="000000">
                      <a:alpha val="43137"/>
                    </a:srgbClr>
                  </a:outerShdw>
                </a:effectLst>
              </a:rPr>
              <a:t> </a:t>
            </a:r>
            <a:r>
              <a:rPr lang="en-US" sz="2800" b="1" dirty="0" smtClean="0">
                <a:solidFill>
                  <a:srgbClr val="8DC63F"/>
                </a:solidFill>
                <a:effectLst>
                  <a:outerShdw blurRad="38100" dist="38100" dir="2700000" algn="tl">
                    <a:srgbClr val="000000">
                      <a:alpha val="43137"/>
                    </a:srgbClr>
                  </a:outerShdw>
                </a:effectLst>
              </a:rPr>
              <a:t>answered yes to:</a:t>
            </a:r>
          </a:p>
          <a:p>
            <a:pPr>
              <a:lnSpc>
                <a:spcPct val="114000"/>
              </a:lnSpc>
              <a:spcAft>
                <a:spcPts val="600"/>
              </a:spcAft>
              <a:buClr>
                <a:srgbClr val="8DC63F"/>
              </a:buClr>
            </a:pPr>
            <a:r>
              <a:rPr lang="en-US" sz="2400" dirty="0" smtClean="0"/>
              <a:t>Has your partner or ex-partner ever told you not to use birth control?</a:t>
            </a:r>
          </a:p>
          <a:p>
            <a:pPr>
              <a:lnSpc>
                <a:spcPct val="114000"/>
              </a:lnSpc>
              <a:spcAft>
                <a:spcPts val="600"/>
              </a:spcAft>
              <a:buClr>
                <a:srgbClr val="8DC63F"/>
              </a:buClr>
            </a:pPr>
            <a:r>
              <a:rPr lang="en-US" sz="2400" dirty="0" smtClean="0"/>
              <a:t>Has your partner or ex-partner ever tried to force you or pressure you to become pregnant?</a:t>
            </a:r>
          </a:p>
          <a:p>
            <a:pPr>
              <a:lnSpc>
                <a:spcPct val="114000"/>
              </a:lnSpc>
              <a:spcAft>
                <a:spcPts val="600"/>
              </a:spcAft>
              <a:buClr>
                <a:srgbClr val="8DC63F"/>
              </a:buClr>
            </a:pPr>
            <a:r>
              <a:rPr lang="en-US" sz="2400" dirty="0" smtClean="0"/>
              <a:t>Has your partner or ex-partner ever made you have sex without a condom so you would become pregnant?</a:t>
            </a:r>
          </a:p>
        </p:txBody>
      </p:sp>
      <p:pic>
        <p:nvPicPr>
          <p:cNvPr id="1033" name="Picture 9" descr="C:\Users\virginia\AppData\Local\Microsoft\Windows\Temporary Internet Files\Content.IE5\TZD66LI4\MP90038764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8712" y="1676400"/>
            <a:ext cx="2609088" cy="3657600"/>
          </a:xfrm>
          <a:prstGeom prst="rect">
            <a:avLst/>
          </a:prstGeom>
          <a:noFill/>
        </p:spPr>
      </p:pic>
      <p:sp>
        <p:nvSpPr>
          <p:cNvPr id="5" name="TextBox 4"/>
          <p:cNvSpPr txBox="1"/>
          <p:nvPr/>
        </p:nvSpPr>
        <p:spPr>
          <a:xfrm>
            <a:off x="838200" y="5916388"/>
            <a:ext cx="2903436" cy="261610"/>
          </a:xfrm>
          <a:prstGeom prst="rect">
            <a:avLst/>
          </a:prstGeom>
          <a:noFill/>
        </p:spPr>
        <p:txBody>
          <a:bodyPr wrap="square" rtlCol="0">
            <a:spAutoFit/>
          </a:bodyPr>
          <a:lstStyle/>
          <a:p>
            <a:r>
              <a:rPr lang="en-US" sz="1100" dirty="0">
                <a:solidFill>
                  <a:schemeClr val="bg1">
                    <a:lumMod val="50000"/>
                  </a:schemeClr>
                </a:solidFill>
              </a:rPr>
              <a:t>(The National Domestic Violence Hotline, </a:t>
            </a:r>
            <a:r>
              <a:rPr lang="en-US" sz="1100" dirty="0" smtClean="0">
                <a:solidFill>
                  <a:schemeClr val="bg1">
                    <a:lumMod val="50000"/>
                  </a:schemeClr>
                </a:solidFill>
              </a:rPr>
              <a:t>2011)</a:t>
            </a:r>
            <a:endParaRPr lang="en-US"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6400800" cy="599420"/>
          </a:xfrm>
        </p:spPr>
        <p:txBody>
          <a:bodyPr>
            <a:noAutofit/>
          </a:bodyPr>
          <a:lstStyle/>
          <a:p>
            <a:pPr algn="l"/>
            <a:r>
              <a:rPr lang="en-US" dirty="0" smtClean="0"/>
              <a:t>Comfort Meter: </a:t>
            </a:r>
            <a:r>
              <a:rPr lang="en-US" sz="2800" dirty="0" smtClean="0">
                <a:solidFill>
                  <a:srgbClr val="58595B"/>
                </a:solidFill>
              </a:rPr>
              <a:t>Where Am I?</a:t>
            </a:r>
            <a:endParaRPr lang="en-US" dirty="0">
              <a:solidFill>
                <a:srgbClr val="58595B"/>
              </a:solidFill>
            </a:endParaRPr>
          </a:p>
        </p:txBody>
      </p:sp>
      <p:sp>
        <p:nvSpPr>
          <p:cNvPr id="5" name="Text Placeholder 4"/>
          <p:cNvSpPr>
            <a:spLocks noGrp="1"/>
          </p:cNvSpPr>
          <p:nvPr>
            <p:ph idx="1"/>
          </p:nvPr>
        </p:nvSpPr>
        <p:spPr>
          <a:xfrm>
            <a:off x="2743200" y="685800"/>
            <a:ext cx="6400800" cy="5257800"/>
          </a:xfrm>
        </p:spPr>
        <p:txBody>
          <a:bodyPr>
            <a:normAutofit/>
          </a:bodyPr>
          <a:lstStyle/>
          <a:p>
            <a:pPr>
              <a:lnSpc>
                <a:spcPct val="114000"/>
              </a:lnSpc>
              <a:spcAft>
                <a:spcPts val="600"/>
              </a:spcAft>
              <a:buClr>
                <a:srgbClr val="8DC63F"/>
              </a:buClr>
            </a:pPr>
            <a:r>
              <a:rPr lang="en-US" sz="2800" dirty="0" smtClean="0">
                <a:latin typeface="+mn-lt"/>
              </a:rPr>
              <a:t>Ask yourself</a:t>
            </a:r>
            <a:r>
              <a:rPr lang="is-IS" sz="2800" dirty="0" smtClean="0">
                <a:latin typeface="+mn-lt"/>
              </a:rPr>
              <a:t>...</a:t>
            </a:r>
          </a:p>
          <a:p>
            <a:pPr lvl="1">
              <a:lnSpc>
                <a:spcPct val="114000"/>
              </a:lnSpc>
              <a:spcAft>
                <a:spcPts val="600"/>
              </a:spcAft>
            </a:pPr>
            <a:r>
              <a:rPr lang="en-US" sz="2800" i="1" dirty="0"/>
              <a:t>How comfortable am I talking to my clients about health issues?</a:t>
            </a:r>
          </a:p>
          <a:p>
            <a:pPr lvl="1">
              <a:lnSpc>
                <a:spcPct val="114000"/>
              </a:lnSpc>
              <a:spcAft>
                <a:spcPts val="600"/>
              </a:spcAft>
            </a:pPr>
            <a:r>
              <a:rPr lang="en-US" sz="2800" i="1" dirty="0" smtClean="0"/>
              <a:t>How </a:t>
            </a:r>
            <a:r>
              <a:rPr lang="en-US" sz="2800" i="1" dirty="0"/>
              <a:t>comfortable am I talking to my clients about </a:t>
            </a:r>
            <a:r>
              <a:rPr lang="en-US" sz="2800" i="1" dirty="0" smtClean="0"/>
              <a:t>sexual </a:t>
            </a:r>
            <a:r>
              <a:rPr lang="en-US" sz="2800" i="1" dirty="0"/>
              <a:t>and reproductive </a:t>
            </a:r>
            <a:r>
              <a:rPr lang="en-US" sz="2800" i="1" dirty="0" smtClean="0"/>
              <a:t>health?</a:t>
            </a:r>
          </a:p>
          <a:p>
            <a:pPr lvl="1">
              <a:lnSpc>
                <a:spcPct val="114000"/>
              </a:lnSpc>
              <a:spcAft>
                <a:spcPts val="600"/>
              </a:spcAft>
            </a:pPr>
            <a:r>
              <a:rPr lang="en-US" sz="2800" i="1" dirty="0" smtClean="0"/>
              <a:t>What are the most important issues, concerns, and questions I want to address today?</a:t>
            </a:r>
            <a:endParaRPr lang="en-US" sz="2800" i="1" dirty="0"/>
          </a:p>
          <a:p>
            <a:pPr lvl="1">
              <a:lnSpc>
                <a:spcPct val="114000"/>
              </a:lnSpc>
              <a:spcAft>
                <a:spcPts val="600"/>
              </a:spcAft>
            </a:pPr>
            <a:endParaRPr lang="en-US" sz="2400" dirty="0" smtClean="0">
              <a:latin typeface="+mn-lt"/>
            </a:endParaRPr>
          </a:p>
          <a:p>
            <a:pPr lvl="1">
              <a:lnSpc>
                <a:spcPct val="114000"/>
              </a:lnSpc>
              <a:spcAft>
                <a:spcPts val="600"/>
              </a:spcAft>
            </a:pPr>
            <a:endParaRPr lang="en-US" sz="2400" dirty="0" smtClean="0">
              <a:latin typeface="+mn-lt"/>
            </a:endParaRPr>
          </a:p>
          <a:p>
            <a:pPr>
              <a:lnSpc>
                <a:spcPct val="114000"/>
              </a:lnSpc>
              <a:spcAft>
                <a:spcPts val="600"/>
              </a:spcAft>
              <a:buClr>
                <a:srgbClr val="8DC63F"/>
              </a:buClr>
            </a:pPr>
            <a:endParaRPr lang="en-US" sz="2800" dirty="0" smtClean="0">
              <a:latin typeface="+mn-l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1111" b="84127" l="6742" r="93633">
                        <a14:foregroundMark x1="47566" y1="52910" x2="47566" y2="52910"/>
                        <a14:foregroundMark x1="47566" y1="52910" x2="47566" y2="52910"/>
                        <a14:foregroundMark x1="51685" y1="64021" x2="51685" y2="64021"/>
                      </a14:backgroundRemoval>
                    </a14:imgEffect>
                  </a14:imgLayer>
                </a14:imgProps>
              </a:ext>
            </a:extLst>
          </a:blip>
          <a:stretch>
            <a:fillRect/>
          </a:stretch>
        </p:blipFill>
        <p:spPr>
          <a:xfrm>
            <a:off x="-8870" y="4002355"/>
            <a:ext cx="3818870" cy="2703245"/>
          </a:xfrm>
          <a:prstGeom prst="rect">
            <a:avLst/>
          </a:prstGeom>
        </p:spPr>
      </p:pic>
    </p:spTree>
    <p:extLst>
      <p:ext uri="{BB962C8B-B14F-4D97-AF65-F5344CB8AC3E}">
        <p14:creationId xmlns:p14="http://schemas.microsoft.com/office/powerpoint/2010/main" val="1670271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Hotline Callers Made the Connection</a:t>
            </a:r>
            <a:endParaRPr lang="en-US" dirty="0"/>
          </a:p>
        </p:txBody>
      </p:sp>
      <p:pic>
        <p:nvPicPr>
          <p:cNvPr id="5" name="Picture Placeholder 4" descr="lilith logo.gif"/>
          <p:cNvPicPr>
            <a:picLocks noChangeAspect="1"/>
          </p:cNvPicPr>
          <p:nvPr/>
        </p:nvPicPr>
        <p:blipFill>
          <a:blip r:embed="rId3" cstate="print"/>
          <a:stretch>
            <a:fillRect/>
          </a:stretch>
        </p:blipFill>
        <p:spPr bwMode="auto">
          <a:xfrm>
            <a:off x="457200" y="1097280"/>
            <a:ext cx="2676024" cy="3911111"/>
          </a:xfrm>
          <a:prstGeom prst="rect">
            <a:avLst/>
          </a:prstGeom>
          <a:noFill/>
          <a:ln w="9525">
            <a:noFill/>
            <a:miter lim="800000"/>
            <a:headEnd/>
            <a:tailEnd/>
          </a:ln>
        </p:spPr>
      </p:pic>
      <p:sp>
        <p:nvSpPr>
          <p:cNvPr id="6" name="Text Placeholder 2"/>
          <p:cNvSpPr>
            <a:spLocks noGrp="1"/>
          </p:cNvSpPr>
          <p:nvPr>
            <p:ph idx="1"/>
          </p:nvPr>
        </p:nvSpPr>
        <p:spPr>
          <a:xfrm>
            <a:off x="3581400" y="838200"/>
            <a:ext cx="5257800" cy="4648200"/>
          </a:xfrm>
        </p:spPr>
        <p:txBody>
          <a:bodyPr>
            <a:normAutofit lnSpcReduction="10000"/>
          </a:bodyPr>
          <a:lstStyle/>
          <a:p>
            <a:pPr marL="0" indent="0">
              <a:lnSpc>
                <a:spcPct val="120000"/>
              </a:lnSpc>
              <a:buNone/>
            </a:pPr>
            <a:r>
              <a:rPr lang="en-US" sz="2600" dirty="0" smtClean="0">
                <a:latin typeface="+mn-lt"/>
              </a:rPr>
              <a:t>“He knows I don’t want to have another child; I’ve told him before. He says it will be ok, we will get a house soon. Thank God I got my period yesterday, but he was furious.  </a:t>
            </a:r>
          </a:p>
          <a:p>
            <a:pPr marL="0" indent="0">
              <a:lnSpc>
                <a:spcPct val="120000"/>
              </a:lnSpc>
              <a:buNone/>
            </a:pPr>
            <a:r>
              <a:rPr lang="en-US" sz="2600" dirty="0" smtClean="0">
                <a:latin typeface="+mn-lt"/>
              </a:rPr>
              <a:t>If you hadn’t asked me those questions, I wouldn’t have thought of it like that. I wouldn’t have thought that he was a manipulative person.”</a:t>
            </a:r>
          </a:p>
          <a:p>
            <a:endParaRPr 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41backgroun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 y="0"/>
            <a:ext cx="9188624" cy="6934200"/>
          </a:xfrm>
          <a:prstGeom prst="rect">
            <a:avLst/>
          </a:prstGeom>
        </p:spPr>
      </p:pic>
      <p:sp>
        <p:nvSpPr>
          <p:cNvPr id="4" name="Title 1"/>
          <p:cNvSpPr>
            <a:spLocks noGrp="1"/>
          </p:cNvSpPr>
          <p:nvPr>
            <p:ph type="title" idx="4294967295"/>
          </p:nvPr>
        </p:nvSpPr>
        <p:spPr>
          <a:xfrm>
            <a:off x="2763" y="76200"/>
            <a:ext cx="4874037" cy="847725"/>
          </a:xfrm>
        </p:spPr>
        <p:txBody>
          <a:bodyPr>
            <a:noAutofit/>
          </a:bodyPr>
          <a:lstStyle/>
          <a:p>
            <a:pPr algn="ctr"/>
            <a:r>
              <a:rPr lang="en-US" sz="3600" spc="-120" dirty="0">
                <a:solidFill>
                  <a:schemeClr val="accent3">
                    <a:lumMod val="75000"/>
                  </a:schemeClr>
                </a:solidFill>
                <a:latin typeface="+mn-lt"/>
                <a:cs typeface="Arial Black"/>
              </a:rPr>
              <a:t>Redefining  Safety </a:t>
            </a:r>
            <a:r>
              <a:rPr lang="en-US" sz="3600" spc="-120" dirty="0" smtClean="0">
                <a:solidFill>
                  <a:schemeClr val="accent3">
                    <a:lumMod val="75000"/>
                  </a:schemeClr>
                </a:solidFill>
                <a:latin typeface="+mn-lt"/>
                <a:cs typeface="Arial Black"/>
              </a:rPr>
              <a:t/>
            </a:r>
            <a:br>
              <a:rPr lang="en-US" sz="3600" spc="-120" dirty="0" smtClean="0">
                <a:solidFill>
                  <a:schemeClr val="accent3">
                    <a:lumMod val="75000"/>
                  </a:schemeClr>
                </a:solidFill>
                <a:latin typeface="+mn-lt"/>
                <a:cs typeface="Arial Black"/>
              </a:rPr>
            </a:br>
            <a:r>
              <a:rPr lang="en-US" sz="3600" spc="-120" dirty="0" smtClean="0">
                <a:solidFill>
                  <a:schemeClr val="accent3">
                    <a:lumMod val="75000"/>
                  </a:schemeClr>
                </a:solidFill>
                <a:latin typeface="+mn-lt"/>
                <a:cs typeface="Arial Black"/>
              </a:rPr>
              <a:t>Planning </a:t>
            </a:r>
            <a:r>
              <a:rPr lang="en-US" sz="3600" spc="-120" dirty="0">
                <a:solidFill>
                  <a:schemeClr val="accent3">
                    <a:lumMod val="75000"/>
                  </a:schemeClr>
                </a:solidFill>
                <a:latin typeface="+mn-lt"/>
                <a:cs typeface="Arial Black"/>
              </a:rPr>
              <a:t>Part </a:t>
            </a:r>
            <a:r>
              <a:rPr lang="en-US" sz="3600" spc="-120" dirty="0" smtClean="0">
                <a:solidFill>
                  <a:schemeClr val="accent3">
                    <a:lumMod val="75000"/>
                  </a:schemeClr>
                </a:solidFill>
                <a:latin typeface="+mn-lt"/>
                <a:cs typeface="Arial Black"/>
              </a:rPr>
              <a:t>1</a:t>
            </a:r>
          </a:p>
        </p:txBody>
      </p:sp>
      <p:sp>
        <p:nvSpPr>
          <p:cNvPr id="5" name="Content Placeholder 2"/>
          <p:cNvSpPr>
            <a:spLocks noGrp="1"/>
          </p:cNvSpPr>
          <p:nvPr>
            <p:ph idx="4294967295"/>
          </p:nvPr>
        </p:nvSpPr>
        <p:spPr>
          <a:xfrm>
            <a:off x="5105400" y="76200"/>
            <a:ext cx="3657600" cy="3829050"/>
          </a:xfrm>
        </p:spPr>
        <p:txBody>
          <a:bodyPr wrap="square">
            <a:noAutofit/>
          </a:bodyPr>
          <a:lstStyle/>
          <a:p>
            <a:pPr marL="0" indent="0">
              <a:lnSpc>
                <a:spcPct val="114000"/>
              </a:lnSpc>
              <a:buClr>
                <a:schemeClr val="tx1">
                  <a:lumMod val="50000"/>
                  <a:lumOff val="50000"/>
                </a:schemeClr>
              </a:buClr>
              <a:buNone/>
            </a:pPr>
            <a:r>
              <a:rPr lang="en-US" sz="2800" dirty="0" smtClean="0">
                <a:solidFill>
                  <a:srgbClr val="58595B"/>
                </a:solidFill>
                <a:latin typeface="+mn-lt"/>
              </a:rPr>
              <a:t>The following video clip demonstrates some concerns advocates</a:t>
            </a:r>
            <a:r>
              <a:rPr lang="en-US" sz="2800" dirty="0" smtClean="0">
                <a:solidFill>
                  <a:srgbClr val="FF0000"/>
                </a:solidFill>
                <a:latin typeface="+mn-lt"/>
              </a:rPr>
              <a:t> </a:t>
            </a:r>
            <a:r>
              <a:rPr lang="en-US" sz="2800" dirty="0" smtClean="0">
                <a:solidFill>
                  <a:srgbClr val="58595B"/>
                </a:solidFill>
                <a:latin typeface="+mn-lt"/>
              </a:rPr>
              <a:t>may feel when asked to address reproductive health needs of clients. </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5099" y="5943600"/>
            <a:ext cx="2619376" cy="944846"/>
          </a:xfrm>
          <a:prstGeom prst="rect">
            <a:avLst/>
          </a:prstGeom>
          <a:noFill/>
          <a:ln w="9525">
            <a:noFill/>
            <a:miter lim="800000"/>
            <a:headEnd/>
            <a:tailEnd/>
          </a:ln>
        </p:spPr>
      </p:pic>
    </p:spTree>
    <p:extLst>
      <p:ext uri="{BB962C8B-B14F-4D97-AF65-F5344CB8AC3E}">
        <p14:creationId xmlns:p14="http://schemas.microsoft.com/office/powerpoint/2010/main" val="376302505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532"/>
            <a:ext cx="8229600" cy="612868"/>
          </a:xfrm>
        </p:spPr>
        <p:txBody>
          <a:bodyPr>
            <a:noAutofit/>
          </a:bodyPr>
          <a:lstStyle/>
          <a:p>
            <a:r>
              <a:rPr lang="en-US" dirty="0" smtClean="0"/>
              <a:t>“I thought emergency contraception was the abortion pill…”</a:t>
            </a:r>
            <a:endParaRPr lang="en-US" dirty="0"/>
          </a:p>
        </p:txBody>
      </p:sp>
      <p:sp>
        <p:nvSpPr>
          <p:cNvPr id="3" name="Content Placeholder 2"/>
          <p:cNvSpPr>
            <a:spLocks noGrp="1"/>
          </p:cNvSpPr>
          <p:nvPr>
            <p:ph idx="1"/>
          </p:nvPr>
        </p:nvSpPr>
        <p:spPr>
          <a:xfrm>
            <a:off x="3531568" y="1138136"/>
            <a:ext cx="5602704" cy="4389120"/>
          </a:xfrm>
        </p:spPr>
        <p:txBody>
          <a:bodyPr/>
          <a:lstStyle/>
          <a:p>
            <a:pPr marL="288925" indent="-288925">
              <a:lnSpc>
                <a:spcPct val="100000"/>
              </a:lnSpc>
              <a:buClr>
                <a:srgbClr val="8DC63F"/>
              </a:buClr>
            </a:pPr>
            <a:r>
              <a:rPr lang="en-US" sz="2600" dirty="0" smtClean="0">
                <a:latin typeface="+mn-lt"/>
              </a:rPr>
              <a:t>Emergency contraceptive pills </a:t>
            </a:r>
            <a:r>
              <a:rPr lang="en-US" sz="2600" b="1" dirty="0" smtClean="0">
                <a:solidFill>
                  <a:srgbClr val="E98A00"/>
                </a:solidFill>
                <a:effectLst>
                  <a:outerShdw blurRad="38100" dist="38100" dir="2700000" algn="tl">
                    <a:srgbClr val="000000">
                      <a:alpha val="43137"/>
                    </a:srgbClr>
                  </a:outerShdw>
                </a:effectLst>
                <a:latin typeface="+mn-lt"/>
              </a:rPr>
              <a:t>prevent</a:t>
            </a:r>
            <a:r>
              <a:rPr lang="en-US" sz="2600" dirty="0" smtClean="0">
                <a:latin typeface="+mn-lt"/>
              </a:rPr>
              <a:t> pregnancy by delaying or inhibiting ovulation and inhibiting fertilization. </a:t>
            </a:r>
          </a:p>
          <a:p>
            <a:pPr marL="288925" indent="-288925">
              <a:lnSpc>
                <a:spcPct val="100000"/>
              </a:lnSpc>
              <a:buClr>
                <a:srgbClr val="8DC63F"/>
              </a:buClr>
            </a:pPr>
            <a:r>
              <a:rPr lang="en-US" sz="2600" dirty="0" smtClean="0">
                <a:latin typeface="+mn-lt"/>
              </a:rPr>
              <a:t>Emergency contraceptive pills work </a:t>
            </a:r>
            <a:r>
              <a:rPr lang="en-US" sz="2600" b="1" dirty="0" smtClean="0">
                <a:solidFill>
                  <a:srgbClr val="E98A00"/>
                </a:solidFill>
                <a:effectLst>
                  <a:outerShdw blurRad="38100" dist="38100" dir="2700000" algn="tl">
                    <a:srgbClr val="000000">
                      <a:alpha val="43137"/>
                    </a:srgbClr>
                  </a:outerShdw>
                </a:effectLst>
                <a:latin typeface="+mn-lt"/>
              </a:rPr>
              <a:t>before</a:t>
            </a:r>
            <a:r>
              <a:rPr lang="en-US" sz="2600" dirty="0" smtClean="0">
                <a:solidFill>
                  <a:srgbClr val="E98A00"/>
                </a:solidFill>
                <a:latin typeface="+mn-lt"/>
              </a:rPr>
              <a:t> </a:t>
            </a:r>
            <a:r>
              <a:rPr lang="en-US" sz="2600" dirty="0" smtClean="0">
                <a:latin typeface="+mn-lt"/>
              </a:rPr>
              <a:t>pregnancy begins. </a:t>
            </a:r>
          </a:p>
          <a:p>
            <a:pPr marL="288925" indent="-288925">
              <a:lnSpc>
                <a:spcPct val="100000"/>
              </a:lnSpc>
              <a:buClr>
                <a:srgbClr val="8DC63F"/>
              </a:buClr>
            </a:pPr>
            <a:r>
              <a:rPr lang="en-US" sz="2600" dirty="0" smtClean="0">
                <a:latin typeface="+mn-lt"/>
              </a:rPr>
              <a:t>In fact, because emergency contraception helps women </a:t>
            </a:r>
            <a:r>
              <a:rPr lang="en-US" sz="2600" b="1" dirty="0" smtClean="0">
                <a:solidFill>
                  <a:srgbClr val="E98A00"/>
                </a:solidFill>
                <a:effectLst>
                  <a:outerShdw blurRad="38100" dist="38100" dir="2700000" algn="tl">
                    <a:srgbClr val="000000">
                      <a:alpha val="43137"/>
                    </a:srgbClr>
                  </a:outerShdw>
                </a:effectLst>
                <a:latin typeface="+mn-lt"/>
              </a:rPr>
              <a:t>avoid</a:t>
            </a:r>
            <a:r>
              <a:rPr lang="en-US" sz="2600" dirty="0" smtClean="0">
                <a:latin typeface="+mn-lt"/>
              </a:rPr>
              <a:t> getting pregnant when they are not ready or able to have children, it can reduce the need for abortion. </a:t>
            </a:r>
            <a:endParaRPr lang="en-US" sz="2600" dirty="0">
              <a:latin typeface="+mn-lt"/>
            </a:endParaRPr>
          </a:p>
        </p:txBody>
      </p:sp>
      <p:pic>
        <p:nvPicPr>
          <p:cNvPr id="1026" name="Picture 2" descr="http://motherhow.com/wp-content/uploads/2016/04/Morning-after-pill-Emergency-contraception.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414" y="2554676"/>
            <a:ext cx="2992437" cy="1795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About EC</a:t>
            </a:r>
            <a:endParaRPr lang="en-US" dirty="0"/>
          </a:p>
        </p:txBody>
      </p:sp>
      <p:sp>
        <p:nvSpPr>
          <p:cNvPr id="3" name="Content Placeholder 2"/>
          <p:cNvSpPr>
            <a:spLocks noGrp="1"/>
          </p:cNvSpPr>
          <p:nvPr>
            <p:ph idx="1"/>
          </p:nvPr>
        </p:nvSpPr>
        <p:spPr>
          <a:xfrm>
            <a:off x="374650" y="879191"/>
            <a:ext cx="5721350" cy="4835809"/>
          </a:xfrm>
        </p:spPr>
        <p:txBody>
          <a:bodyPr>
            <a:normAutofit fontScale="55000" lnSpcReduction="20000"/>
          </a:bodyPr>
          <a:lstStyle/>
          <a:p>
            <a:pPr>
              <a:lnSpc>
                <a:spcPct val="114000"/>
              </a:lnSpc>
              <a:spcAft>
                <a:spcPts val="600"/>
              </a:spcAft>
              <a:buClr>
                <a:srgbClr val="8DC63F"/>
              </a:buClr>
            </a:pPr>
            <a:r>
              <a:rPr lang="en-US" sz="5100" dirty="0" smtClean="0">
                <a:latin typeface="+mn-lt"/>
              </a:rPr>
              <a:t>This medication does </a:t>
            </a:r>
            <a:r>
              <a:rPr lang="en-US" sz="5100" b="1" dirty="0" smtClean="0">
                <a:solidFill>
                  <a:srgbClr val="E98A00"/>
                </a:solidFill>
                <a:effectLst>
                  <a:outerShdw blurRad="38100" dist="38100" dir="2700000" algn="tl">
                    <a:srgbClr val="000000">
                      <a:alpha val="43137"/>
                    </a:srgbClr>
                  </a:outerShdw>
                </a:effectLst>
                <a:latin typeface="+mn-lt"/>
              </a:rPr>
              <a:t>not cause miscarriage</a:t>
            </a:r>
          </a:p>
          <a:p>
            <a:pPr>
              <a:lnSpc>
                <a:spcPct val="114000"/>
              </a:lnSpc>
              <a:spcAft>
                <a:spcPts val="600"/>
              </a:spcAft>
              <a:buClr>
                <a:srgbClr val="8DC63F"/>
              </a:buClr>
            </a:pPr>
            <a:r>
              <a:rPr lang="en-US" sz="5100" dirty="0" smtClean="0">
                <a:latin typeface="+mn-lt"/>
              </a:rPr>
              <a:t>It will </a:t>
            </a:r>
            <a:r>
              <a:rPr lang="en-US" sz="5100" b="1" dirty="0" smtClean="0">
                <a:solidFill>
                  <a:srgbClr val="E98A00"/>
                </a:solidFill>
                <a:effectLst>
                  <a:outerShdw blurRad="38100" dist="38100" dir="2700000" algn="tl">
                    <a:srgbClr val="000000">
                      <a:alpha val="43137"/>
                    </a:srgbClr>
                  </a:outerShdw>
                </a:effectLst>
                <a:latin typeface="+mn-lt"/>
              </a:rPr>
              <a:t>not hurt a pregnancy </a:t>
            </a:r>
            <a:r>
              <a:rPr lang="en-US" sz="5100" dirty="0" smtClean="0">
                <a:latin typeface="+mn-lt"/>
              </a:rPr>
              <a:t>if you are already pregnant</a:t>
            </a:r>
          </a:p>
          <a:p>
            <a:pPr>
              <a:lnSpc>
                <a:spcPct val="114000"/>
              </a:lnSpc>
              <a:spcAft>
                <a:spcPts val="600"/>
              </a:spcAft>
              <a:buClr>
                <a:srgbClr val="8DC63F"/>
              </a:buClr>
            </a:pPr>
            <a:r>
              <a:rPr lang="en-US" sz="5100" dirty="0" smtClean="0">
                <a:latin typeface="+mn-lt"/>
              </a:rPr>
              <a:t>It only helps to prevent pregnancy if you have had </a:t>
            </a:r>
            <a:r>
              <a:rPr lang="en-US" sz="5100" b="1" dirty="0" smtClean="0">
                <a:solidFill>
                  <a:srgbClr val="E98A00"/>
                </a:solidFill>
                <a:effectLst>
                  <a:outerShdw blurRad="38100" dist="38100" dir="2700000" algn="tl">
                    <a:srgbClr val="000000">
                      <a:alpha val="43137"/>
                    </a:srgbClr>
                  </a:outerShdw>
                </a:effectLst>
                <a:latin typeface="+mn-lt"/>
              </a:rPr>
              <a:t>recent unprotected sex</a:t>
            </a:r>
            <a:endParaRPr lang="en-US" sz="5100" dirty="0" smtClean="0">
              <a:solidFill>
                <a:srgbClr val="E98A00"/>
              </a:solidFill>
              <a:latin typeface="+mn-lt"/>
            </a:endParaRPr>
          </a:p>
          <a:p>
            <a:pPr>
              <a:lnSpc>
                <a:spcPct val="114000"/>
              </a:lnSpc>
              <a:spcAft>
                <a:spcPts val="600"/>
              </a:spcAft>
              <a:buClr>
                <a:srgbClr val="8DC63F"/>
              </a:buClr>
            </a:pPr>
            <a:r>
              <a:rPr lang="en-US" sz="5100" dirty="0">
                <a:latin typeface="+mn-lt"/>
              </a:rPr>
              <a:t>For survivors who have a higher BMI, Plan B (</a:t>
            </a:r>
            <a:r>
              <a:rPr lang="en-US" sz="5100" dirty="0" err="1">
                <a:latin typeface="+mn-lt"/>
              </a:rPr>
              <a:t>levonogesterel</a:t>
            </a:r>
            <a:r>
              <a:rPr lang="en-US" sz="5100" dirty="0">
                <a:latin typeface="+mn-lt"/>
              </a:rPr>
              <a:t>) may not be as effective – </a:t>
            </a:r>
            <a:r>
              <a:rPr lang="en-US" sz="5100" b="1" dirty="0">
                <a:solidFill>
                  <a:srgbClr val="E98A00"/>
                </a:solidFill>
                <a:effectLst>
                  <a:outerShdw blurRad="38100" dist="38100" dir="2700000" algn="tl">
                    <a:srgbClr val="000000">
                      <a:alpha val="43137"/>
                    </a:srgbClr>
                  </a:outerShdw>
                </a:effectLst>
                <a:latin typeface="+mn-lt"/>
              </a:rPr>
              <a:t>Copper IUD and other options are available</a:t>
            </a:r>
          </a:p>
          <a:p>
            <a:pPr marL="0" indent="0">
              <a:lnSpc>
                <a:spcPct val="100000"/>
              </a:lnSpc>
              <a:spcAft>
                <a:spcPts val="0"/>
              </a:spcAft>
              <a:buNone/>
            </a:pPr>
            <a:endParaRPr lang="en-US" sz="2000" b="1" dirty="0" smtClean="0">
              <a:latin typeface="+mn-lt"/>
            </a:endParaRPr>
          </a:p>
        </p:txBody>
      </p:sp>
      <p:pic>
        <p:nvPicPr>
          <p:cNvPr id="1026" name="Picture 2" descr="http://www.healthline.com/hlcmsresource/images/learning_center/emergency_contraception/main_emergency-contraceptive.jpg"/>
          <p:cNvPicPr>
            <a:picLocks noChangeAspect="1" noChangeArrowheads="1"/>
          </p:cNvPicPr>
          <p:nvPr/>
        </p:nvPicPr>
        <p:blipFill>
          <a:blip r:embed="rId3"/>
          <a:srcRect/>
          <a:stretch>
            <a:fillRect/>
          </a:stretch>
        </p:blipFill>
        <p:spPr bwMode="auto">
          <a:xfrm>
            <a:off x="6324600" y="1981200"/>
            <a:ext cx="2743200" cy="2743200"/>
          </a:xfrm>
          <a:prstGeom prst="rect">
            <a:avLst/>
          </a:prstGeom>
          <a:noFill/>
        </p:spPr>
      </p:pic>
      <p:sp>
        <p:nvSpPr>
          <p:cNvPr id="5" name="TextBox 4"/>
          <p:cNvSpPr txBox="1"/>
          <p:nvPr/>
        </p:nvSpPr>
        <p:spPr>
          <a:xfrm>
            <a:off x="673100" y="5764138"/>
            <a:ext cx="2895600" cy="261610"/>
          </a:xfrm>
          <a:prstGeom prst="rect">
            <a:avLst/>
          </a:prstGeom>
          <a:noFill/>
        </p:spPr>
        <p:txBody>
          <a:bodyPr wrap="square" rtlCol="0">
            <a:spAutoFit/>
          </a:bodyPr>
          <a:lstStyle/>
          <a:p>
            <a:r>
              <a:rPr lang="en-US" sz="1100" dirty="0">
                <a:solidFill>
                  <a:schemeClr val="bg1">
                    <a:lumMod val="50000"/>
                  </a:schemeClr>
                </a:solidFill>
                <a:latin typeface="+mj-lt"/>
              </a:rPr>
              <a:t>(http://ec.princeton.edu/questions/index.html)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Harm Reduction: Less Detectable Methods</a:t>
            </a:r>
            <a:endParaRPr lang="en-US" dirty="0"/>
          </a:p>
        </p:txBody>
      </p:sp>
      <p:sp>
        <p:nvSpPr>
          <p:cNvPr id="3" name="Content Placeholder 2"/>
          <p:cNvSpPr>
            <a:spLocks noGrp="1"/>
          </p:cNvSpPr>
          <p:nvPr>
            <p:ph idx="1"/>
          </p:nvPr>
        </p:nvSpPr>
        <p:spPr>
          <a:xfrm>
            <a:off x="457200" y="1524000"/>
            <a:ext cx="8229600" cy="3741684"/>
          </a:xfrm>
        </p:spPr>
        <p:txBody>
          <a:bodyPr/>
          <a:lstStyle/>
          <a:p>
            <a:pPr marL="0" indent="0">
              <a:lnSpc>
                <a:spcPct val="100000"/>
              </a:lnSpc>
              <a:spcAft>
                <a:spcPts val="0"/>
              </a:spcAft>
              <a:buNone/>
            </a:pPr>
            <a:r>
              <a:rPr lang="en-US" sz="3200" b="1" dirty="0" smtClean="0">
                <a:solidFill>
                  <a:srgbClr val="E98A00"/>
                </a:solidFill>
                <a:effectLst>
                  <a:outerShdw blurRad="38100" dist="38100" dir="2700000" algn="tl">
                    <a:srgbClr val="000000">
                      <a:alpha val="43137"/>
                    </a:srgbClr>
                  </a:outerShdw>
                </a:effectLst>
                <a:latin typeface="+mn-lt"/>
              </a:rPr>
              <a:t>What are some other contraceptive methods clients might consider? </a:t>
            </a:r>
          </a:p>
        </p:txBody>
      </p:sp>
      <p:pic>
        <p:nvPicPr>
          <p:cNvPr id="5" name="Picture 4" descr="mirena_iu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02" y="2946399"/>
            <a:ext cx="2288441" cy="1878141"/>
          </a:xfrm>
          <a:prstGeom prst="rect">
            <a:avLst/>
          </a:prstGeom>
        </p:spPr>
      </p:pic>
      <p:pic>
        <p:nvPicPr>
          <p:cNvPr id="6" name="Picture 5" descr="Depo Provera.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56388" y="2546430"/>
            <a:ext cx="2483068" cy="2002220"/>
          </a:xfrm>
          <a:prstGeom prst="rect">
            <a:avLst/>
          </a:prstGeom>
        </p:spPr>
      </p:pic>
      <p:pic>
        <p:nvPicPr>
          <p:cNvPr id="7" name="Picture 6" descr="Implano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959614" y="4265582"/>
            <a:ext cx="2672257" cy="159231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Advocates Use This Card?</a:t>
            </a:r>
            <a:endParaRPr lang="en-US" dirty="0"/>
          </a:p>
        </p:txBody>
      </p:sp>
      <p:sp>
        <p:nvSpPr>
          <p:cNvPr id="3" name="Content Placeholder 2"/>
          <p:cNvSpPr>
            <a:spLocks noGrp="1"/>
          </p:cNvSpPr>
          <p:nvPr>
            <p:ph idx="1"/>
          </p:nvPr>
        </p:nvSpPr>
        <p:spPr>
          <a:xfrm>
            <a:off x="457200" y="685800"/>
            <a:ext cx="8229600" cy="609600"/>
          </a:xfrm>
        </p:spPr>
        <p:txBody>
          <a:bodyPr/>
          <a:lstStyle/>
          <a:p>
            <a:pPr algn="ctr">
              <a:buNone/>
            </a:pPr>
            <a:r>
              <a:rPr lang="en-US" sz="3200" b="1" dirty="0" smtClean="0">
                <a:solidFill>
                  <a:srgbClr val="8DC63F"/>
                </a:solidFill>
                <a:effectLst>
                  <a:outerShdw blurRad="38100" dist="38100" dir="2700000" algn="tl">
                    <a:srgbClr val="000000">
                      <a:alpha val="43137"/>
                    </a:srgbClr>
                  </a:outerShdw>
                </a:effectLst>
              </a:rPr>
              <a:t>Reproductive Health Safety Card</a:t>
            </a:r>
          </a:p>
        </p:txBody>
      </p:sp>
      <p:sp>
        <p:nvSpPr>
          <p:cNvPr id="10" name="Rectangle 3"/>
          <p:cNvSpPr txBox="1">
            <a:spLocks noChangeArrowheads="1"/>
          </p:cNvSpPr>
          <p:nvPr/>
        </p:nvSpPr>
        <p:spPr>
          <a:xfrm>
            <a:off x="152400" y="1588516"/>
            <a:ext cx="4171950" cy="2221484"/>
          </a:xfrm>
          <a:prstGeom prst="rect">
            <a:avLst/>
          </a:prstGeom>
        </p:spPr>
        <p:txBody>
          <a:bodyPr vert="horz" lIns="91440" tIns="45720" rIns="91440" bIns="45720" rtlCol="0">
            <a:noAutofit/>
          </a:bodyPr>
          <a:lstStyle/>
          <a:p>
            <a:pPr marL="228600" marR="0" lvl="0" indent="-228600" algn="l" defTabSz="914400" rtl="0" eaLnBrk="1" fontAlgn="auto" latinLnBrk="0" hangingPunct="1">
              <a:spcBef>
                <a:spcPts val="0"/>
              </a:spcBef>
              <a:spcAft>
                <a:spcPts val="800"/>
              </a:spcAft>
              <a:buClr>
                <a:srgbClr val="8DC63F"/>
              </a:buClr>
              <a:buSzPct val="80000"/>
              <a:buFont typeface="Arial" pitchFamily="34" charset="0"/>
              <a:buChar char="•"/>
              <a:tabLst/>
              <a:defRPr/>
            </a:pPr>
            <a:r>
              <a:rPr kumimoji="0" lang="en-US" sz="2800" b="0" i="0" u="none" strike="noStrike" kern="1200" cap="none" spc="0" normalizeH="0" baseline="0" noProof="0" dirty="0" smtClean="0">
                <a:ln>
                  <a:noFill/>
                </a:ln>
                <a:solidFill>
                  <a:srgbClr val="58595B"/>
                </a:solidFill>
                <a:effectLst/>
                <a:uLnTx/>
                <a:uFillTx/>
                <a:cs typeface="Arial" pitchFamily="34" charset="0"/>
              </a:rPr>
              <a:t>Modeled after DV safety cards</a:t>
            </a:r>
          </a:p>
          <a:p>
            <a:pPr marL="228600" marR="0" lvl="0" indent="-228600" algn="l" defTabSz="914400" rtl="0" eaLnBrk="1" fontAlgn="auto" latinLnBrk="0" hangingPunct="1">
              <a:spcBef>
                <a:spcPts val="0"/>
              </a:spcBef>
              <a:spcAft>
                <a:spcPts val="800"/>
              </a:spcAft>
              <a:buClr>
                <a:srgbClr val="8DC63F"/>
              </a:buClr>
              <a:buSzPct val="80000"/>
              <a:buFont typeface="Arial" pitchFamily="34" charset="0"/>
              <a:buChar char="•"/>
              <a:tabLst/>
              <a:defRPr/>
            </a:pPr>
            <a:r>
              <a:rPr kumimoji="0" lang="en-US" sz="2800" b="0" i="0" u="none" strike="noStrike" kern="1200" cap="none" spc="0" normalizeH="0" baseline="0" noProof="0" dirty="0" smtClean="0">
                <a:ln>
                  <a:noFill/>
                </a:ln>
                <a:solidFill>
                  <a:srgbClr val="58595B"/>
                </a:solidFill>
                <a:effectLst/>
                <a:uLnTx/>
                <a:uFillTx/>
                <a:cs typeface="Arial" pitchFamily="34" charset="0"/>
              </a:rPr>
              <a:t>Asks key questions</a:t>
            </a:r>
          </a:p>
          <a:p>
            <a:pPr marL="228600" marR="0" lvl="0" indent="-228600" algn="l" defTabSz="914400" rtl="0" eaLnBrk="1" fontAlgn="auto" latinLnBrk="0" hangingPunct="1">
              <a:spcBef>
                <a:spcPts val="0"/>
              </a:spcBef>
              <a:spcAft>
                <a:spcPts val="800"/>
              </a:spcAft>
              <a:buClr>
                <a:srgbClr val="8DC63F"/>
              </a:buClr>
              <a:buSzPct val="80000"/>
              <a:buFont typeface="Arial" pitchFamily="34" charset="0"/>
              <a:buChar char="•"/>
              <a:tabLst/>
              <a:defRPr/>
            </a:pPr>
            <a:r>
              <a:rPr lang="en-US" sz="2800" dirty="0" smtClean="0">
                <a:solidFill>
                  <a:srgbClr val="58595B"/>
                </a:solidFill>
                <a:cs typeface="Arial" pitchFamily="34" charset="0"/>
              </a:rPr>
              <a:t>Used as a prompt for staff and a safety card for clients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480" y="4297680"/>
            <a:ext cx="2971800" cy="1693334"/>
          </a:xfrm>
          <a:prstGeom prst="rect">
            <a:avLst/>
          </a:prstGeom>
          <a:ln>
            <a:solidFill>
              <a:schemeClr val="bg1">
                <a:lumMod val="85000"/>
              </a:schemeClr>
            </a:solidFill>
          </a:ln>
          <a:effectLst>
            <a:outerShdw blurRad="266700" dist="38100" dir="2700000" algn="tl" rotWithShape="0">
              <a:prstClr val="black">
                <a:alpha val="40000"/>
              </a:prstClr>
            </a:outerShdw>
            <a:softEdge rad="38100"/>
          </a:effectLst>
          <a:scene3d>
            <a:camera prst="orthographicFront">
              <a:rot lat="0" lon="0" rev="1200000"/>
            </a:camera>
            <a:lightRig rig="threePt" dir="t"/>
          </a:scene3d>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3440" y="1737360"/>
            <a:ext cx="4232856" cy="2394841"/>
          </a:xfrm>
          <a:prstGeom prst="rect">
            <a:avLst/>
          </a:prstGeom>
          <a:noFill/>
          <a:ln cap="sq">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27000" dist="38100" dir="13800000" sy="23000" kx="1200000" algn="br" rotWithShape="0">
              <a:schemeClr val="bg1">
                <a:lumMod val="75000"/>
                <a:alpha val="43000"/>
              </a:schemeClr>
            </a:outerShdw>
            <a:softEdge rad="127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79120" y="1752600"/>
            <a:ext cx="8229600" cy="4333461"/>
          </a:xfrm>
        </p:spPr>
        <p:txBody>
          <a:bodyPr>
            <a:normAutofit lnSpcReduction="10000"/>
          </a:bodyPr>
          <a:lstStyle/>
          <a:p>
            <a:r>
              <a:rPr lang="en-US" sz="2400" dirty="0" smtClean="0"/>
              <a:t>Although no previous incidents of severe violence, HIV exposure notification may spark abusive reaction</a:t>
            </a:r>
          </a:p>
          <a:p>
            <a:r>
              <a:rPr lang="en-US" sz="2400" dirty="0" smtClean="0"/>
              <a:t>Notification may escalate serious verbal threats to physical violence or may increase the severity of preexisting abuse – this risk might be the patient’s priority: </a:t>
            </a:r>
            <a:r>
              <a:rPr lang="en-US" sz="2000" b="1" dirty="0" smtClean="0">
                <a:sym typeface="Arial"/>
              </a:rPr>
              <a:t>If the partner is in clinic, assess for safety and staff safety—determine if partner notification deferral is appropriate</a:t>
            </a:r>
            <a:endParaRPr lang="en-US" sz="2400" dirty="0" smtClean="0"/>
          </a:p>
          <a:p>
            <a:r>
              <a:rPr lang="en-US" sz="2400" dirty="0" smtClean="0"/>
              <a:t>Other outcomes may occur: loss of housing, withdrawal of financial support, custody retaliation, or withholding access to health care or medications</a:t>
            </a:r>
            <a:endParaRPr lang="en-US" sz="2400" dirty="0" smtClean="0">
              <a:sym typeface="Arial"/>
            </a:endParaRPr>
          </a:p>
          <a:p>
            <a:endParaRPr lang="en-US" sz="1800" dirty="0"/>
          </a:p>
        </p:txBody>
      </p:sp>
      <p:sp>
        <p:nvSpPr>
          <p:cNvPr id="5" name="Text Placeholder 4"/>
          <p:cNvSpPr>
            <a:spLocks noGrp="1"/>
          </p:cNvSpPr>
          <p:nvPr>
            <p:ph type="body" sz="quarter" idx="13"/>
          </p:nvPr>
        </p:nvSpPr>
        <p:spPr>
          <a:xfrm>
            <a:off x="574811" y="720817"/>
            <a:ext cx="8386310" cy="742223"/>
          </a:xfrm>
        </p:spPr>
        <p:txBody>
          <a:bodyPr>
            <a:noAutofit/>
          </a:bodyPr>
          <a:lstStyle/>
          <a:p>
            <a:pPr>
              <a:lnSpc>
                <a:spcPct val="100000"/>
              </a:lnSpc>
            </a:pPr>
            <a:r>
              <a:rPr lang="en-US" sz="2400" dirty="0" smtClean="0">
                <a:solidFill>
                  <a:srgbClr val="F58220"/>
                </a:solidFill>
                <a:sym typeface="Arial"/>
              </a:rPr>
              <a:t>If a client has a positive STI test result, discuss strategies to promote safety around partner HIV notification</a:t>
            </a:r>
          </a:p>
        </p:txBody>
      </p:sp>
      <p:sp>
        <p:nvSpPr>
          <p:cNvPr id="4" name="Title 3"/>
          <p:cNvSpPr>
            <a:spLocks noGrp="1"/>
          </p:cNvSpPr>
          <p:nvPr>
            <p:ph type="title"/>
          </p:nvPr>
        </p:nvSpPr>
        <p:spPr/>
        <p:txBody>
          <a:bodyPr>
            <a:noAutofit/>
          </a:bodyPr>
          <a:lstStyle/>
          <a:p>
            <a:r>
              <a:rPr lang="en-US" sz="2900"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rPr>
              <a:t>Harm Reduction: Safer Partner Notification</a:t>
            </a:r>
          </a:p>
        </p:txBody>
      </p:sp>
    </p:spTree>
    <p:extLst>
      <p:ext uri="{BB962C8B-B14F-4D97-AF65-F5344CB8AC3E}">
        <p14:creationId xmlns:p14="http://schemas.microsoft.com/office/powerpoint/2010/main" val="26449180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41backgroun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 y="0"/>
            <a:ext cx="9188624" cy="6934200"/>
          </a:xfrm>
          <a:prstGeom prst="rect">
            <a:avLst/>
          </a:prstGeom>
        </p:spPr>
      </p:pic>
      <p:sp>
        <p:nvSpPr>
          <p:cNvPr id="4" name="Title 1"/>
          <p:cNvSpPr>
            <a:spLocks noGrp="1"/>
          </p:cNvSpPr>
          <p:nvPr>
            <p:ph type="title" idx="4294967295"/>
          </p:nvPr>
        </p:nvSpPr>
        <p:spPr>
          <a:xfrm>
            <a:off x="0" y="76200"/>
            <a:ext cx="4876800" cy="847725"/>
          </a:xfrm>
        </p:spPr>
        <p:txBody>
          <a:bodyPr>
            <a:noAutofit/>
          </a:bodyPr>
          <a:lstStyle/>
          <a:p>
            <a:pPr algn="ctr"/>
            <a:r>
              <a:rPr lang="en-US" sz="3600" spc="-120" dirty="0">
                <a:solidFill>
                  <a:schemeClr val="accent3">
                    <a:lumMod val="50000"/>
                  </a:schemeClr>
                </a:solidFill>
                <a:latin typeface="+mn-lt"/>
                <a:cs typeface="Arial Black"/>
              </a:rPr>
              <a:t>Redefining  Safety Planning Part 2</a:t>
            </a:r>
            <a:endParaRPr lang="en-US" sz="3600" b="1" spc="-120" dirty="0" smtClean="0">
              <a:solidFill>
                <a:schemeClr val="accent3">
                  <a:lumMod val="50000"/>
                </a:schemeClr>
              </a:solidFill>
              <a:latin typeface="+mn-lt"/>
              <a:cs typeface="Arial Black"/>
            </a:endParaRPr>
          </a:p>
        </p:txBody>
      </p:sp>
      <p:sp>
        <p:nvSpPr>
          <p:cNvPr id="5" name="Content Placeholder 2"/>
          <p:cNvSpPr>
            <a:spLocks noGrp="1"/>
          </p:cNvSpPr>
          <p:nvPr>
            <p:ph idx="4294967295"/>
          </p:nvPr>
        </p:nvSpPr>
        <p:spPr>
          <a:xfrm>
            <a:off x="5105400" y="76200"/>
            <a:ext cx="3657600" cy="3829050"/>
          </a:xfrm>
        </p:spPr>
        <p:txBody>
          <a:bodyPr wrap="square">
            <a:noAutofit/>
          </a:bodyPr>
          <a:lstStyle/>
          <a:p>
            <a:pPr marL="0" indent="0">
              <a:lnSpc>
                <a:spcPct val="114000"/>
              </a:lnSpc>
              <a:buClr>
                <a:schemeClr val="tx1">
                  <a:lumMod val="50000"/>
                  <a:lumOff val="50000"/>
                </a:schemeClr>
              </a:buClr>
              <a:buNone/>
            </a:pPr>
            <a:r>
              <a:rPr lang="en-US" sz="2800" dirty="0" smtClean="0">
                <a:solidFill>
                  <a:srgbClr val="58595B"/>
                </a:solidFill>
              </a:rPr>
              <a:t>The following video clip demonstrates how an advocate might approach asking questions about the need for emergenc</a:t>
            </a:r>
            <a:r>
              <a:rPr lang="en-US" sz="2800" dirty="0" smtClean="0"/>
              <a:t>y contraception with clients.</a:t>
            </a:r>
            <a:endParaRPr lang="en-US" sz="2800" dirty="0" smtClean="0">
              <a:solidFill>
                <a:srgbClr val="58595B"/>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5099" y="5913154"/>
            <a:ext cx="2619376" cy="944846"/>
          </a:xfrm>
          <a:prstGeom prst="rect">
            <a:avLst/>
          </a:prstGeom>
          <a:noFill/>
          <a:ln w="9525">
            <a:noFill/>
            <a:miter lim="800000"/>
            <a:headEnd/>
            <a:tailEnd/>
          </a:ln>
        </p:spPr>
      </p:pic>
    </p:spTree>
    <p:extLst>
      <p:ext uri="{BB962C8B-B14F-4D97-AF65-F5344CB8AC3E}">
        <p14:creationId xmlns:p14="http://schemas.microsoft.com/office/powerpoint/2010/main" val="1780284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Debrief </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What did the advocate do well?</a:t>
            </a:r>
          </a:p>
          <a:p>
            <a:pPr marL="0" marR="0">
              <a:spcBef>
                <a:spcPts val="0"/>
              </a:spcBef>
              <a:spcAft>
                <a:spcPts val="0"/>
              </a:spcAft>
            </a:pP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What would you change?</a:t>
            </a:r>
          </a:p>
          <a:p>
            <a:pPr marL="0" marR="0">
              <a:spcBef>
                <a:spcPts val="0"/>
              </a:spcBef>
              <a:spcAft>
                <a:spcPts val="0"/>
              </a:spcAft>
            </a:pP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Can you see yourself or your colleagues    </a:t>
            </a:r>
          </a:p>
          <a:p>
            <a:pPr marL="0" marR="0" indent="0">
              <a:spcBef>
                <a:spcPts val="0"/>
              </a:spcBef>
              <a:spcAft>
                <a:spcPts val="0"/>
              </a:spcAft>
              <a:buNone/>
            </a:pP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   integrating the assessment for reproductive  </a:t>
            </a:r>
          </a:p>
          <a:p>
            <a:pPr marL="0" marR="0" indent="0">
              <a:spcBef>
                <a:spcPts val="0"/>
              </a:spcBef>
              <a:spcAft>
                <a:spcPts val="0"/>
              </a:spcAft>
              <a:buNone/>
            </a:pPr>
            <a:r>
              <a:rPr lang="en-US" sz="3200" dirty="0">
                <a:solidFill>
                  <a:srgbClr val="162C33"/>
                </a:solidFill>
                <a:latin typeface="Calibri" panose="020F0502020204030204" pitchFamily="34" charset="0"/>
                <a:ea typeface="MS PGothic" panose="020B0600070205080204" pitchFamily="34" charset="-128"/>
                <a:cs typeface="MS PGothic" panose="020B0600070205080204" pitchFamily="34" charset="-128"/>
              </a:rPr>
              <a:t> </a:t>
            </a: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  coercion, and offering on-site emergency </a:t>
            </a:r>
          </a:p>
          <a:p>
            <a:pPr marL="0" marR="0" indent="0">
              <a:spcBef>
                <a:spcPts val="0"/>
              </a:spcBef>
              <a:spcAft>
                <a:spcPts val="0"/>
              </a:spcAft>
              <a:buNone/>
            </a:pPr>
            <a:r>
              <a:rPr lang="en-US" sz="3200" dirty="0">
                <a:solidFill>
                  <a:srgbClr val="162C33"/>
                </a:solidFill>
                <a:latin typeface="Calibri" panose="020F0502020204030204" pitchFamily="34" charset="0"/>
                <a:ea typeface="MS PGothic" panose="020B0600070205080204" pitchFamily="34" charset="-128"/>
                <a:cs typeface="MS PGothic" panose="020B0600070205080204" pitchFamily="34" charset="-128"/>
              </a:rPr>
              <a:t> </a:t>
            </a: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  contraception?</a:t>
            </a:r>
          </a:p>
          <a:p>
            <a:pPr marL="0" marR="0">
              <a:spcBef>
                <a:spcPts val="0"/>
              </a:spcBef>
              <a:spcAft>
                <a:spcPts val="0"/>
              </a:spcAft>
            </a:pP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What other questions do you have about the </a:t>
            </a:r>
          </a:p>
          <a:p>
            <a:pPr marL="0" marR="0" indent="0">
              <a:spcBef>
                <a:spcPts val="0"/>
              </a:spcBef>
              <a:spcAft>
                <a:spcPts val="0"/>
              </a:spcAft>
              <a:buNone/>
            </a:pPr>
            <a:r>
              <a:rPr lang="en-US" sz="3200" dirty="0">
                <a:solidFill>
                  <a:srgbClr val="162C33"/>
                </a:solidFill>
                <a:latin typeface="Calibri" panose="020F0502020204030204" pitchFamily="34" charset="0"/>
                <a:ea typeface="MS PGothic" panose="020B0600070205080204" pitchFamily="34" charset="-128"/>
                <a:cs typeface="MS PGothic" panose="020B0600070205080204" pitchFamily="34" charset="-128"/>
              </a:rPr>
              <a:t> </a:t>
            </a:r>
            <a:r>
              <a:rPr lang="en-US" sz="3200" dirty="0" smtClean="0">
                <a:solidFill>
                  <a:srgbClr val="162C33"/>
                </a:solidFill>
                <a:latin typeface="Calibri" panose="020F0502020204030204" pitchFamily="34" charset="0"/>
                <a:ea typeface="MS PGothic" panose="020B0600070205080204" pitchFamily="34" charset="-128"/>
                <a:cs typeface="MS PGothic" panose="020B0600070205080204" pitchFamily="34" charset="-128"/>
              </a:rPr>
              <a:t>  assessment? </a:t>
            </a:r>
          </a:p>
          <a:p>
            <a:pPr marL="0" marR="0">
              <a:spcBef>
                <a:spcPts val="0"/>
              </a:spcBef>
              <a:spcAft>
                <a:spcPts val="0"/>
              </a:spcAft>
            </a:pPr>
            <a:endParaRPr lang="en-US" sz="1400" dirty="0">
              <a:latin typeface="Calibri" panose="020F0502020204030204" pitchFamily="34" charset="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3131656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380"/>
            <a:ext cx="2438400" cy="2428220"/>
          </a:xfrm>
        </p:spPr>
        <p:txBody>
          <a:bodyPr>
            <a:noAutofit/>
          </a:bodyPr>
          <a:lstStyle/>
          <a:p>
            <a:pPr algn="l"/>
            <a:r>
              <a:rPr lang="en-US" dirty="0" smtClean="0"/>
              <a:t>Introducing the Assessment: </a:t>
            </a:r>
            <a:r>
              <a:rPr lang="en-US" sz="2800" dirty="0" smtClean="0">
                <a:solidFill>
                  <a:srgbClr val="58595B"/>
                </a:solidFill>
              </a:rPr>
              <a:t>Sample Script</a:t>
            </a:r>
            <a:endParaRPr lang="en-US" dirty="0">
              <a:solidFill>
                <a:srgbClr val="58595B"/>
              </a:solidFill>
            </a:endParaRPr>
          </a:p>
        </p:txBody>
      </p:sp>
      <p:sp>
        <p:nvSpPr>
          <p:cNvPr id="3" name="Content Placeholder 2"/>
          <p:cNvSpPr>
            <a:spLocks noGrp="1"/>
          </p:cNvSpPr>
          <p:nvPr>
            <p:ph idx="1"/>
          </p:nvPr>
        </p:nvSpPr>
        <p:spPr>
          <a:xfrm>
            <a:off x="2590800" y="162580"/>
            <a:ext cx="6400800" cy="5400020"/>
          </a:xfrm>
        </p:spPr>
        <p:txBody>
          <a:bodyPr/>
          <a:lstStyle/>
          <a:p>
            <a:pPr marL="0" indent="0">
              <a:lnSpc>
                <a:spcPts val="3400"/>
              </a:lnSpc>
              <a:buNone/>
            </a:pPr>
            <a:r>
              <a:rPr lang="en-US" sz="2800" i="1" dirty="0" smtClean="0">
                <a:latin typeface="+mn-lt"/>
              </a:rPr>
              <a:t>“Many of the folks who come to our program have experienced situations which put them at risk for unwanted or unplanned pregnancies. There is a safe medication called emergency contraception that you can take up to five days after unprotected sex to prevent pregnancy. Is this something you might be interested in at this time?”</a:t>
            </a:r>
          </a:p>
          <a:p>
            <a:pPr>
              <a:lnSpc>
                <a:spcPts val="3200"/>
              </a:lnSpc>
            </a:pPr>
            <a:endParaRPr lang="en-US" sz="2800" dirty="0">
              <a:latin typeface="+mn-lt"/>
            </a:endParaRPr>
          </a:p>
        </p:txBody>
      </p:sp>
      <p:pic>
        <p:nvPicPr>
          <p:cNvPr id="6" name="Picture 5" descr="examp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381546"/>
            <a:ext cx="3581400" cy="24764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4549" y="8581"/>
            <a:ext cx="2879725" cy="2788889"/>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61901" y="2237351"/>
            <a:ext cx="2892373" cy="1995961"/>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73" y="2738271"/>
            <a:ext cx="2825393" cy="268786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729861" y="2738270"/>
            <a:ext cx="3599072" cy="2399381"/>
          </a:xfrm>
          <a:prstGeom prst="rect">
            <a:avLst/>
          </a:prstGeom>
        </p:spPr>
      </p:pic>
      <p:pic>
        <p:nvPicPr>
          <p:cNvPr id="6" name="Picture 5" descr="background highest.ps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86" y="1639957"/>
            <a:ext cx="9145386" cy="5572107"/>
          </a:xfrm>
          <a:prstGeom prst="rect">
            <a:avLst/>
          </a:prstGeom>
        </p:spPr>
      </p:pic>
      <p:pic>
        <p:nvPicPr>
          <p:cNvPr id="506" name="image2.png"/>
          <p:cNvPicPr/>
          <p:nvPr/>
        </p:nvPicPr>
        <p:blipFill>
          <a:blip r:embed="rId8" cstate="email">
            <a:extLst>
              <a:ext uri="{28A0092B-C50C-407E-A947-70E740481C1C}">
                <a14:useLocalDpi xmlns:a14="http://schemas.microsoft.com/office/drawing/2010/main"/>
              </a:ext>
            </a:extLst>
          </a:blip>
          <a:stretch>
            <a:fillRect/>
          </a:stretch>
        </p:blipFill>
        <p:spPr>
          <a:xfrm>
            <a:off x="6550434" y="4572064"/>
            <a:ext cx="2367733" cy="854075"/>
          </a:xfrm>
          <a:prstGeom prst="rect">
            <a:avLst/>
          </a:prstGeom>
          <a:ln w="12700">
            <a:miter lim="400000"/>
          </a:ln>
        </p:spPr>
      </p:pic>
      <p:sp>
        <p:nvSpPr>
          <p:cNvPr id="507" name="Shape 507"/>
          <p:cNvSpPr/>
          <p:nvPr/>
        </p:nvSpPr>
        <p:spPr>
          <a:xfrm>
            <a:off x="225833" y="5537729"/>
            <a:ext cx="8692334" cy="954107"/>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p>
            <a:r>
              <a:rPr lang="en-US"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rPr>
              <a:t>It Starts With Us</a:t>
            </a:r>
            <a:r>
              <a:rPr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rPr>
              <a:t>: Moving Toward a Trauma-Informed Understanding of How Our Work Can Affect</a:t>
            </a:r>
            <a:r>
              <a:rPr lang="en-US"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rPr>
              <a:t> Us</a:t>
            </a:r>
            <a:endParaRPr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endParaRPr>
          </a:p>
        </p:txBody>
      </p:sp>
      <p:pic>
        <p:nvPicPr>
          <p:cNvPr id="4" name="Picture 3"/>
          <p:cNvPicPr>
            <a:picLocks noChangeAspect="1"/>
          </p:cNvPicPr>
          <p:nvPr/>
        </p:nvPicPr>
        <p:blipFill rotWithShape="1">
          <a:blip r:embed="rId9" cstate="email">
            <a:extLst>
              <a:ext uri="{28A0092B-C50C-407E-A947-70E740481C1C}">
                <a14:useLocalDpi xmlns:a14="http://schemas.microsoft.com/office/drawing/2010/main"/>
              </a:ext>
            </a:extLst>
          </a:blip>
          <a:srcRect t="-192" r="-523"/>
          <a:stretch/>
        </p:blipFill>
        <p:spPr>
          <a:xfrm>
            <a:off x="4344739" y="-10275"/>
            <a:ext cx="1975306" cy="2794867"/>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a:ext>
            </a:extLst>
          </a:blip>
          <a:srcRect l="-237" t="-176"/>
          <a:stretch/>
        </p:blipFill>
        <p:spPr>
          <a:xfrm>
            <a:off x="-8888" y="0"/>
            <a:ext cx="4353627" cy="2784296"/>
          </a:xfrm>
          <a:prstGeom prst="rect">
            <a:avLst/>
          </a:prstGeom>
        </p:spPr>
      </p:pic>
    </p:spTree>
    <p:extLst>
      <p:ext uri="{BB962C8B-B14F-4D97-AF65-F5344CB8AC3E}">
        <p14:creationId xmlns:p14="http://schemas.microsoft.com/office/powerpoint/2010/main" val="290055862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2438400" cy="1371600"/>
          </a:xfrm>
        </p:spPr>
        <p:txBody>
          <a:bodyPr/>
          <a:lstStyle/>
          <a:p>
            <a:pPr algn="l"/>
            <a:r>
              <a:rPr lang="en-US" dirty="0" smtClean="0"/>
              <a:t>Role Play</a:t>
            </a:r>
            <a:endParaRPr lang="en-US" dirty="0"/>
          </a:p>
        </p:txBody>
      </p:sp>
      <p:sp>
        <p:nvSpPr>
          <p:cNvPr id="4" name="Content Placeholder 3"/>
          <p:cNvSpPr>
            <a:spLocks noGrp="1"/>
          </p:cNvSpPr>
          <p:nvPr>
            <p:ph idx="1"/>
          </p:nvPr>
        </p:nvSpPr>
        <p:spPr>
          <a:xfrm>
            <a:off x="2590800" y="86380"/>
            <a:ext cx="6400800" cy="5476220"/>
          </a:xfrm>
        </p:spPr>
        <p:txBody>
          <a:bodyPr>
            <a:normAutofit lnSpcReduction="10000"/>
          </a:bodyPr>
          <a:lstStyle/>
          <a:p>
            <a:pPr>
              <a:lnSpc>
                <a:spcPct val="124000"/>
              </a:lnSpc>
              <a:spcBef>
                <a:spcPts val="0"/>
              </a:spcBef>
              <a:spcAft>
                <a:spcPts val="600"/>
              </a:spcAft>
              <a:buClr>
                <a:srgbClr val="8DC63F"/>
              </a:buClr>
            </a:pPr>
            <a:r>
              <a:rPr lang="en-US" sz="2600" dirty="0" smtClean="0">
                <a:latin typeface="+mn-lt"/>
              </a:rPr>
              <a:t>Divide into groups of three. One person is the advocate, one person is the client, one person is the observer</a:t>
            </a:r>
          </a:p>
          <a:p>
            <a:pPr lvl="0">
              <a:lnSpc>
                <a:spcPct val="124000"/>
              </a:lnSpc>
              <a:spcBef>
                <a:spcPts val="0"/>
              </a:spcBef>
              <a:spcAft>
                <a:spcPts val="600"/>
              </a:spcAft>
              <a:buClr>
                <a:srgbClr val="8DC63F"/>
              </a:buClr>
            </a:pPr>
            <a:r>
              <a:rPr lang="en-US" sz="2600" b="1" dirty="0" smtClean="0">
                <a:solidFill>
                  <a:srgbClr val="595959"/>
                </a:solidFill>
                <a:latin typeface="+mn-lt"/>
              </a:rPr>
              <a:t>Scenario: </a:t>
            </a:r>
            <a:r>
              <a:rPr lang="en-US" sz="2600" kern="1200" dirty="0" smtClean="0">
                <a:latin typeface="+mn-lt"/>
                <a:cs typeface="Arial" pitchFamily="34" charset="0"/>
              </a:rPr>
              <a:t>A client is coming in for an intake. </a:t>
            </a:r>
            <a:r>
              <a:rPr lang="en-US" sz="2600" dirty="0" smtClean="0">
                <a:latin typeface="+mn-lt"/>
                <a:cs typeface="Arial" pitchFamily="34" charset="0"/>
              </a:rPr>
              <a:t>I</a:t>
            </a:r>
            <a:r>
              <a:rPr lang="en-US" sz="2600" kern="1200" dirty="0" smtClean="0">
                <a:latin typeface="+mn-lt"/>
                <a:cs typeface="Arial" pitchFamily="34" charset="0"/>
              </a:rPr>
              <a:t>ntroduce the </a:t>
            </a:r>
            <a:r>
              <a:rPr lang="en-US" sz="2600" dirty="0" smtClean="0">
                <a:latin typeface="+mn-lt"/>
                <a:cs typeface="Arial" pitchFamily="34" charset="0"/>
              </a:rPr>
              <a:t>reproductive coercion assessment questions, review the safety card </a:t>
            </a:r>
            <a:r>
              <a:rPr lang="en-US" sz="2600" kern="1200" dirty="0" smtClean="0">
                <a:latin typeface="+mn-lt"/>
                <a:cs typeface="Arial" pitchFamily="34" charset="0"/>
              </a:rPr>
              <a:t>and check in to see if they need </a:t>
            </a:r>
            <a:r>
              <a:rPr lang="en-US" sz="2600" dirty="0" smtClean="0">
                <a:latin typeface="+mn-lt"/>
                <a:cs typeface="Arial" pitchFamily="34" charset="0"/>
              </a:rPr>
              <a:t>EC</a:t>
            </a:r>
            <a:endParaRPr lang="en-US" sz="2600" dirty="0" smtClean="0">
              <a:latin typeface="+mn-lt"/>
            </a:endParaRPr>
          </a:p>
          <a:p>
            <a:pPr>
              <a:lnSpc>
                <a:spcPct val="124000"/>
              </a:lnSpc>
              <a:spcBef>
                <a:spcPts val="0"/>
              </a:spcBef>
              <a:spcAft>
                <a:spcPts val="600"/>
              </a:spcAft>
              <a:buClr>
                <a:srgbClr val="8DC63F"/>
              </a:buClr>
            </a:pPr>
            <a:r>
              <a:rPr lang="en-US" sz="2600" dirty="0" smtClean="0">
                <a:latin typeface="+mn-lt"/>
              </a:rPr>
              <a:t>Discuss as a group – what worked well, what would you change?</a:t>
            </a:r>
          </a:p>
          <a:p>
            <a:pPr>
              <a:lnSpc>
                <a:spcPct val="124000"/>
              </a:lnSpc>
              <a:spcBef>
                <a:spcPts val="0"/>
              </a:spcBef>
              <a:spcAft>
                <a:spcPts val="600"/>
              </a:spcAft>
              <a:buClr>
                <a:srgbClr val="8DC63F"/>
              </a:buClr>
            </a:pPr>
            <a:r>
              <a:rPr lang="en-US" sz="2600" dirty="0" smtClean="0">
                <a:latin typeface="+mn-lt"/>
              </a:rPr>
              <a:t>Switch roles so everyone has a chance to practice doing the assessment</a:t>
            </a:r>
          </a:p>
        </p:txBody>
      </p:sp>
      <p:pic>
        <p:nvPicPr>
          <p:cNvPr id="5" name="Picture 4" descr="iStock_000009542603Lar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895600"/>
            <a:ext cx="2606222" cy="1981200"/>
          </a:xfrm>
          <a:prstGeom prst="rect">
            <a:avLst/>
          </a:prstGeom>
          <a:ln w="38100">
            <a:solidFill>
              <a:schemeClr val="bg1"/>
            </a:solidFill>
          </a:ln>
          <a:effectLst>
            <a:outerShdw blurRad="292100" dist="139700" dir="2700000" algn="tl" rotWithShape="0">
              <a:srgbClr val="333333">
                <a:alpha val="65000"/>
              </a:srgbClr>
            </a:outerShdw>
          </a:effectLst>
          <a:scene3d>
            <a:camera prst="perspectiveRight"/>
            <a:lightRig rig="threePt" dir="t"/>
          </a:scene3d>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80"/>
            <a:ext cx="8458200" cy="612868"/>
          </a:xfrm>
        </p:spPr>
        <p:txBody>
          <a:bodyPr>
            <a:normAutofit fontScale="90000"/>
          </a:bodyPr>
          <a:lstStyle/>
          <a:p>
            <a:r>
              <a:rPr lang="en-US" dirty="0" smtClean="0"/>
              <a:t>Survivors Want to Talk About Reproductive Health</a:t>
            </a:r>
            <a:endParaRPr lang="en-US" dirty="0"/>
          </a:p>
        </p:txBody>
      </p:sp>
      <p:sp>
        <p:nvSpPr>
          <p:cNvPr id="3" name="Content Placeholder 2"/>
          <p:cNvSpPr>
            <a:spLocks noGrp="1"/>
          </p:cNvSpPr>
          <p:nvPr>
            <p:ph idx="1"/>
          </p:nvPr>
        </p:nvSpPr>
        <p:spPr>
          <a:xfrm>
            <a:off x="3646714" y="838200"/>
            <a:ext cx="5295900" cy="3703320"/>
          </a:xfrm>
        </p:spPr>
        <p:txBody>
          <a:bodyPr/>
          <a:lstStyle/>
          <a:p>
            <a:pPr>
              <a:buClr>
                <a:srgbClr val="8DC63F"/>
              </a:buClr>
            </a:pPr>
            <a:r>
              <a:rPr lang="en-US" dirty="0" smtClean="0"/>
              <a:t>DV program </a:t>
            </a:r>
            <a:r>
              <a:rPr lang="en-US" b="1" dirty="0" smtClean="0">
                <a:solidFill>
                  <a:srgbClr val="E98A00"/>
                </a:solidFill>
                <a:effectLst>
                  <a:outerShdw blurRad="38100" dist="38100" dir="2700000" algn="tl">
                    <a:srgbClr val="000000">
                      <a:alpha val="43137"/>
                    </a:srgbClr>
                  </a:outerShdw>
                </a:effectLst>
              </a:rPr>
              <a:t>started asking all women </a:t>
            </a:r>
            <a:r>
              <a:rPr lang="en-US" dirty="0" smtClean="0"/>
              <a:t>about recent unprotected sex at intake</a:t>
            </a:r>
          </a:p>
          <a:p>
            <a:pPr>
              <a:buClr>
                <a:srgbClr val="8DC63F"/>
              </a:buClr>
            </a:pPr>
            <a:r>
              <a:rPr lang="en-US" dirty="0" smtClean="0"/>
              <a:t>Even though few clients requested pregnancy tests or EC, data shows they were </a:t>
            </a:r>
            <a:r>
              <a:rPr lang="en-US" b="1" dirty="0" smtClean="0">
                <a:solidFill>
                  <a:srgbClr val="E98A00"/>
                </a:solidFill>
                <a:effectLst>
                  <a:outerShdw blurRad="38100" dist="38100" dir="2700000" algn="tl">
                    <a:srgbClr val="000000">
                      <a:alpha val="43137"/>
                    </a:srgbClr>
                  </a:outerShdw>
                </a:effectLst>
              </a:rPr>
              <a:t>overwhelmingly positive </a:t>
            </a:r>
            <a:r>
              <a:rPr lang="en-US" dirty="0" smtClean="0"/>
              <a:t>about being asked the questions</a:t>
            </a:r>
            <a:endParaRPr lang="en-US" dirty="0"/>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373086"/>
            <a:ext cx="2804227" cy="1233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82550"/>
            <a:ext cx="8229600" cy="612775"/>
          </a:xfrm>
        </p:spPr>
        <p:txBody>
          <a:bodyPr>
            <a:normAutofit fontScale="90000"/>
          </a:bodyPr>
          <a:lstStyle/>
          <a:p>
            <a:r>
              <a:rPr lang="en-US" dirty="0" smtClean="0">
                <a:latin typeface="Calibri"/>
                <a:cs typeface="Calibri"/>
              </a:rPr>
              <a:t>Opportunities to Address </a:t>
            </a:r>
            <a:r>
              <a:rPr lang="en-US" b="1" dirty="0" smtClean="0">
                <a:latin typeface="Calibri"/>
                <a:cs typeface="Calibri"/>
              </a:rPr>
              <a:t>General Health Safety Card</a:t>
            </a:r>
            <a:endParaRPr lang="en-US" b="1" dirty="0">
              <a:latin typeface="Calibri"/>
              <a:cs typeface="Calibri"/>
            </a:endParaRPr>
          </a:p>
        </p:txBody>
      </p:sp>
      <p:sp>
        <p:nvSpPr>
          <p:cNvPr id="10" name="Content Placeholder 2"/>
          <p:cNvSpPr txBox="1">
            <a:spLocks/>
          </p:cNvSpPr>
          <p:nvPr/>
        </p:nvSpPr>
        <p:spPr>
          <a:xfrm>
            <a:off x="457200" y="695325"/>
            <a:ext cx="8229600" cy="4973851"/>
          </a:xfrm>
          <a:prstGeom prst="rect">
            <a:avLst/>
          </a:prstGeom>
        </p:spPr>
        <p:txBody>
          <a:bodyPr/>
          <a:lstStyle>
            <a:lvl1pPr marL="228600" indent="-228600" algn="l" rtl="0" eaLnBrk="0" fontAlgn="base" hangingPunct="0">
              <a:lnSpc>
                <a:spcPts val="4200"/>
              </a:lnSpc>
              <a:spcBef>
                <a:spcPct val="0"/>
              </a:spcBef>
              <a:spcAft>
                <a:spcPts val="1200"/>
              </a:spcAft>
              <a:buClr>
                <a:srgbClr val="8DC63F"/>
              </a:buClr>
              <a:buSzPct val="100000"/>
              <a:buFont typeface="Arial" charset="0"/>
              <a:buChar char="•"/>
              <a:defRPr lang="en-US" sz="3400" kern="1200" dirty="0">
                <a:solidFill>
                  <a:srgbClr val="58595B"/>
                </a:solidFill>
                <a:latin typeface="Arial" pitchFamily="34" charset="0"/>
                <a:ea typeface="+mn-ea"/>
                <a:cs typeface="Arial" pitchFamily="34" charset="0"/>
              </a:defRPr>
            </a:lvl1pPr>
            <a:lvl2pPr marL="685800" indent="-228600" algn="l" rtl="0" eaLnBrk="0" fontAlgn="base" hangingPunct="0">
              <a:lnSpc>
                <a:spcPts val="4200"/>
              </a:lnSpc>
              <a:spcBef>
                <a:spcPct val="0"/>
              </a:spcBef>
              <a:spcAft>
                <a:spcPts val="800"/>
              </a:spcAft>
              <a:buClr>
                <a:srgbClr val="8DC63F"/>
              </a:buClr>
              <a:buSzPct val="100000"/>
              <a:buFont typeface="Wingdings" pitchFamily="2" charset="2"/>
              <a:buChar char="§"/>
              <a:defRPr lang="en-US" sz="2600" kern="1200" dirty="0">
                <a:solidFill>
                  <a:srgbClr val="58595B"/>
                </a:solidFill>
                <a:latin typeface="Arial" pitchFamily="34" charset="0"/>
                <a:ea typeface="+mn-ea"/>
                <a:cs typeface="Arial" pitchFamily="34" charset="0"/>
              </a:defRPr>
            </a:lvl2pPr>
            <a:lvl3pPr marL="1143000" indent="-228600" algn="l" rtl="0" eaLnBrk="0" fontAlgn="base" hangingPunct="0">
              <a:lnSpc>
                <a:spcPts val="4200"/>
              </a:lnSpc>
              <a:spcBef>
                <a:spcPct val="0"/>
              </a:spcBef>
              <a:spcAft>
                <a:spcPts val="800"/>
              </a:spcAft>
              <a:buClr>
                <a:srgbClr val="8DC63F"/>
              </a:buClr>
              <a:buSzPct val="100000"/>
              <a:buFont typeface="Wingdings" pitchFamily="2" charset="2"/>
              <a:buChar char="s"/>
              <a:defRPr lang="en-US" sz="2200" kern="1200" dirty="0">
                <a:solidFill>
                  <a:srgbClr val="58595B"/>
                </a:solidFill>
                <a:latin typeface="Arial" pitchFamily="34" charset="0"/>
                <a:ea typeface="+mn-ea"/>
                <a:cs typeface="Arial" pitchFamily="34" charset="0"/>
              </a:defRPr>
            </a:lvl3pPr>
            <a:lvl4pPr marL="1600200" indent="-228600" algn="l" rtl="0" eaLnBrk="0" fontAlgn="base" hangingPunct="0">
              <a:lnSpc>
                <a:spcPts val="4200"/>
              </a:lnSpc>
              <a:spcBef>
                <a:spcPct val="0"/>
              </a:spcBef>
              <a:spcAft>
                <a:spcPts val="800"/>
              </a:spcAft>
              <a:buClr>
                <a:srgbClr val="8DC63F"/>
              </a:buClr>
              <a:buSzPct val="70000"/>
              <a:buFont typeface="Wingdings 3" pitchFamily="18" charset="2"/>
              <a:buChar char=""/>
              <a:defRPr lang="en-US" sz="2200" kern="1200" dirty="0">
                <a:solidFill>
                  <a:srgbClr val="58595B"/>
                </a:solidFill>
                <a:latin typeface="Arial" pitchFamily="34" charset="0"/>
                <a:ea typeface="+mn-ea"/>
                <a:cs typeface="Arial" pitchFamily="34" charset="0"/>
              </a:defRPr>
            </a:lvl4pPr>
            <a:lvl5pPr marL="2057400" indent="-228600" algn="l" rtl="0" eaLnBrk="0" fontAlgn="base" hangingPunct="0">
              <a:lnSpc>
                <a:spcPts val="4200"/>
              </a:lnSpc>
              <a:spcBef>
                <a:spcPct val="0"/>
              </a:spcBef>
              <a:spcAft>
                <a:spcPts val="800"/>
              </a:spcAft>
              <a:buClr>
                <a:srgbClr val="8DC63F"/>
              </a:buClr>
              <a:buSzPct val="80000"/>
              <a:buFont typeface="Arial" charset="0"/>
              <a:buChar char="»"/>
              <a:defRPr lang="en-US" sz="2000" kern="1200" dirty="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ts val="3000"/>
              </a:lnSpc>
              <a:spcAft>
                <a:spcPts val="600"/>
              </a:spcAft>
              <a:buFont typeface="Wingdings" pitchFamily="2" charset="2"/>
              <a:buNone/>
            </a:pPr>
            <a:endParaRPr sz="2500" smtClean="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8749" y="1097280"/>
            <a:ext cx="6842251" cy="3931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1208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32"/>
            <a:ext cx="8229600" cy="612868"/>
          </a:xfrm>
        </p:spPr>
        <p:txBody>
          <a:bodyPr>
            <a:normAutofit fontScale="90000"/>
          </a:bodyPr>
          <a:lstStyle/>
          <a:p>
            <a:r>
              <a:rPr lang="en-US" dirty="0" smtClean="0"/>
              <a:t>Building Relationships with Local Health Programs</a:t>
            </a:r>
            <a:endParaRPr lang="en-US" dirty="0"/>
          </a:p>
        </p:txBody>
      </p:sp>
      <p:sp>
        <p:nvSpPr>
          <p:cNvPr id="3" name="Content Placeholder 2"/>
          <p:cNvSpPr>
            <a:spLocks noGrp="1"/>
          </p:cNvSpPr>
          <p:nvPr>
            <p:ph idx="1"/>
          </p:nvPr>
        </p:nvSpPr>
        <p:spPr>
          <a:xfrm>
            <a:off x="520700" y="1143000"/>
            <a:ext cx="5422900" cy="4191000"/>
          </a:xfrm>
        </p:spPr>
        <p:txBody>
          <a:bodyPr/>
          <a:lstStyle/>
          <a:p>
            <a:pPr>
              <a:lnSpc>
                <a:spcPct val="114000"/>
              </a:lnSpc>
              <a:spcAft>
                <a:spcPts val="200"/>
              </a:spcAft>
              <a:buClr>
                <a:srgbClr val="8DC63F"/>
              </a:buClr>
            </a:pPr>
            <a:r>
              <a:rPr lang="en-US" sz="2600" dirty="0" smtClean="0"/>
              <a:t>Inclusion in DV </a:t>
            </a:r>
            <a:r>
              <a:rPr lang="en-US" sz="2600" dirty="0"/>
              <a:t>workgroup/taskforce</a:t>
            </a:r>
          </a:p>
          <a:p>
            <a:pPr>
              <a:lnSpc>
                <a:spcPct val="114000"/>
              </a:lnSpc>
              <a:spcAft>
                <a:spcPts val="200"/>
              </a:spcAft>
              <a:buClr>
                <a:srgbClr val="8DC63F"/>
              </a:buClr>
            </a:pPr>
            <a:r>
              <a:rPr lang="en-US" sz="2600" dirty="0" smtClean="0"/>
              <a:t>Cross-trainings</a:t>
            </a:r>
          </a:p>
          <a:p>
            <a:pPr>
              <a:lnSpc>
                <a:spcPct val="114000"/>
              </a:lnSpc>
              <a:spcAft>
                <a:spcPts val="200"/>
              </a:spcAft>
              <a:buClr>
                <a:srgbClr val="8DC63F"/>
              </a:buClr>
            </a:pPr>
            <a:r>
              <a:rPr lang="en-US" sz="2600" dirty="0" smtClean="0"/>
              <a:t>Program tours</a:t>
            </a:r>
          </a:p>
          <a:p>
            <a:pPr>
              <a:lnSpc>
                <a:spcPct val="114000"/>
              </a:lnSpc>
              <a:spcAft>
                <a:spcPts val="200"/>
              </a:spcAft>
              <a:buClr>
                <a:srgbClr val="8DC63F"/>
              </a:buClr>
            </a:pPr>
            <a:r>
              <a:rPr lang="en-US" sz="2600" dirty="0" smtClean="0"/>
              <a:t>Regularly stock program materials</a:t>
            </a:r>
            <a:endParaRPr lang="en-US" sz="2600" dirty="0"/>
          </a:p>
          <a:p>
            <a:pPr>
              <a:lnSpc>
                <a:spcPct val="114000"/>
              </a:lnSpc>
              <a:spcAft>
                <a:spcPts val="200"/>
              </a:spcAft>
              <a:buClr>
                <a:srgbClr val="8DC63F"/>
              </a:buClr>
            </a:pPr>
            <a:r>
              <a:rPr lang="en-US" sz="2600" dirty="0" smtClean="0"/>
              <a:t>Domestic </a:t>
            </a:r>
            <a:r>
              <a:rPr lang="en-US" sz="2600" dirty="0"/>
              <a:t>Violence Awareness Month, Health Cares About Domestic </a:t>
            </a:r>
            <a:r>
              <a:rPr lang="en-US" sz="2600" dirty="0" smtClean="0"/>
              <a:t>Violence Day, and other </a:t>
            </a:r>
            <a:r>
              <a:rPr lang="en-US" sz="2600" dirty="0"/>
              <a:t>community outreach </a:t>
            </a:r>
            <a:r>
              <a:rPr lang="en-US" sz="2600" dirty="0" smtClean="0"/>
              <a:t>events</a:t>
            </a:r>
            <a:endParaRPr lang="en-US" sz="2600" dirty="0"/>
          </a:p>
          <a:p>
            <a:pPr>
              <a:lnSpc>
                <a:spcPct val="114000"/>
              </a:lnSpc>
              <a:spcAft>
                <a:spcPts val="200"/>
              </a:spcAft>
            </a:pPr>
            <a:endParaRPr lang="en-US" sz="2200" dirty="0" smtClean="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1501458"/>
            <a:ext cx="2970000" cy="301752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a:t>A</a:t>
            </a:r>
            <a:r>
              <a:rPr lang="en-US" dirty="0" smtClean="0"/>
              <a:t>ssessment in Intake</a:t>
            </a:r>
            <a:endParaRPr lang="en-US" dirty="0"/>
          </a:p>
        </p:txBody>
      </p:sp>
      <p:sp>
        <p:nvSpPr>
          <p:cNvPr id="4" name="TextBox 3"/>
          <p:cNvSpPr txBox="1"/>
          <p:nvPr/>
        </p:nvSpPr>
        <p:spPr>
          <a:xfrm>
            <a:off x="5601324" y="2828170"/>
            <a:ext cx="3427751" cy="461665"/>
          </a:xfrm>
          <a:prstGeom prst="rect">
            <a:avLst/>
          </a:prstGeom>
          <a:noFill/>
        </p:spPr>
        <p:txBody>
          <a:bodyPr wrap="square" rtlCol="0">
            <a:spAutoFit/>
          </a:bodyPr>
          <a:lstStyle/>
          <a:p>
            <a:r>
              <a:rPr lang="en-US" sz="2400" dirty="0" smtClean="0">
                <a:solidFill>
                  <a:srgbClr val="58595B"/>
                </a:solidFill>
                <a:cs typeface="Arial" pitchFamily="34" charset="0"/>
              </a:rPr>
              <a:t>Los Angeles, California</a:t>
            </a:r>
            <a:endParaRPr lang="en-US" sz="2400" dirty="0">
              <a:solidFill>
                <a:srgbClr val="58595B"/>
              </a:solidFill>
              <a:cs typeface="Arial"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815914"/>
            <a:ext cx="2252946" cy="1859172"/>
          </a:xfrm>
          <a:prstGeom prst="rect">
            <a:avLst/>
          </a:prstGeom>
        </p:spPr>
      </p:pic>
      <p:sp>
        <p:nvSpPr>
          <p:cNvPr id="7" name="TextBox 6"/>
          <p:cNvSpPr txBox="1"/>
          <p:nvPr/>
        </p:nvSpPr>
        <p:spPr>
          <a:xfrm>
            <a:off x="533400" y="685800"/>
            <a:ext cx="4953000" cy="6001643"/>
          </a:xfrm>
          <a:prstGeom prst="rect">
            <a:avLst/>
          </a:prstGeom>
          <a:noFill/>
        </p:spPr>
        <p:txBody>
          <a:bodyPr wrap="square" rtlCol="0">
            <a:spAutoFit/>
          </a:bodyPr>
          <a:lstStyle/>
          <a:p>
            <a:r>
              <a:rPr lang="en-US" sz="2400" dirty="0" smtClean="0">
                <a:solidFill>
                  <a:schemeClr val="bg1">
                    <a:lumMod val="50000"/>
                  </a:schemeClr>
                </a:solidFill>
              </a:rPr>
              <a:t>Add </a:t>
            </a:r>
            <a:r>
              <a:rPr lang="en-US" sz="2400" dirty="0">
                <a:solidFill>
                  <a:schemeClr val="bg1">
                    <a:lumMod val="50000"/>
                  </a:schemeClr>
                </a:solidFill>
              </a:rPr>
              <a:t>health questions to </a:t>
            </a:r>
            <a:r>
              <a:rPr lang="en-US" sz="2400" dirty="0" smtClean="0">
                <a:solidFill>
                  <a:schemeClr val="bg1">
                    <a:lumMod val="50000"/>
                  </a:schemeClr>
                </a:solidFill>
              </a:rPr>
              <a:t>your initial conversation with survivors:</a:t>
            </a:r>
          </a:p>
          <a:p>
            <a:pPr marL="285750" indent="-285750">
              <a:buFont typeface="Arial" panose="020B0604020202020204" pitchFamily="34" charset="0"/>
              <a:buChar char="•"/>
            </a:pPr>
            <a:r>
              <a:rPr lang="en-US" sz="2400" dirty="0">
                <a:solidFill>
                  <a:schemeClr val="bg1">
                    <a:lumMod val="50000"/>
                  </a:schemeClr>
                </a:solidFill>
              </a:rPr>
              <a:t>Assessing for </a:t>
            </a:r>
            <a:r>
              <a:rPr lang="en-US" sz="2400" dirty="0" smtClean="0">
                <a:solidFill>
                  <a:schemeClr val="bg1">
                    <a:lumMod val="50000"/>
                  </a:schemeClr>
                </a:solidFill>
              </a:rPr>
              <a:t>injuries, TBI, and strangulation </a:t>
            </a:r>
          </a:p>
          <a:p>
            <a:pPr marL="285750" indent="-285750">
              <a:buFont typeface="Arial" panose="020B0604020202020204" pitchFamily="34" charset="0"/>
              <a:buChar char="•"/>
            </a:pPr>
            <a:r>
              <a:rPr lang="en-US" sz="2400" dirty="0" smtClean="0">
                <a:solidFill>
                  <a:schemeClr val="bg1">
                    <a:lumMod val="50000"/>
                  </a:schemeClr>
                </a:solidFill>
              </a:rPr>
              <a:t>If you are taking medication, would you like a safe place to store the medication or other assistance?</a:t>
            </a:r>
          </a:p>
          <a:p>
            <a:pPr marL="285750" indent="-285750">
              <a:buFont typeface="Arial" panose="020B0604020202020204" pitchFamily="34" charset="0"/>
              <a:buChar char="•"/>
            </a:pPr>
            <a:r>
              <a:rPr lang="en-US" sz="2400" dirty="0" smtClean="0">
                <a:solidFill>
                  <a:schemeClr val="bg1">
                    <a:lumMod val="50000"/>
                  </a:schemeClr>
                </a:solidFill>
              </a:rPr>
              <a:t>Reproductive health questions: assessment for emergency contraception</a:t>
            </a:r>
          </a:p>
          <a:p>
            <a:endParaRPr lang="en-US" sz="2400" dirty="0"/>
          </a:p>
          <a:p>
            <a:pPr algn="ctr"/>
            <a:r>
              <a:rPr lang="en-US" sz="2400" b="1" i="1" dirty="0" smtClean="0">
                <a:solidFill>
                  <a:srgbClr val="F58220"/>
                </a:solidFill>
              </a:rPr>
              <a:t>Talk with survivors about why you are asking about health and what the information will be used for</a:t>
            </a:r>
            <a:r>
              <a:rPr lang="en-US" sz="2400" b="1" dirty="0" smtClean="0">
                <a:solidFill>
                  <a:srgbClr val="F58220"/>
                </a:solidFill>
              </a:rPr>
              <a:t>.</a:t>
            </a:r>
            <a:endParaRPr lang="en-US" sz="2400" b="1" dirty="0">
              <a:solidFill>
                <a:srgbClr val="F58220"/>
              </a:solidFill>
            </a:endParaRPr>
          </a:p>
          <a:p>
            <a:pPr marL="742950" lvl="1" indent="-285750">
              <a:buFont typeface="Arial" panose="020B0604020202020204" pitchFamily="34" charset="0"/>
              <a:buChar char="•"/>
            </a:pPr>
            <a:endParaRPr lang="en-US" sz="2400" dirty="0"/>
          </a:p>
          <a:p>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1898" y="3397982"/>
            <a:ext cx="3762102" cy="1828800"/>
          </a:xfrm>
          <a:prstGeom prst="rect">
            <a:avLst/>
          </a:prstGeom>
        </p:spPr>
      </p:pic>
    </p:spTree>
    <p:extLst>
      <p:ext uri="{BB962C8B-B14F-4D97-AF65-F5344CB8AC3E}">
        <p14:creationId xmlns:p14="http://schemas.microsoft.com/office/powerpoint/2010/main" val="779080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Health Education</a:t>
            </a:r>
            <a:endParaRPr lang="en-US" dirty="0"/>
          </a:p>
        </p:txBody>
      </p:sp>
      <p:sp>
        <p:nvSpPr>
          <p:cNvPr id="3" name="Content Placeholder 2"/>
          <p:cNvSpPr>
            <a:spLocks noGrp="1"/>
          </p:cNvSpPr>
          <p:nvPr>
            <p:ph type="body" sz="quarter" idx="10"/>
          </p:nvPr>
        </p:nvSpPr>
        <p:spPr>
          <a:xfrm>
            <a:off x="533400" y="875076"/>
            <a:ext cx="4648200" cy="4267200"/>
          </a:xfrm>
        </p:spPr>
        <p:txBody>
          <a:bodyPr/>
          <a:lstStyle/>
          <a:p>
            <a:pPr lvl="0">
              <a:lnSpc>
                <a:spcPct val="100000"/>
              </a:lnSpc>
            </a:pPr>
            <a:r>
              <a:rPr lang="en-US" sz="1900" dirty="0" smtClean="0"/>
              <a:t>Awareness of how trauma can affect health. Discussion of </a:t>
            </a:r>
            <a:r>
              <a:rPr lang="en-US" sz="1900" dirty="0"/>
              <a:t>ACES </a:t>
            </a:r>
            <a:r>
              <a:rPr lang="en-US" sz="1900" dirty="0" smtClean="0"/>
              <a:t>study helps </a:t>
            </a:r>
            <a:r>
              <a:rPr lang="en-US" sz="1900" dirty="0"/>
              <a:t>to </a:t>
            </a:r>
            <a:r>
              <a:rPr lang="en-US" sz="1900" dirty="0" smtClean="0"/>
              <a:t>take </a:t>
            </a:r>
            <a:r>
              <a:rPr lang="en-US" sz="1900" dirty="0"/>
              <a:t>shame out </a:t>
            </a:r>
            <a:r>
              <a:rPr lang="en-US" sz="1900" dirty="0" smtClean="0"/>
              <a:t>of </a:t>
            </a:r>
            <a:r>
              <a:rPr lang="en-US" sz="1900" dirty="0"/>
              <a:t>health conditions and this education can be very beneficial and empowering to survivors.</a:t>
            </a:r>
          </a:p>
          <a:p>
            <a:pPr lvl="0">
              <a:lnSpc>
                <a:spcPct val="100000"/>
              </a:lnSpc>
            </a:pPr>
            <a:r>
              <a:rPr lang="en-US" sz="1900" dirty="0" smtClean="0"/>
              <a:t>Health </a:t>
            </a:r>
            <a:r>
              <a:rPr lang="en-US" sz="1900" dirty="0"/>
              <a:t>education can counter what an abusive partner has told them about health conditions.</a:t>
            </a:r>
          </a:p>
          <a:p>
            <a:pPr lvl="0">
              <a:lnSpc>
                <a:spcPct val="100000"/>
              </a:lnSpc>
            </a:pPr>
            <a:r>
              <a:rPr lang="en-US" sz="1900" dirty="0" smtClean="0"/>
              <a:t>Bring in health educators: sex after trauma, health care enrollment, </a:t>
            </a:r>
            <a:r>
              <a:rPr lang="en-US" sz="1900" dirty="0"/>
              <a:t>better sleep, managing anxiety. </a:t>
            </a:r>
            <a:endParaRPr lang="en-US" sz="1900" dirty="0" smtClean="0"/>
          </a:p>
          <a:p>
            <a:pPr lvl="0">
              <a:lnSpc>
                <a:spcPct val="100000"/>
              </a:lnSpc>
            </a:pPr>
            <a:r>
              <a:rPr lang="en-US" sz="1900" dirty="0" smtClean="0"/>
              <a:t>Survey </a:t>
            </a:r>
            <a:r>
              <a:rPr lang="en-US" sz="1900" dirty="0"/>
              <a:t>staff and survivors about biggest health and mental health concerns and then work with external agencies to provide a continuing education </a:t>
            </a:r>
            <a:r>
              <a:rPr lang="en-US" sz="1900" dirty="0" smtClean="0"/>
              <a:t>trade.</a:t>
            </a:r>
          </a:p>
          <a:p>
            <a:endParaRPr lang="en-US" dirty="0"/>
          </a:p>
        </p:txBody>
      </p:sp>
      <p:pic>
        <p:nvPicPr>
          <p:cNvPr id="1026" name="Picture 2" descr="http://sfusdhealtheducation.org/wp-content/uploads/2015/06/HealthEcuationLogo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600200"/>
            <a:ext cx="3730625" cy="169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1689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Health: Environment</a:t>
            </a:r>
            <a:endParaRPr lang="en-US" dirty="0"/>
          </a:p>
        </p:txBody>
      </p:sp>
      <p:sp>
        <p:nvSpPr>
          <p:cNvPr id="3" name="Content Placeholder 2"/>
          <p:cNvSpPr>
            <a:spLocks noGrp="1"/>
          </p:cNvSpPr>
          <p:nvPr>
            <p:ph idx="1"/>
          </p:nvPr>
        </p:nvSpPr>
        <p:spPr/>
        <p:txBody>
          <a:bodyPr/>
          <a:lstStyle/>
          <a:p>
            <a:pPr>
              <a:lnSpc>
                <a:spcPct val="100000"/>
              </a:lnSpc>
            </a:pPr>
            <a:r>
              <a:rPr lang="en-US" sz="2000" dirty="0" smtClean="0"/>
              <a:t>Change </a:t>
            </a:r>
            <a:r>
              <a:rPr lang="en-US" sz="2000" dirty="0"/>
              <a:t>your language to person </a:t>
            </a:r>
            <a:r>
              <a:rPr lang="en-US" sz="2000" dirty="0" smtClean="0"/>
              <a:t>centered.</a:t>
            </a:r>
            <a:endParaRPr lang="en-US" sz="2000" dirty="0"/>
          </a:p>
          <a:p>
            <a:pPr lvl="0">
              <a:lnSpc>
                <a:spcPct val="100000"/>
              </a:lnSpc>
            </a:pPr>
            <a:r>
              <a:rPr lang="en-US" sz="2000" dirty="0" smtClean="0"/>
              <a:t>Supply templates for emotional </a:t>
            </a:r>
            <a:r>
              <a:rPr lang="en-US" sz="2000" dirty="0"/>
              <a:t>safety </a:t>
            </a:r>
            <a:r>
              <a:rPr lang="en-US" sz="2000" dirty="0" smtClean="0"/>
              <a:t>plans. </a:t>
            </a:r>
            <a:endParaRPr lang="en-US" sz="2000" dirty="0"/>
          </a:p>
          <a:p>
            <a:pPr lvl="0">
              <a:lnSpc>
                <a:spcPct val="100000"/>
              </a:lnSpc>
            </a:pPr>
            <a:r>
              <a:rPr lang="en-US" sz="2000" dirty="0"/>
              <a:t>Put up a picture board with staff names and faces together. </a:t>
            </a:r>
          </a:p>
          <a:p>
            <a:pPr lvl="0">
              <a:lnSpc>
                <a:spcPct val="100000"/>
              </a:lnSpc>
            </a:pPr>
            <a:r>
              <a:rPr lang="en-US" sz="2000" dirty="0"/>
              <a:t>Survey participants about what they like about your space and what they don’t like so you can create a work plan</a:t>
            </a:r>
            <a:r>
              <a:rPr lang="en-US" sz="2000" dirty="0" smtClean="0"/>
              <a:t>.</a:t>
            </a:r>
          </a:p>
          <a:p>
            <a:pPr>
              <a:lnSpc>
                <a:spcPct val="100000"/>
              </a:lnSpc>
            </a:pPr>
            <a:r>
              <a:rPr lang="en-US" sz="2000" dirty="0"/>
              <a:t>Make computers with health modules/topic available so survivors can access a health library as needed. </a:t>
            </a:r>
            <a:r>
              <a:rPr lang="en-US" sz="2000" dirty="0" smtClean="0"/>
              <a:t>Bookmark </a:t>
            </a:r>
            <a:r>
              <a:rPr lang="en-US" sz="2000" dirty="0"/>
              <a:t>sites like Planned Parenthood </a:t>
            </a:r>
            <a:r>
              <a:rPr lang="en-US" sz="2000" dirty="0" smtClean="0"/>
              <a:t>to allow </a:t>
            </a:r>
            <a:r>
              <a:rPr lang="en-US" sz="2000" dirty="0"/>
              <a:t>easy access to make appointments</a:t>
            </a:r>
            <a:r>
              <a:rPr lang="en-US" sz="2000" dirty="0" smtClean="0"/>
              <a:t>.</a:t>
            </a:r>
            <a:endParaRPr lang="en-US" sz="2000" dirty="0"/>
          </a:p>
          <a:p>
            <a:pPr>
              <a:lnSpc>
                <a:spcPct val="100000"/>
              </a:lnSpc>
            </a:pPr>
            <a:r>
              <a:rPr lang="en-US" sz="2000" dirty="0" smtClean="0"/>
              <a:t>Post </a:t>
            </a:r>
            <a:r>
              <a:rPr lang="en-US" sz="2000" dirty="0"/>
              <a:t>health information that focuses on common issues for your population. </a:t>
            </a:r>
            <a:r>
              <a:rPr lang="en-US" sz="2000" dirty="0" smtClean="0"/>
              <a:t>Some </a:t>
            </a:r>
            <a:r>
              <a:rPr lang="en-US" sz="2000" dirty="0"/>
              <a:t>of this may be seasonally related, like flu shots, immunization locations, communicable diseases that are going around.  Some may be common issues like substance use, anxiety, etc.</a:t>
            </a:r>
          </a:p>
          <a:p>
            <a:pPr lvl="0">
              <a:lnSpc>
                <a:spcPct val="100000"/>
              </a:lnSpc>
            </a:pPr>
            <a:endParaRPr lang="en-US" sz="2800" dirty="0"/>
          </a:p>
          <a:p>
            <a:endParaRPr lang="en-US" dirty="0"/>
          </a:p>
        </p:txBody>
      </p:sp>
    </p:spTree>
    <p:extLst>
      <p:ext uri="{BB962C8B-B14F-4D97-AF65-F5344CB8AC3E}">
        <p14:creationId xmlns:p14="http://schemas.microsoft.com/office/powerpoint/2010/main" val="1118163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Health “Walking the Talk”</a:t>
            </a:r>
            <a:endParaRPr lang="en-US" dirty="0"/>
          </a:p>
        </p:txBody>
      </p:sp>
      <p:sp>
        <p:nvSpPr>
          <p:cNvPr id="3" name="Content Placeholder 2"/>
          <p:cNvSpPr>
            <a:spLocks noGrp="1"/>
          </p:cNvSpPr>
          <p:nvPr>
            <p:ph idx="1"/>
          </p:nvPr>
        </p:nvSpPr>
        <p:spPr>
          <a:xfrm>
            <a:off x="457200" y="914400"/>
            <a:ext cx="8229600" cy="4800600"/>
          </a:xfrm>
        </p:spPr>
        <p:txBody>
          <a:bodyPr>
            <a:normAutofit fontScale="55000" lnSpcReduction="20000"/>
          </a:bodyPr>
          <a:lstStyle/>
          <a:p>
            <a:pPr>
              <a:lnSpc>
                <a:spcPct val="100000"/>
              </a:lnSpc>
            </a:pPr>
            <a:r>
              <a:rPr lang="en-US" sz="3600" dirty="0"/>
              <a:t>Creation of a quiet room for survivors and a staff lounge for staff</a:t>
            </a:r>
          </a:p>
          <a:p>
            <a:pPr>
              <a:lnSpc>
                <a:spcPct val="100000"/>
              </a:lnSpc>
            </a:pPr>
            <a:r>
              <a:rPr lang="en-US" sz="3600" dirty="0" smtClean="0"/>
              <a:t>Joint </a:t>
            </a:r>
            <a:r>
              <a:rPr lang="en-US" sz="3600" dirty="0"/>
              <a:t>classes for survivors and staff to do </a:t>
            </a:r>
            <a:r>
              <a:rPr lang="en-US" sz="3600" dirty="0" smtClean="0"/>
              <a:t>yoga, meditation, etc.</a:t>
            </a:r>
          </a:p>
          <a:p>
            <a:pPr>
              <a:lnSpc>
                <a:spcPct val="100000"/>
              </a:lnSpc>
            </a:pPr>
            <a:r>
              <a:rPr lang="en-US" sz="3600" dirty="0" smtClean="0"/>
              <a:t>Address staff culture around health: is there education or any shifts that need to be made to address health issues?</a:t>
            </a:r>
            <a:endParaRPr lang="en-US" sz="3600" dirty="0"/>
          </a:p>
          <a:p>
            <a:pPr lvl="0">
              <a:lnSpc>
                <a:spcPct val="100000"/>
              </a:lnSpc>
            </a:pPr>
            <a:r>
              <a:rPr lang="en-US" sz="3600" dirty="0"/>
              <a:t>Switch to a voluntary services model – no one is required to participate in any activity to access needed safety services</a:t>
            </a:r>
            <a:r>
              <a:rPr lang="en-US" sz="3600" dirty="0" smtClean="0"/>
              <a:t>.</a:t>
            </a:r>
          </a:p>
          <a:p>
            <a:pPr>
              <a:lnSpc>
                <a:spcPct val="100000"/>
              </a:lnSpc>
            </a:pPr>
            <a:r>
              <a:rPr lang="en-US" sz="3600" dirty="0" smtClean="0"/>
              <a:t>Improved </a:t>
            </a:r>
            <a:r>
              <a:rPr lang="en-US" sz="3600" dirty="0"/>
              <a:t>nutritional quality of meals for survivors and starting a “healthy happy hour” for staff (invest in a juicer/blender and a small budget for making smoothies with a dedicated time each week to meet up</a:t>
            </a:r>
            <a:r>
              <a:rPr lang="en-US" sz="3600" dirty="0" smtClean="0"/>
              <a:t>).</a:t>
            </a:r>
            <a:endParaRPr lang="en-US" sz="3600" dirty="0"/>
          </a:p>
          <a:p>
            <a:pPr>
              <a:lnSpc>
                <a:spcPct val="100000"/>
              </a:lnSpc>
            </a:pPr>
            <a:r>
              <a:rPr lang="en-US" sz="3600" dirty="0"/>
              <a:t>Symptom management classes for survivors and establishing a bowling league (or similar) for staff.</a:t>
            </a:r>
          </a:p>
          <a:p>
            <a:pPr>
              <a:lnSpc>
                <a:spcPct val="100000"/>
              </a:lnSpc>
            </a:pPr>
            <a:r>
              <a:rPr lang="en-US" sz="3600" dirty="0"/>
              <a:t>Helping survivors sign up for health care and establishing an </a:t>
            </a:r>
            <a:r>
              <a:rPr lang="en-US" sz="3600" dirty="0" smtClean="0"/>
              <a:t>HSA </a:t>
            </a:r>
            <a:r>
              <a:rPr lang="en-US" sz="3600" dirty="0"/>
              <a:t>for </a:t>
            </a:r>
            <a:r>
              <a:rPr lang="en-US" sz="3600" dirty="0" smtClean="0"/>
              <a:t>advocates </a:t>
            </a:r>
            <a:r>
              <a:rPr lang="en-US" sz="3600" dirty="0"/>
              <a:t>to help them meet their health care costs.</a:t>
            </a:r>
          </a:p>
          <a:p>
            <a:endParaRPr lang="en-US" dirty="0"/>
          </a:p>
        </p:txBody>
      </p:sp>
    </p:spTree>
    <p:extLst>
      <p:ext uri="{BB962C8B-B14F-4D97-AF65-F5344CB8AC3E}">
        <p14:creationId xmlns:p14="http://schemas.microsoft.com/office/powerpoint/2010/main" val="1363932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 Advocates at Local Health Clinics</a:t>
            </a:r>
            <a:endParaRPr lang="en-US" dirty="0"/>
          </a:p>
        </p:txBody>
      </p:sp>
      <p:sp>
        <p:nvSpPr>
          <p:cNvPr id="3" name="Content Placeholder 2"/>
          <p:cNvSpPr>
            <a:spLocks noGrp="1"/>
          </p:cNvSpPr>
          <p:nvPr>
            <p:ph idx="1"/>
          </p:nvPr>
        </p:nvSpPr>
        <p:spPr>
          <a:xfrm>
            <a:off x="457199" y="914400"/>
            <a:ext cx="5026495" cy="4389120"/>
          </a:xfrm>
        </p:spPr>
        <p:txBody>
          <a:bodyPr/>
          <a:lstStyle/>
          <a:p>
            <a:pPr>
              <a:lnSpc>
                <a:spcPct val="100000"/>
              </a:lnSpc>
            </a:pPr>
            <a:r>
              <a:rPr lang="en-US" dirty="0" smtClean="0"/>
              <a:t>Co-located advocate staffed at clinic</a:t>
            </a:r>
          </a:p>
          <a:p>
            <a:pPr>
              <a:lnSpc>
                <a:spcPct val="100000"/>
              </a:lnSpc>
            </a:pPr>
            <a:r>
              <a:rPr lang="en-US" dirty="0" smtClean="0"/>
              <a:t>On-call advocate with “backdoor” number who can meet survivors at health center</a:t>
            </a:r>
          </a:p>
          <a:p>
            <a:pPr>
              <a:lnSpc>
                <a:spcPct val="100000"/>
              </a:lnSpc>
            </a:pPr>
            <a:r>
              <a:rPr lang="en-US" dirty="0" smtClean="0"/>
              <a:t>Onsite advocates can provide additional health services: translation, navigators, HIV care messengers, etc.</a:t>
            </a:r>
            <a:endParaRPr lang="en-US" dirty="0"/>
          </a:p>
        </p:txBody>
      </p:sp>
      <p:pic>
        <p:nvPicPr>
          <p:cNvPr id="5" name="Picture 3" descr="C:\Users\virginia\AppData\Local\Microsoft\Windows\Temporary Internet Files\Content.IE5\LK9CD1T1\MP9004277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1611" y="1828800"/>
            <a:ext cx="343170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99" y="914400"/>
            <a:ext cx="3332813" cy="3332813"/>
          </a:xfrm>
          <a:prstGeom prst="rect">
            <a:avLst/>
          </a:prstGeom>
        </p:spPr>
      </p:pic>
      <p:sp>
        <p:nvSpPr>
          <p:cNvPr id="2" name="Title 1"/>
          <p:cNvSpPr>
            <a:spLocks noGrp="1"/>
          </p:cNvSpPr>
          <p:nvPr>
            <p:ph type="title"/>
          </p:nvPr>
        </p:nvSpPr>
        <p:spPr/>
        <p:txBody>
          <a:bodyPr/>
          <a:lstStyle/>
          <a:p>
            <a:r>
              <a:rPr lang="en-US" dirty="0" smtClean="0"/>
              <a:t>Co-located Advocate at </a:t>
            </a:r>
            <a:r>
              <a:rPr lang="en-US" dirty="0"/>
              <a:t>H</a:t>
            </a:r>
            <a:r>
              <a:rPr lang="en-US" dirty="0" smtClean="0"/>
              <a:t>ealth Clinic</a:t>
            </a:r>
            <a:endParaRPr lang="en-US" dirty="0"/>
          </a:p>
        </p:txBody>
      </p:sp>
      <p:sp>
        <p:nvSpPr>
          <p:cNvPr id="3" name="Content Placeholder 2"/>
          <p:cNvSpPr>
            <a:spLocks noGrp="1"/>
          </p:cNvSpPr>
          <p:nvPr>
            <p:ph idx="1"/>
          </p:nvPr>
        </p:nvSpPr>
        <p:spPr>
          <a:xfrm>
            <a:off x="5943600" y="3216179"/>
            <a:ext cx="3352800" cy="685800"/>
          </a:xfrm>
        </p:spPr>
        <p:txBody>
          <a:bodyPr/>
          <a:lstStyle/>
          <a:p>
            <a:pPr marL="0" indent="0">
              <a:buNone/>
            </a:pPr>
            <a:r>
              <a:rPr lang="en-US" sz="2200" dirty="0" smtClean="0">
                <a:solidFill>
                  <a:srgbClr val="C00000"/>
                </a:solidFill>
              </a:rPr>
              <a:t>Wheeler, Oregon</a:t>
            </a:r>
            <a:endParaRPr lang="en-US" sz="2200" dirty="0">
              <a:solidFill>
                <a:srgbClr val="C00000"/>
              </a:solidFill>
            </a:endParaRPr>
          </a:p>
        </p:txBody>
      </p:sp>
      <p:sp>
        <p:nvSpPr>
          <p:cNvPr id="6" name="TextBox 5"/>
          <p:cNvSpPr txBox="1"/>
          <p:nvPr/>
        </p:nvSpPr>
        <p:spPr>
          <a:xfrm>
            <a:off x="673100" y="1143000"/>
            <a:ext cx="45085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58595B"/>
                </a:solidFill>
                <a:cs typeface="Arial" pitchFamily="34" charset="0"/>
              </a:rPr>
              <a:t>Advocate from the nearby Tillamook County Women’s Resource Center (TCWRC)</a:t>
            </a:r>
          </a:p>
          <a:p>
            <a:pPr marL="285750" indent="-285750">
              <a:buFont typeface="Arial" panose="020B0604020202020204" pitchFamily="34" charset="0"/>
              <a:buChar char="•"/>
            </a:pPr>
            <a:r>
              <a:rPr lang="en-US" sz="2400" dirty="0">
                <a:solidFill>
                  <a:srgbClr val="58595B"/>
                </a:solidFill>
                <a:cs typeface="Arial" pitchFamily="34" charset="0"/>
              </a:rPr>
              <a:t>Located at the clinic 2 days a week for 6-7 hours a day</a:t>
            </a:r>
          </a:p>
          <a:p>
            <a:pPr marL="285750" indent="-285750">
              <a:buFont typeface="Arial" panose="020B0604020202020204" pitchFamily="34" charset="0"/>
              <a:buChar char="•"/>
            </a:pPr>
            <a:r>
              <a:rPr lang="en-US" sz="2400" dirty="0">
                <a:solidFill>
                  <a:srgbClr val="58595B"/>
                </a:solidFill>
                <a:cs typeface="Arial" pitchFamily="34" charset="0"/>
              </a:rPr>
              <a:t>Walk-in clients and referrals from Rinehart health providers</a:t>
            </a:r>
          </a:p>
          <a:p>
            <a:pPr marL="285750" indent="-285750">
              <a:buFont typeface="Arial" panose="020B0604020202020204" pitchFamily="34" charset="0"/>
              <a:buChar char="•"/>
            </a:pPr>
            <a:r>
              <a:rPr lang="en-US" sz="2400" dirty="0">
                <a:solidFill>
                  <a:srgbClr val="58595B"/>
                </a:solidFill>
                <a:cs typeface="Arial" pitchFamily="34" charset="0"/>
              </a:rPr>
              <a:t>Accompanies clients to services outside of clinic</a:t>
            </a:r>
          </a:p>
          <a:p>
            <a:pPr marL="285750" indent="-285750">
              <a:buFont typeface="Arial" panose="020B0604020202020204" pitchFamily="34" charset="0"/>
              <a:buChar char="•"/>
            </a:pPr>
            <a:r>
              <a:rPr lang="en-US" sz="2400" dirty="0">
                <a:solidFill>
                  <a:srgbClr val="58595B"/>
                </a:solidFill>
                <a:cs typeface="Arial" pitchFamily="34" charset="0"/>
              </a:rPr>
              <a:t>Can connect client to other TCWRC advocates</a:t>
            </a:r>
          </a:p>
        </p:txBody>
      </p:sp>
    </p:spTree>
    <p:extLst>
      <p:ext uri="{BB962C8B-B14F-4D97-AF65-F5344CB8AC3E}">
        <p14:creationId xmlns:p14="http://schemas.microsoft.com/office/powerpoint/2010/main" val="3458337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p:cNvSpPr>
          <p:nvPr>
            <p:ph type="body" idx="4294967295"/>
          </p:nvPr>
        </p:nvSpPr>
        <p:spPr>
          <a:xfrm>
            <a:off x="457200" y="1332276"/>
            <a:ext cx="6032810" cy="2934924"/>
          </a:xfrm>
          <a:prstGeom prst="rect">
            <a:avLst/>
          </a:prstGeom>
        </p:spPr>
        <p:txBody>
          <a:bodyPr/>
          <a:lstStyle/>
          <a:p>
            <a:pPr>
              <a:lnSpc>
                <a:spcPct val="100000"/>
              </a:lnSpc>
              <a:spcBef>
                <a:spcPts val="1200"/>
              </a:spcBef>
            </a:pPr>
            <a:r>
              <a:rPr lang="en-US" sz="2400" dirty="0"/>
              <a:t>“Individual </a:t>
            </a:r>
            <a:r>
              <a:rPr lang="en-US" sz="2400" b="1" dirty="0"/>
              <a:t>trauma</a:t>
            </a:r>
            <a:r>
              <a:rPr lang="en-US" sz="2400" dirty="0"/>
              <a:t> results from an event, series of events, or set of circumstances experienced by an individual as physically or emotionally harmful or life-threatening with lasting adverse effects on the individual's functioning and mental, physical, social, emotional, or spiritual well-being.” - SAMHSA</a:t>
            </a:r>
          </a:p>
          <a:p>
            <a:pPr lvl="0">
              <a:lnSpc>
                <a:spcPct val="100000"/>
              </a:lnSpc>
              <a:spcBef>
                <a:spcPts val="1200"/>
              </a:spcBef>
            </a:pPr>
            <a:r>
              <a:rPr lang="en-US" sz="2400" dirty="0" smtClean="0"/>
              <a:t>An experience that is overwhelming for that person.</a:t>
            </a:r>
          </a:p>
          <a:p>
            <a:pPr lvl="0">
              <a:lnSpc>
                <a:spcPct val="100000"/>
              </a:lnSpc>
              <a:spcBef>
                <a:spcPts val="1200"/>
              </a:spcBef>
            </a:pPr>
            <a:r>
              <a:rPr lang="en-US" sz="2400" dirty="0" smtClean="0"/>
              <a:t>Trauma might look different for you or me, but we’ve all experienced it. </a:t>
            </a:r>
            <a:endParaRPr lang="en-US" sz="2400" dirty="0"/>
          </a:p>
        </p:txBody>
      </p:sp>
      <p:sp>
        <p:nvSpPr>
          <p:cNvPr id="535" name="Shape 535"/>
          <p:cNvSpPr>
            <a:spLocks noGrp="1"/>
          </p:cNvSpPr>
          <p:nvPr>
            <p:ph type="title"/>
          </p:nvPr>
        </p:nvSpPr>
        <p:spPr/>
        <p:txBody>
          <a:bodyPr>
            <a:normAutofit fontScale="90000"/>
          </a:bodyPr>
          <a:lstStyle/>
          <a:p>
            <a:pPr lvl="0"/>
            <a:r>
              <a:rPr lang="en-US" dirty="0" smtClean="0"/>
              <a:t/>
            </a:r>
            <a:br>
              <a:rPr lang="en-US" dirty="0" smtClean="0"/>
            </a:br>
            <a:r>
              <a:rPr lang="en-US" dirty="0" smtClean="0"/>
              <a:t>What is Trauma?</a:t>
            </a:r>
            <a:br>
              <a:rPr lang="en-US" dirty="0" smtClean="0"/>
            </a:br>
            <a:endParaRPr lang="en-US" dirty="0"/>
          </a:p>
        </p:txBody>
      </p:sp>
      <p:sp>
        <p:nvSpPr>
          <p:cNvPr id="10" name="Shape 535"/>
          <p:cNvSpPr txBox="1">
            <a:spLocks/>
          </p:cNvSpPr>
          <p:nvPr/>
        </p:nvSpPr>
        <p:spPr bwMode="auto">
          <a:xfrm>
            <a:off x="520390" y="835025"/>
            <a:ext cx="82296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200" kern="1200">
                <a:solidFill>
                  <a:srgbClr val="58595B"/>
                </a:solidFill>
                <a:latin typeface="+mj-lt"/>
                <a:ea typeface="MS PGothic" pitchFamily="34" charset="-128"/>
                <a:cs typeface="+mj-cs"/>
              </a:defRPr>
            </a:lvl1pPr>
            <a:lvl2pPr algn="l" rtl="0" eaLnBrk="1" fontAlgn="base" hangingPunct="1">
              <a:spcBef>
                <a:spcPct val="0"/>
              </a:spcBef>
              <a:spcAft>
                <a:spcPct val="0"/>
              </a:spcAft>
              <a:defRPr sz="4400">
                <a:solidFill>
                  <a:srgbClr val="58595B"/>
                </a:solidFill>
                <a:latin typeface="Arial" charset="0"/>
                <a:ea typeface="MS PGothic" pitchFamily="34" charset="-128"/>
              </a:defRPr>
            </a:lvl2pPr>
            <a:lvl3pPr algn="l" rtl="0" eaLnBrk="1" fontAlgn="base" hangingPunct="1">
              <a:spcBef>
                <a:spcPct val="0"/>
              </a:spcBef>
              <a:spcAft>
                <a:spcPct val="0"/>
              </a:spcAft>
              <a:defRPr sz="4400">
                <a:solidFill>
                  <a:srgbClr val="58595B"/>
                </a:solidFill>
                <a:latin typeface="Arial" charset="0"/>
                <a:ea typeface="MS PGothic" pitchFamily="34" charset="-128"/>
              </a:defRPr>
            </a:lvl3pPr>
            <a:lvl4pPr algn="l" rtl="0" eaLnBrk="1" fontAlgn="base" hangingPunct="1">
              <a:spcBef>
                <a:spcPct val="0"/>
              </a:spcBef>
              <a:spcAft>
                <a:spcPct val="0"/>
              </a:spcAft>
              <a:defRPr sz="4400">
                <a:solidFill>
                  <a:srgbClr val="58595B"/>
                </a:solidFill>
                <a:latin typeface="Arial" charset="0"/>
                <a:ea typeface="MS PGothic" pitchFamily="34" charset="-128"/>
              </a:defRPr>
            </a:lvl4pPr>
            <a:lvl5pPr algn="l" rtl="0" eaLnBrk="1" fontAlgn="base" hangingPunct="1">
              <a:spcBef>
                <a:spcPct val="0"/>
              </a:spcBef>
              <a:spcAft>
                <a:spcPct val="0"/>
              </a:spcAft>
              <a:defRPr sz="4400">
                <a:solidFill>
                  <a:srgbClr val="58595B"/>
                </a:solidFill>
                <a:latin typeface="Arial" charset="0"/>
                <a:ea typeface="MS PGothic" pitchFamily="34" charset="-128"/>
              </a:defRPr>
            </a:lvl5pPr>
            <a:lvl6pPr marL="457200" algn="l" rtl="0" eaLnBrk="1" fontAlgn="base" hangingPunct="1">
              <a:spcBef>
                <a:spcPct val="0"/>
              </a:spcBef>
              <a:spcAft>
                <a:spcPct val="0"/>
              </a:spcAft>
              <a:defRPr sz="4400">
                <a:solidFill>
                  <a:srgbClr val="58595B"/>
                </a:solidFill>
                <a:latin typeface="Arial" charset="0"/>
              </a:defRPr>
            </a:lvl6pPr>
            <a:lvl7pPr marL="914400" algn="l" rtl="0" eaLnBrk="1" fontAlgn="base" hangingPunct="1">
              <a:spcBef>
                <a:spcPct val="0"/>
              </a:spcBef>
              <a:spcAft>
                <a:spcPct val="0"/>
              </a:spcAft>
              <a:defRPr sz="4400">
                <a:solidFill>
                  <a:srgbClr val="58595B"/>
                </a:solidFill>
                <a:latin typeface="Arial" charset="0"/>
              </a:defRPr>
            </a:lvl7pPr>
            <a:lvl8pPr marL="1371600" algn="l" rtl="0" eaLnBrk="1" fontAlgn="base" hangingPunct="1">
              <a:spcBef>
                <a:spcPct val="0"/>
              </a:spcBef>
              <a:spcAft>
                <a:spcPct val="0"/>
              </a:spcAft>
              <a:defRPr sz="4400">
                <a:solidFill>
                  <a:srgbClr val="58595B"/>
                </a:solidFill>
                <a:latin typeface="Arial" charset="0"/>
              </a:defRPr>
            </a:lvl8pPr>
            <a:lvl9pPr marL="1828800" algn="l" rtl="0" eaLnBrk="1" fontAlgn="base" hangingPunct="1">
              <a:spcBef>
                <a:spcPct val="0"/>
              </a:spcBef>
              <a:spcAft>
                <a:spcPct val="0"/>
              </a:spcAft>
              <a:defRPr sz="4400">
                <a:solidFill>
                  <a:srgbClr val="58595B"/>
                </a:solidFill>
                <a:latin typeface="Arial" charset="0"/>
              </a:defRPr>
            </a:lvl9pPr>
          </a:lstStyle>
          <a:p>
            <a:r>
              <a:rPr lang="en-US" b="1" i="1" dirty="0" smtClean="0">
                <a:solidFill>
                  <a:srgbClr val="E98A00"/>
                </a:solidFill>
              </a:rPr>
              <a:t>A normal reaction to an abnormal situation</a:t>
            </a:r>
          </a:p>
          <a:p>
            <a:endParaRPr lang="en-US" b="1" i="1" kern="0" dirty="0">
              <a:solidFill>
                <a:srgbClr val="E98A00"/>
              </a:solidFill>
              <a:ea typeface="+mj-ea"/>
            </a:endParaRPr>
          </a:p>
        </p:txBody>
      </p:sp>
      <p:pic>
        <p:nvPicPr>
          <p:cNvPr id="7" name="Picture 6" descr="F:\PROGDATA\Public Education\Photo Library\Images from Shutterstock\Pics\shutterstock_586491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0675" y="1752600"/>
            <a:ext cx="2500925" cy="1828800"/>
          </a:xfrm>
          <a:prstGeom prst="rect">
            <a:avLst/>
          </a:prstGeom>
          <a:noFill/>
        </p:spPr>
      </p:pic>
    </p:spTree>
    <p:extLst>
      <p:ext uri="{BB962C8B-B14F-4D97-AF65-F5344CB8AC3E}">
        <p14:creationId xmlns:p14="http://schemas.microsoft.com/office/powerpoint/2010/main" val="262479297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Incorporating Health into DV Services</a:t>
            </a:r>
            <a:endParaRPr lang="en-US" sz="2800" dirty="0"/>
          </a:p>
        </p:txBody>
      </p:sp>
      <p:sp>
        <p:nvSpPr>
          <p:cNvPr id="3" name="Content Placeholder 2"/>
          <p:cNvSpPr>
            <a:spLocks noGrp="1"/>
          </p:cNvSpPr>
          <p:nvPr>
            <p:ph idx="1"/>
          </p:nvPr>
        </p:nvSpPr>
        <p:spPr>
          <a:xfrm>
            <a:off x="2590800" y="1420812"/>
            <a:ext cx="6400800" cy="4065587"/>
          </a:xfrm>
        </p:spPr>
        <p:txBody>
          <a:bodyPr/>
          <a:lstStyle/>
          <a:p>
            <a:r>
              <a:rPr lang="en-US" dirty="0" smtClean="0"/>
              <a:t>Health Educational Strategies</a:t>
            </a:r>
          </a:p>
          <a:p>
            <a:r>
              <a:rPr lang="en-US" dirty="0" smtClean="0"/>
              <a:t>Environment and Culture of Health</a:t>
            </a:r>
          </a:p>
          <a:p>
            <a:r>
              <a:rPr lang="en-US" dirty="0" smtClean="0"/>
              <a:t>Wellness and Mental </a:t>
            </a:r>
            <a:r>
              <a:rPr lang="en-US" dirty="0"/>
              <a:t>H</a:t>
            </a:r>
            <a:r>
              <a:rPr lang="en-US" dirty="0" smtClean="0"/>
              <a:t>ealth</a:t>
            </a:r>
          </a:p>
          <a:p>
            <a:r>
              <a:rPr lang="en-US" dirty="0" smtClean="0"/>
              <a:t>Primary Care Health</a:t>
            </a:r>
          </a:p>
          <a:p>
            <a:r>
              <a:rPr lang="en-US" dirty="0" smtClean="0"/>
              <a:t>Reproductive Health</a:t>
            </a:r>
          </a:p>
          <a:p>
            <a:pPr marL="0" indent="0">
              <a:buNone/>
            </a:pPr>
            <a:endParaRPr lang="en-US" dirty="0"/>
          </a:p>
        </p:txBody>
      </p:sp>
      <p:sp>
        <p:nvSpPr>
          <p:cNvPr id="5" name="AutoShape 2" descr="data:image/jpeg;base64,/9j/4AAQSkZJRgABAQAAAQABAAD/2wCEAAkGBxMTEBUSEBIWFhUWGCEYGRgVGB4gHxogIB4fHSAfISAfKCgiHhsmGxghJjgkJSorLi4yHx8zODMxNygtLisBCgoKDg0OGxAQGy8mICYvLjIvMi43NzM4LS02Ly4vLi8rKzAuKzM3LzctMDIwMy0rLTEtNS4yLy8tLS0yKy8tL//AABEIAIgAiAMBEQACEQEDEQH/xAAbAAACAwEBAQAAAAAAAAAAAAAABQMEBgIBB//EADsQAAICAAUCBAQEBAQGAwAAAAECAxEABBIhMQVBBhMiURQyQmFScYGRI6Gx8AczcvE0YoKSweEVFiT/xAAaAQACAwEBAAAAAAAAAAAAAAAABAIDBQEG/8QANxEAAQMCBQEGBQMDBQEBAAAAAQACEQMhBBIxQVFhEyJxgZHwBaGxwdEUMuEjUvEVM0KS0mIk/9oADAMBAAIRAxEAPwD7JiKkjAhGBC9wIRgQjAhGBC8wIRgQjAhGBC9wIRgQjAheYEIwIRgQjAhe4EKvm87HEuuWREX3dgB71vydsCkxrnuysEnoqUfXFcr5UMsiNVOAoBBPIDMGIrewOOMLnFUg/IDJV36aAS5wHvkAj5qebqFUoHrIuvm0g8WARuTxvvv7YbyCSk2lzmgxHjt76KKbrSRqryq6htgVXVuPYKS25oAAGyQMcIvCta2W5pCnyfUkkdkGpXUBijqVajwwB5WxVi99scIhclW8cQjAhGBCizOZWNGkkNIo1MT2AwLoBJgJNH4tg83y5FeLawzgaT8xPBJ2CMbqtucDu6YKspUzVp52GfY/9C0zfRc5PxVHPK0eVXzNK69bnQjCm3BINgMFB/132xyZsFa/COpMz1DA0j8/P0Vnp3X0lNaWUkWO4I23+3I5Hf8APFuJYMOAXnUx58LLw2JGIeWsGk+g09U3U3xippB0TWiMdQjAhe4EKt1CcpEzLWoD02DV9rrerq63xJrcxhV1aopNzlJPg5RmNcpMjeVGqS6ao+rzAq/QS2k1dkUL9OMr4m1xLY0+/itCg9poBoPM+gifn5ph0/I+SrBiqijpAr0LyRvsQCduABQxfhcMaZ7R+pt76n/Cqr4kPII8ZJ1j+FQzPSll8o1FJGpEqyCzodLIkALHUx1nffje8aUQCH2IOhHuEq94cczdDvNulgPuEnfxFk28owSF5I3VwjXqcBWUqObcKzMFHLbd7xZXpPovy1LT1lSwofiaJqUm9xpvaLx7un3UAJ8zlfLkKrokmEkdamX+EugNv6GEoY7b6FrC4sFzVMckGW1aUyC/Sxqx/wApI+YijRoWNjuLIRuoh4mArmIqxUM/1ERsFAsnnf5QeP1xLI403OGoBjxStbFNp1GsPn0CXdVzLEPBLVOmkkCypIrUN9yGo1txiWHovqUpcO9vwoVcd+nxOX9zeORv+ErHhxmnilm0UnCg35h5Cixem1uzvRIrbA5wfBCdw1R2GpOaDObTUXvcjwMQAYIkcLTRZlWfRZ1Cx302Odr4GOVKbg2QlKeIYamXf8agJL0/OwNnnggiIdYwzuD6QRwtdt2PH32xXiGvqPZmvlmAdLx9beifo4SnRw/bMIGcxA6e+Exkz6pMEDIZHI9Jajp3qve6PH8sUZeyY/FVdDYfYeP2VD6rnObSpCdz0HJt5DruvfDvXYs3DrikV2XZwoK0d69LbgGtr+/OL2uJAJ1TeKoPoPyuaRxP8WTXHUuvT/dYEHRfPM14415mNGjaOMTJStYlIJ063jZbVAxDVYIAuzZUMtZlbKQqO7R4A0B+a1GTs5vNJsdkFMdtwew3xj0ye3Mdfk4ewtmsB2DDvdK8p0+FVQRGOZstl5IxoIYK7hQbUEkAlD2PzEdsahqPc95LpzOHFo004Wc+m+i1uemQA03vfpe5U0fS5UVkgaWJahRdJGyoBqKodlJ3B99sHaXaYbAzEyDJ9L7WUHTDoDr5Y0t73TOUxHNoumAsqFzqCmUbjRp+ofVZrsMUU3sdIOaRliRbeZPOlvVNntBOXS8/K/1S7pOQlyryLLKDDJIRBGimkss1cUg02BvV1xtbD6lMhkCDueSlxRqODyTIFxtb3+ValKZWCaV2LKqWaWiK4oXRayP2GI1a8kW09+xqoYLAkns2Okut4H5qt/8AcYvg/i/JnrXo8vR67rV+WnTvd8YozgtnyWx+gf23ZZh47e5sopuowyR/E76GjElkWQK9h3FH7bYqdTxtd4o0XQ12/GxE/hZtduGw1V5rNl7dp1jcDheZLrwzc2mLLzBdJIlcUhI4F1W99if64Mf8Mb2sPMHSdjv7hOUXj9IK7HAyf276ka7acKXNZh1zGWCI0kkSyNJEpHoR9lck0uu49Kgm2Blr5ThilSDKYpzoANI+STa57+88QSZ8PNedY6o0EPxAybeYz6VjLDU21kkJqqgp2BPucMUm5zkc6BzsqKtMMmo1s+G/8LnI5dYI9MLNHI4EszvpcpYBCMTRs2wU6SBTEjfHK9Z1d4JEwCABupsw7cNRz5g0E3J1PMRxO6zvinw6+ZjiSMMrRWiPmCAczrAJCnnUoj4YC7PtvU5pdDg0AmSWt0boOIG3sLW+F46nhHOFSSIAB1JAn115UngnwzmMkWzc3ePSIU3d9VFQboKbrb8+MQIDXgPcG3AnZM/EvidPE0gKbSd5+tl9IIwLHSPxNmhUeXEaSPO2lRISFFerUa3202AKPp+2OzF0zh6AqBz3k5W6wk3UeiuzrlZJBOjJ5mjMJ5qnQQHChmEiH+KpDea/BFe5Se8E5iIMxFvXqlalNpYajBJBiNxMxe1rFWupSlW6iQSKiXf2tSCf0GEKH++7wd9QtSkwEUQf7vwsFkOsPl5EzwWbS4ZacWiKapEAZbUbAGxwNtxhwSLrYq4dtYHDki0G2p8bH6FfRct4ljlhgBLJJmV9IjF6d61AkVVjYsP6HDVCi54NRoEN53XkscW4eqaBN7hKepeGMvIJeoK5OYVWbWRS+jkFDx/lgEgggixWF8oaCW6TOs/PjhPYWs9tRtNwtp/2/gDkLjLZ+WeaTKySG3y8c8WsD0MKZW9yQRqJr9MdxdSn+nAY3vi54I19bLjcLWoV3Vy4dnJAA16+Wu6eZmePN9Ocy6lDIRIE3ZGGzADuQ4I/TFNAmoMsyfcLlQnCV8wvBkdePkqI6EoyIjOZkEpXT52kBq+Upp48uttN/e73xV2dKAAJm4ga8n0tc9FYccG1DVLQGg/tPP56/ZXOnAQQpBCD/CTSGatR/UbCzyBjjqruzbUccrMxB3d+J+yTrV+2rvLRL4mdr8f5XbTNqVyxJ7Xvv+fbEWsc9z6dJku/c1zrW9NJtaBEyEu6sGZKlV8D9pa29+t/l0srQ8xJXkjj8yOYKx0lQysoC/UQChUDvYIOxDbOU6jarA5uh0VxaWmClMvWo8tJrzrFsw6kBYlZliU0fKRiBqY+mzsWIBoAACbnAQr6OHfWnLFtb6ToSNh1MDqlmQ6ysBL5oyas6NeqL1wxAkhQNxve5IHff3xFjC8hoEymcVTLsO57SAKY3/dpqR8gJ2srmczyKY807xGJGDCViZXkBsERoAPK3I4snvxu0GEP7EtdmIOlgD/9TqIWKKndmRbzJFrgePopPEnRMznKWPO/D+S5a4g1ve4DgMpXSKptRB1H08YWIaSHAzYf5nrxtym8PVyk5h/jex363E6hNPC2dkljcTfPFIY23vcc70LAOwNWRWBNYui2m8FuhE+/wqvjLp8jokuWdVzCH+FqIGo3YAJ+qg32IZgexEXOAbJBgawJ+QXMNXbTljtHevXX3MHZc+H+pl41knzMDMsYMpSgqEn6G+VkYqQTZFoKxcwOIgtMzbmOo58PskqgGaQYb79/RR9d6xDljOZhrE6oFRDZYadNbcAk/riLMK+H1Q2w1+/8pqjWY+rSoh8Okwfp67KDpPhjI6Udsp5TyJbxuzHTf0tuP2I9uKws57AdPE7DxPvqmq2Pr5sgqTe2kmNwFJ07p0K5rMTHWJCfLAYColApaoj0FRqHGxPe6rfjW4d5aQb+EH5/JQxLTXosZa15GsnWDrPPNlD07pE88VvnEZZKcp8IFDcEEqZGBvY+x74myrQquzN1G0/bdUObUpGOLT/K0S+iRTKwY+Xp1lFBPq9xwK7Dbvgq4plOqKbrAiZ+3gotY9zDBMcfdUMugizckDf5eYUuv2YUsg78gqw43D4Xo/0auW0fY3HobK+qO2oB24sfDb0/Cq9Hk1DMZYqNULauKvnVQ/Y/9Y44w/icO+nSa8OM68mNidjaRptvqsykWvLqbmiN/Hw8YOu+yvxZVzTH00LN/wB32wl2LHPqBjMweBBdqDeYkTvO1+isb2pbTdUdBbMhuhFoGsbdfCUlzEmbad4cpl1CoSDPKbBJo7LxW3ck/lh+hQp1KgOMJcQIEWnmw2NvRTrUBRwwdhi2XOuONd/tFpTLNmYs5acw0fToA0Kq/U2oW4PJ4oUB+LGRWxzmVMjGwBaDv76LQpsp5RLZnXqeBe0bep4SGVXkLySKsZkTzHVxRXT9Q1EaowTqokOmsAjg41cPiadQGPNL4nBkPa6kZyujWJkQRIBgkADQggWm6Wz+LY4cp5GVUuwdg3mRkgOTYWmvVdtuaJ8ttt9uh8GW2WtT+FPqOBxMaDTcbn3a40hanwv1eP4KKaZUjcak0p9VHegL3PPeiTibRWrmZPW/p9LLDx1LD4KoQIA2teNYH+OqlkgzgdpcvFC+paB+JK6gPlfSYCqvpPY1wDdDFbmQYacvSJXKdSWAO72t979Rsr/hjKSRZcLLCIn1EtUvmaydy5YKnqYkkjSP2x2ANFOrVdUdmPh4DYBLfH0rJliyxowKujMy6mVWWiF4rULB37DDOGNMZu0mBeBul3UqtWqynSiTaTaPkdl8rznVsxmW1uS1ba5DYX8vpHHYYapYmvVGXCsyjp/609Fov+E/DcBDviVbO7+3QeTBJPiSPBfTPCM3/wCSJ5owJkBjSR1pivIIJF1vX6HCOO7emeyYcziJIBtOhnr9yswVcM95rQWszWkXg3AEba+QVwnezWsg0TjMluVzqUmiIL53O/yibjgLhzZwKsCtfLGgG38WsqfXDGy+W+rztO2gcD5gjgka0bSTo9r45xfTw4qA2gf8Z1FtvsNk9SxL8O1rn35jyBI8JidZ2UvT83JKIpaRVdrtZA5kIs6EBCkE1vq3FEVe4RZguxeHOvGgH3OwTdYspgsJv4R9zPSPkkPifxI2ZkSDKawSdJABVy29LXIre+K/Q49RgvhmVzsRi2iwGUGHAayTqJ2HReXxmNL4o0Ceu19utt1oousJqEDKGmyyKzM5G3povd7DfvXzYyq4w1OHOMCSAAJIE2HhGngtUDFhvcZINiZgExcC17q/lemRmf4sa9T8eqgBwNl2ZTV2b7fbFxxL+zbSAtvz52t71VQwzRUNSb+5GyrRZuaTMyZfUo8twXur8sgFAF3ovbAsb/yWoWwqo1GhzW8yVc1ohzjfQAcc++UvzuYzKdVihhkX4dxrlUgalLl++9klARxsG5xGqwvB7xm3ltp13TFOhFEvjQ8+u3huI6pvnZokjVM9MpLGw2grYUg1QLcEgGzveLjhP1J7jJiPEfRKNxBw93vgny966pBB13LTaBmRHGrIWOidnKkqAUe41olXO6k/L+WBnwR9N2ZjHcLrfitNtw9qp5vwjmNpchNGwZ/NBPp1sfqPI1fdSov6RiDqbmmOFuUPiWHqN/qgwREi/W387bpxlOjxxZbK5NrWQRs4ZR6WIrzF1cAnWD9wpI4NArPoMJZBPXTxWNjmsxtbM+17dFH4r8OLPlFiDAPE3mxk3Yr5wKs+pL3A2NEDjEaFV7KgFV8ud5X6Djqq6tNopnI2w2/lWPBfRpIg080jlpFASMyMwjSge9W5PJ0igFHYksVXXhU4WmGtkb+wfMLQdQyiyxtGxIDDkcj74rpvLHA6+P3TD25hEkdRqPArN9FyOThmKRRW0JqSSUfIdIYaWI08fg4se+L6+Kr1A0PdlDgYb/cNLR56pKnRo0nEtE37zjt48phnFZWJko3RBA/vb+mMkUnvcKbO5UMkunUcAeemyYq1G05qVO9TtDY0PPy13UsarFG007aUXe2FUPc87D8u+OU2sqEVAzIAIgGxPJAiYjuk+KYpUqgOQnO4kxyJ2Gt1kM80ss3xkMekSmkR71yqoAL6VVj5e4sGvp33ovtLgczffv8ACar0qJpGhWPoJg32kCeDxII3TDOF4sgsWUt5Zn0atJGhqAOrYFTQAsha32A2wxSo9rmlwbA98eaROKFCoxxZnvppybTm53m2pN1oelvHEkaNL5kiIEMjbs1c21XRP3wvUmnTzPs36e+q4a9GtXOSJMxC+X+LfCuZ+InmgjeWJ3Lal9R33IoGyATXHbESIi8zx7+YXqfh3xShUphju65trxBPIP1nflNF65n4PLy0JQ+RHDHIriyHe6F/bYfp3xAHbhVfpsLVzVqk94uIvqAmvQ84ufzNyVaxsjaNSnXGylWUhrQoJnAZT6xIRS1RnM6hI4nDOwn9RptbUag8+Y0i3J1Xub6PmFmZcuwyqa/+IkYySSWORZsnYCjWw5oUb306YpA03d7foEmz4m4VHDFMBZENAtfwA3E+Gt5Un+ImWknSIZcMxAbdASRunNbi6P7Y7hCys1zWVQ2CN+h3EfVUU8S3C1RUq0TUBBEQOQf+QKwY8M538E//AGPhk4R8H/8ASPU/+k5/r+DF/wBCf+rP/K2XXuoDL5fp+VzTNEksYV+b9OgNZ+kKG5P47+nClcTUJbe+qj8O7rHVGjv6gRMC/wBJ+26Z9V6NFGVTJwpFKP42sA6U0htLkUbs+ihRKs++2KDTl7SCd7c23lRq4l7qbn1XE5Yib76elymubzarAx0ETGLWYFZWlO3ygd9/Tqqu+ClRZSfmAvzv6peqH1KZB00nj7JtBHpULd0AL44/LE3GTKjTblaG8LvHFNZ/xLGRJHKygxKj63lf+DHRUqzp9Z5rcDYbjnF9KS3KIkkRbvT0OwVD296TpF+PRcZiSZsrJ8GvmsdJjaSgG1csFoUAPUBVG/3UrUmPbkIB0tGm9+SmcFlbX/qF2XWZ1nYcacKr07IplyuXmnJlm/iOCNnewF9ROxtTt9W44GH8S6tiGdo1sBogR70Hy03S2H7HDPLGuJkyCeOLbxv0lMcnJGks830r5eWQKt7R2SFC2SS8pWhxoHthaLAK7UkqvFnAGzGpSjM4PlstFk8tUDEcaSykGia9IPbHH06j2/0yARyqatSmwf1ASDa3VWI8rCFMiy0ii21fSO5wvi21K8US4Ai5EXPXb5brmCp0qf8AWYJnSdvfVUz1ENk3nyLXIRqZWFldB9SFfplAJ9J3Fb8YdwtOkzKx/wCwT891GqKmZ3ZGahjW2lo9+ayOd6E2dkGdWRPJl3YHmOQqEugPVuARuOALGFnloMjT5r1FLF/pKPY12w8RMXB8Dbk3hPPCGfy5zs+XycAiAXUZH1F33AICtRQAm+TdXjrYmyXxrKvYMq1nZp0HHnCpxdaz0sBnfSTlp2jnhApWAqiOSCNwD7jg9raFE4ioKZMTYzuCl/ibcNhKJcWF0tDm9D/Gui0j5RmRZk2XSGBOxF7jb3rC2FH6FlRlU2DtRfofssbGUX4qox9LWN7Xnb1THMZ1gEK8/VX7d67g4g6rSdUAL8rYJnm4AnVXuFZtOWszOkA9LJXEmWij9WXi0QXIPQPSRvak3Rsc9rxWC6vlqVS1zqg70WMAb3PMQYVtJozuosaWhp30MnrHiqXT+rvLlkXJqI3ePWTIQREGZ9NBQNbMQ1bCgLN8G7FY0MAMa6eVk434eyhVcHuzAGLWnfyifxynPhxFAchNBsa73JYjcl/rsD5r47DjCeBBdUdUcZ0AP1UcXIgE+H+Nk6xppReYELmRAQQRYOxB3BwSRcLjhIgpLmcuIC87MznUfLXgKCBa0uxUVuxBIHGOFzALANFpIN3HrPNxGiqLDmmZN4nYH7bqnk+nKJRNmakkmNKGbdV/Eg7txxWkAd7JtqYtzaAtGkxbWBB9kk/KFOiw1M0zxPr7spum9GiyMJWPVIFbXclbMQFFUNgFHb3++LX1XV3y5VOjDt7omPqeffzUnUszAUXM5i1CIyWO2t07d/VEP54KdJ/aZWXKi6s2rSl9h9DNioOi9RjdwMtIshHzAHeromjVf7YQ/TVRjHVKpG4j6bfdPBrqWEp9mxxaYIJ0Mm5/hVfFvSWDrNk5ljzTmqY154XfT2tlJFE7iyBWo220vLDlGnu6jRp0G1w6uSWk6ddvLkDomPhpS2WWOfLrA9kmMAKObsBdrv2/lipzZaJCvxL6ZrFjH5haCQdOLxoqedy4TODy4VCkqpIQUQSNV7b8mycWh+FbTh7gHXtKUqYnHdoGMzFluv16dVey/VUkkkhymkGJiJVC6WBurA2BHPqF74Wqgupuaw97b+Psmq1KvTNN7x3DuL+A/O64/wDjnaSrCmr59QHuAN/1wYBraFABzYdJn7X3SONoVa9fODDbAG/mB1Uuda5as+kf73iip2xZVNMjvENjfjnrpHVXO7LtqYfILQXTtHXnTVQtkxNl5FZ2oitSUDyDQ5HbDWEc6nis7aYaWgC1wZk8DT1VDmsdhDmeXNcZ8tOvvhUfD0HnsZYHQZcKI4xptnRB6WNUNOsuVPsW+YONFePw/wCo/cYPKewmIaKfZxIHqOflHmtZGgUADt/f74lTY1jcrdEElxzHVdYmuIwIXuBCgzOUSTSZFDaTYvsf7GOhxEwolocRK+etMydVmXMWTITGGBoqrfJpPbah+eNTFMJ+Hsq0hPZkPI/uiZB9ZusmlUy4xzKv/Lug8TpH0T/wpFmYpGglIeALccl0SONJU72P29j75LsazFVC5nd6e/qttuDpUMO3vEu3n6j6JznyQAqlGd+FYD1hSNSgXQGk870exxbTcAQXTb2ClXU3EEgWOv426rK9Cct1DMQS5NMrpKlHhIUyLbEaiOQwTVtQ5BvFNMPac7jci4jc9Tc9CtCrTc7Dtgy3bjWIHy9VnP8AECXMPnWJTSoGhEYbMo3JHvZ323G3fbGpTpV6bA/DukAXA56jf68JfC1fhtQOw+ObBJs42EaCHD9up2IM30Cl8J+L8xqEOky1wjk2DsAFfkGzVG+cRbUw2KJzDI7pcHx09EY/4RiMA0PY4VKdtbOE6X0PQjnQL6TmGXWUKgsdwPTdXzXNffGHUab/ANInrA381NrhMB3WJWa6hmIj1IPl452njNSBI/SwIpSzk+lbv3J0GhtvpNxAbTfSygz8vH3yuVMFUd2dZ1SAAYE69ANiba8hZ7peYk/iA75tJFJD7sX+beqGokOP9OntzGm8FpaVbjKWXFU3gSwg6WtpAmZAGU7Akk223+YyUlsRTA7gf+++Mw0GOLBUp6EkkG/Tg7/hKntRnc2ptYEac9PBZ3xV0rM5kRZWEVE1tOVJBH0qDVEKRZoc0f1boMN3CYJOpvx78k1hn4VocMQA5waIaNJMyfI6eZjjZ5WEIgReAAOB7ew2H6YtLpKUpsDBAUuOKaMCEYEIwIXuBCq5jIROyu8asy/KxG4/I444ZmFhJg6ibFcAGbNF1luu+JhkZlM8JKtYXQF2AB3BNaieD7XvyLopU+zmwA6e/VPYbBVMYCWmI5/G3sCbwfHsmnOV5kOmQhnGgxeZ5b6ZhR0qPLFSqKr5l+vFzy90Fvn4JfsW0nOpPtJmRe43H4V/JxSGVs3mdC+gBEjbWFXfSdVAMSXY7Ct/sLkGEzClXxVGlT7NpMakm03EQP5+q661l0ljaXVelGBDxiQGvUV0Wu+1ggqdhe22L2l1J3dsenv1WYyoyszSQediNlnOh9Oy7ZSXORNNGvlsgqjIpG1q45JJ2G2554pjHVnE5agGbdw3Ct+F0+80UiSyZDHaA8xeOqk6Z0j4ZgRlYXZ20kyTOxUkFiWJjpt17Ab1jE/1lzqfZEd0XutaphaNWu7EyQ6L2AmwFhNvfCddQ69Jl4GlfKxgCgpSX0sS1EG0Ug72KBvf9W/hzm4twb+0ddPsksb/AEaeZhLjuI/E+eioeL/EXlNQaiqKy6GAKsSSRIeaA0kINm3vasP0MMC01Khhg358Eq6vUc5tGi3M93/H7nw3lZbw14wnXNtI2qSOQgOOSTexUC/UOyjnj2xITi3ZaTAGNBvx1J3njbVO4vA0vhmHa6tUms46agjSGjYD+86m0cfXFiAv7mz/AH+QwhMx4KhrQ3RdY4pIwIRgQjAhGBCMCEYEJZ1josc7I7ortGbUP8p+x/UAj2+4JxzxV9HEPpgtaYBSLpubzsmeaaRfIy0YKaXHqlP3/wCYHe+BZAuycQe8tv8ALUnoE1VZhqWHyAy43nZv8fXfRNhmAfSyqqbKo4AFcCq9PH7A9sVU67mlrwZJmWgXbHz8Z12WPUh+YOADREOJs6dvPoVUznW4vK8nKuFzLMAkRFOHvllO4TY23BHB4w5cw4mRypspta0NAhXs7lgsxsXDmCFdfwyDdHH+oDSw91j92xW5ocwtKta4tcHBVs3nMqrurF3aFozJpBOjWTpJoVp9Js8Vhel8JZA3kO1OsRMjngbrpxjhIHh68LmfI/GQmHOAoySaqhJ0gKTo3YdwNwfvxi9xpuaHsJynSbRHI2Clg8ZUw9SWxnAvxfhIPFnhxM4zSZW2KPpdV/FwQCdj7HupB9yBdSr08QQx7iMt/L88HifOyhXrfDs76bA4vG+s7T/8nWPPez/wr4WTKqHYBpq5HCfZf/LcnF+IxWcCnTGVg256lZ9Ok9zzWrnNUOp+w4A2AWiwoEwjAhGBCMCEYEIwIRgQjAhGBCizWXDrpbEHtmCDBFweFEtBaWkWOqTZqIoTrrtVD+/fCjRVLoo/7xmTtHuItIOqqqBjf94DshEDUz7lcyEMpil9SOeASNNGwQezKQCD774lRcBP6YWb+6Ted41vqTsVIvcyBiDd57sDbr6jquM8s8QWaWT4iONg2yiLy13BdtOrzGUHgBRyauqepFtTT+2R1OwPEorEsE+t9Oq7yfTXVFSy5RSollN60fdkfu2/9BxvfM0994AJ1i0GNY8VDvGW076QSdQdeswuJJWmIyuUYpFGNEkoPAG3lofxbUWB9PA3+XOqV313gC/vVw+g3WnQoswzA5/kPuZ9nw1eZHJpEgjjUKqgAACuNh/LDVKiKbYHn19/JL1KjqjszjdT4uUEYEIwIRgQjAhGBCMCEYEIwIRgQjAhcTRBhR/2xXUptcIJjwsR5oBjqkvUIXhjdwbojk8AsAWo7UoN0dv2xT2OYtDmgBoix/dpqPHYze6twlFvaGXE5jN9jeAOp0kRssEnizqAh0NTuSW9IUvGAQAHI2C6gewPpA2vFx7w7y3/ANDhe0zAQI8vLcra9CzOZzeShaQiPXq811NMVBoaKsLrHLXsBsCTYHNLwAVk4ltKhXdlvGnj18P88LQZTKpEgSNQqjYKOBXYYKdJrAQ1Jve57szjJUoxYoowIRgQjAhGBCMCEYEIwIRgQjAhGBCMCEY6hDKCCCAQdiDwft+WOI6rEyf4eRHNNJ5h+Hei8H4iDsNX4O9c9vyiWSVq/wCrP7INjvjQ+P3+S2qIAAAKAFADYAfYdh+XFYksrqvcCEYEIwIRgQjAhGBCMCEYEIwIRgQjAhGBCMCEYEIwIRgQjAhGBCMCEYEIwIRgQjAhGBC//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health.unl.edu/education/images/wellnesstre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6046" y="3429000"/>
            <a:ext cx="1898340" cy="1809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434370"/>
            <a:ext cx="5943600" cy="553998"/>
          </a:xfrm>
          <a:prstGeom prst="rect">
            <a:avLst/>
          </a:prstGeom>
          <a:noFill/>
        </p:spPr>
        <p:txBody>
          <a:bodyPr wrap="square" rtlCol="0">
            <a:spAutoFit/>
          </a:bodyPr>
          <a:lstStyle/>
          <a:p>
            <a:r>
              <a:rPr lang="en-US" sz="3000" b="1" dirty="0" smtClean="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ea typeface="+mj-ea"/>
                <a:cs typeface="+mj-cs"/>
              </a:rPr>
              <a:t>Break into groups and brainstorm!</a:t>
            </a:r>
            <a:endParaRPr lang="en-US" sz="3000" b="1"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ea typeface="+mj-ea"/>
              <a:cs typeface="+mj-cs"/>
            </a:endParaRPr>
          </a:p>
        </p:txBody>
      </p:sp>
    </p:spTree>
    <p:extLst>
      <p:ext uri="{BB962C8B-B14F-4D97-AF65-F5344CB8AC3E}">
        <p14:creationId xmlns:p14="http://schemas.microsoft.com/office/powerpoint/2010/main" val="2554577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Resource for Survivors</a:t>
            </a:r>
            <a:endParaRPr lang="en-US" dirty="0"/>
          </a:p>
        </p:txBody>
      </p:sp>
      <p:sp>
        <p:nvSpPr>
          <p:cNvPr id="10" name="Content Placeholder 9"/>
          <p:cNvSpPr>
            <a:spLocks noGrp="1"/>
          </p:cNvSpPr>
          <p:nvPr>
            <p:ph idx="1"/>
          </p:nvPr>
        </p:nvSpPr>
        <p:spPr>
          <a:xfrm>
            <a:off x="2904226" y="1318367"/>
            <a:ext cx="6096000" cy="4604272"/>
          </a:xfrm>
        </p:spPr>
        <p:txBody>
          <a:bodyPr/>
          <a:lstStyle/>
          <a:p>
            <a:pPr>
              <a:lnSpc>
                <a:spcPct val="100000"/>
              </a:lnSpc>
            </a:pPr>
            <a:r>
              <a:rPr lang="en-US" sz="2800" dirty="0" smtClean="0"/>
              <a:t>Trauma-informed </a:t>
            </a:r>
            <a:r>
              <a:rPr lang="en-US" sz="2800" dirty="0"/>
              <a:t>recommendations </a:t>
            </a:r>
            <a:r>
              <a:rPr lang="en-US" sz="2800" dirty="0" smtClean="0"/>
              <a:t>about </a:t>
            </a:r>
            <a:r>
              <a:rPr lang="en-US" sz="2800" dirty="0"/>
              <a:t>how to become proactive in their </a:t>
            </a:r>
            <a:r>
              <a:rPr lang="en-US" sz="2800" dirty="0" smtClean="0"/>
              <a:t>healthcare.</a:t>
            </a:r>
          </a:p>
          <a:p>
            <a:pPr>
              <a:lnSpc>
                <a:spcPct val="100000"/>
              </a:lnSpc>
            </a:pPr>
            <a:r>
              <a:rPr lang="en-US" sz="2800" dirty="0"/>
              <a:t>E</a:t>
            </a:r>
            <a:r>
              <a:rPr lang="en-US" sz="2800" dirty="0" smtClean="0"/>
              <a:t>xplores </a:t>
            </a:r>
            <a:r>
              <a:rPr lang="en-US" sz="2800" dirty="0"/>
              <a:t>the health impact of abuse and discusses the impact that </a:t>
            </a:r>
            <a:r>
              <a:rPr lang="en-US" sz="2800" dirty="0" smtClean="0"/>
              <a:t>trauma </a:t>
            </a:r>
            <a:r>
              <a:rPr lang="en-US" sz="2800" dirty="0"/>
              <a:t>can have on a survivor’s ability to actively care for their health and </a:t>
            </a:r>
            <a:r>
              <a:rPr lang="en-US" sz="2800" dirty="0" smtClean="0"/>
              <a:t>wellness.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415" y="1040660"/>
            <a:ext cx="2199386" cy="5098611"/>
          </a:xfrm>
          <a:prstGeom prst="rect">
            <a:avLst/>
          </a:prstGeom>
        </p:spPr>
      </p:pic>
    </p:spTree>
    <p:extLst>
      <p:ext uri="{BB962C8B-B14F-4D97-AF65-F5344CB8AC3E}">
        <p14:creationId xmlns:p14="http://schemas.microsoft.com/office/powerpoint/2010/main" val="28979070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049" y="1207033"/>
            <a:ext cx="2681334" cy="2310332"/>
          </a:xfrm>
          <a:prstGeom prst="rect">
            <a:avLst/>
          </a:prstGeom>
        </p:spPr>
      </p:pic>
      <p:grpSp>
        <p:nvGrpSpPr>
          <p:cNvPr id="14" name="Group 10"/>
          <p:cNvGrpSpPr/>
          <p:nvPr/>
        </p:nvGrpSpPr>
        <p:grpSpPr>
          <a:xfrm>
            <a:off x="457200" y="2585131"/>
            <a:ext cx="3285832" cy="2556699"/>
            <a:chOff x="205084" y="4301301"/>
            <a:chExt cx="3285832" cy="2556699"/>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084" y="4301301"/>
              <a:ext cx="3285832" cy="2556699"/>
            </a:xfrm>
            <a:prstGeom prst="rect">
              <a:avLst/>
            </a:prstGeom>
          </p:spPr>
        </p:pic>
        <p:pic>
          <p:nvPicPr>
            <p:cNvPr id="16" name="Picture 15" descr="PregWheel_draft 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 y="5486400"/>
              <a:ext cx="914400" cy="1219200"/>
            </a:xfrm>
            <a:prstGeom prst="rect">
              <a:avLst/>
            </a:prstGeom>
          </p:spPr>
        </p:pic>
      </p:grpSp>
      <p:sp>
        <p:nvSpPr>
          <p:cNvPr id="17" name="Title 1"/>
          <p:cNvSpPr txBox="1">
            <a:spLocks/>
          </p:cNvSpPr>
          <p:nvPr/>
        </p:nvSpPr>
        <p:spPr>
          <a:xfrm>
            <a:off x="457200" y="33826"/>
            <a:ext cx="8686800" cy="1032973"/>
          </a:xfrm>
          <a:prstGeom prst="rect">
            <a:avLst/>
          </a:prstGeom>
        </p:spPr>
        <p:txBody>
          <a:bodyPr>
            <a:no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800" b="1" i="0" u="none" strike="noStrike" kern="0" cap="none" spc="0" normalizeH="0" baseline="0" noProof="0" dirty="0" smtClean="0">
                <a:ln>
                  <a:noFill/>
                </a:ln>
                <a:solidFill>
                  <a:schemeClr val="bg1">
                    <a:lumMod val="50000"/>
                  </a:schemeClr>
                </a:solidFill>
                <a:uLnTx/>
                <a:uFillTx/>
                <a:latin typeface="+mj-lt"/>
                <a:ea typeface="+mj-ea"/>
                <a:cs typeface="Arial "/>
              </a:rPr>
              <a:t>National Health Resource Center on Domestic Violence</a:t>
            </a:r>
            <a:endParaRPr kumimoji="0" lang="en-US" sz="2800" b="1" i="0" u="none" strike="noStrike" kern="0" cap="none" spc="0" normalizeH="0" baseline="0" noProof="0" dirty="0">
              <a:ln>
                <a:noFill/>
              </a:ln>
              <a:solidFill>
                <a:schemeClr val="bg1">
                  <a:lumMod val="50000"/>
                </a:schemeClr>
              </a:solidFill>
              <a:uLnTx/>
              <a:uFillTx/>
              <a:latin typeface="+mj-lt"/>
              <a:ea typeface="+mj-ea"/>
              <a:cs typeface="Arial "/>
            </a:endParaRPr>
          </a:p>
        </p:txBody>
      </p:sp>
      <p:sp>
        <p:nvSpPr>
          <p:cNvPr id="18" name="Content Placeholder 7"/>
          <p:cNvSpPr txBox="1">
            <a:spLocks/>
          </p:cNvSpPr>
          <p:nvPr/>
        </p:nvSpPr>
        <p:spPr>
          <a:xfrm>
            <a:off x="3743032" y="1371600"/>
            <a:ext cx="4791368" cy="2971800"/>
          </a:xfrm>
          <a:prstGeom prst="rect">
            <a:avLst/>
          </a:prstGeom>
        </p:spPr>
        <p:txBody>
          <a:bodyPr/>
          <a:lstStyle/>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800" b="1" i="0" u="none" strike="noStrike" kern="0" cap="none" spc="0" normalizeH="0" baseline="0" noProof="0" dirty="0" smtClean="0">
                <a:ln>
                  <a:noFill/>
                </a:ln>
                <a:solidFill>
                  <a:srgbClr val="F58220"/>
                </a:solidFill>
                <a:effectLst/>
                <a:uLnTx/>
                <a:uFillTx/>
                <a:latin typeface="Arial  "/>
                <a:cs typeface="Arial" pitchFamily="34" charset="0"/>
              </a:rPr>
              <a:t>Safety cards </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800" b="1" i="0" u="none" strike="noStrike" kern="0" cap="none" spc="0" normalizeH="0" baseline="0" noProof="0" dirty="0" smtClean="0">
                <a:ln>
                  <a:noFill/>
                </a:ln>
                <a:solidFill>
                  <a:srgbClr val="F58220"/>
                </a:solidFill>
                <a:effectLst/>
                <a:uLnTx/>
                <a:uFillTx/>
                <a:latin typeface="Arial  "/>
                <a:cs typeface="Arial" pitchFamily="34" charset="0"/>
              </a:rPr>
              <a:t>Training curricula</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800" b="1" i="0" u="none" strike="noStrike" kern="0" cap="none" spc="0" normalizeH="0" baseline="0" noProof="0" dirty="0" smtClean="0">
                <a:ln>
                  <a:noFill/>
                </a:ln>
                <a:solidFill>
                  <a:srgbClr val="F58220"/>
                </a:solidFill>
                <a:effectLst/>
                <a:uLnTx/>
                <a:uFillTx/>
                <a:latin typeface="Arial  "/>
                <a:cs typeface="Arial" pitchFamily="34" charset="0"/>
              </a:rPr>
              <a:t>Practice guidelines</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800" b="1" i="0" u="none" strike="noStrike" kern="0" cap="none" spc="0" normalizeH="0" baseline="0" noProof="0" dirty="0" smtClean="0">
                <a:ln>
                  <a:noFill/>
                </a:ln>
                <a:solidFill>
                  <a:srgbClr val="F58220"/>
                </a:solidFill>
                <a:effectLst/>
                <a:uLnTx/>
                <a:uFillTx/>
                <a:latin typeface="Arial  "/>
                <a:cs typeface="Arial" pitchFamily="34" charset="0"/>
              </a:rPr>
              <a:t>Posters</a:t>
            </a:r>
            <a:endParaRPr lang="en-US" sz="2800" b="1" i="1" kern="0" dirty="0" smtClean="0">
              <a:solidFill>
                <a:srgbClr val="F58220"/>
              </a:solidFill>
              <a:latin typeface="Arial  "/>
              <a:cs typeface="Arial" pitchFamily="34" charset="0"/>
            </a:endParaRPr>
          </a:p>
          <a:p>
            <a:pPr marL="854075" marR="0" lvl="1" indent="-333375" algn="l" defTabSz="457200" rtl="0" eaLnBrk="0" fontAlgn="base" latinLnBrk="0" hangingPunct="0">
              <a:lnSpc>
                <a:spcPct val="100000"/>
              </a:lnSpc>
              <a:spcBef>
                <a:spcPct val="20000"/>
              </a:spcBef>
              <a:spcAft>
                <a:spcPts val="600"/>
              </a:spcAft>
              <a:buClr>
                <a:srgbClr val="58595B"/>
              </a:buClr>
              <a:buSzTx/>
              <a:tabLst/>
              <a:defRPr/>
            </a:pPr>
            <a:r>
              <a:rPr kumimoji="0" lang="en-US" sz="1400" b="1" i="1" u="none" strike="noStrike" kern="0" cap="none" spc="0" normalizeH="0" noProof="0" dirty="0" smtClean="0">
                <a:ln>
                  <a:noFill/>
                </a:ln>
                <a:solidFill>
                  <a:srgbClr val="58595B"/>
                </a:solidFill>
                <a:effectLst/>
                <a:uLnTx/>
                <a:uFillTx/>
                <a:latin typeface="Arial  "/>
                <a:cs typeface="Arial" pitchFamily="34" charset="0"/>
              </a:rPr>
              <a:t>       </a:t>
            </a:r>
            <a:r>
              <a:rPr kumimoji="0" lang="en-US" sz="1600" b="1" i="1" u="none" strike="noStrike" kern="0" cap="none" spc="0" normalizeH="0" baseline="0" noProof="0" dirty="0" smtClean="0">
                <a:ln>
                  <a:noFill/>
                </a:ln>
                <a:solidFill>
                  <a:srgbClr val="58595B"/>
                </a:solidFill>
                <a:effectLst/>
                <a:uLnTx/>
                <a:uFillTx/>
                <a:latin typeface="Arial  "/>
                <a:cs typeface="Arial" pitchFamily="34" charset="0"/>
              </a:rPr>
              <a:t>For more information, please visit the </a:t>
            </a:r>
            <a:r>
              <a:rPr kumimoji="0" lang="en-US" sz="1600" b="1" i="1" u="none" strike="noStrike" kern="0" cap="none" spc="0" normalizeH="0" baseline="0" noProof="0" dirty="0" smtClean="0">
                <a:ln>
                  <a:noFill/>
                </a:ln>
                <a:solidFill>
                  <a:srgbClr val="58595B"/>
                </a:solidFill>
                <a:effectLst/>
                <a:uLnTx/>
                <a:uFillTx/>
                <a:latin typeface="Arial  "/>
                <a:cs typeface="Arial" pitchFamily="34" charset="0"/>
                <a:hlinkClick r:id="rId6"/>
              </a:rPr>
              <a:t>National Health Resource Center on Domestic Violence website.</a:t>
            </a:r>
            <a:endParaRPr kumimoji="0" lang="en-US" sz="1600" b="0" i="1" u="none" strike="noStrike" kern="0" cap="none" spc="0" normalizeH="0" baseline="0" noProof="0" dirty="0" smtClean="0">
              <a:ln>
                <a:noFill/>
              </a:ln>
              <a:solidFill>
                <a:srgbClr val="58595B"/>
              </a:solidFill>
              <a:effectLst/>
              <a:uLnTx/>
              <a:uFillTx/>
              <a:latin typeface="Arial  "/>
            </a:endParaRPr>
          </a:p>
          <a:p>
            <a:pPr marL="454025" marR="0" lvl="1" indent="-333375" algn="l" defTabSz="457200" rtl="0" eaLnBrk="0" fontAlgn="base" latinLnBrk="0" hangingPunct="0">
              <a:lnSpc>
                <a:spcPct val="114000"/>
              </a:lnSpc>
              <a:spcBef>
                <a:spcPct val="20000"/>
              </a:spcBef>
              <a:spcAft>
                <a:spcPts val="600"/>
              </a:spcAft>
              <a:buClr>
                <a:srgbClr val="58595B"/>
              </a:buClr>
              <a:buSzTx/>
              <a:buFont typeface="Wingdings" pitchFamily="2" charset="2"/>
              <a:buNone/>
              <a:tabLst/>
              <a:defRPr/>
            </a:pPr>
            <a:endParaRPr kumimoji="0" lang="en-US" sz="2400" b="1" i="0" u="none" strike="noStrike" kern="0" cap="none" spc="0" normalizeH="0" baseline="0" noProof="0" dirty="0" smtClean="0">
              <a:ln>
                <a:noFill/>
              </a:ln>
              <a:solidFill>
                <a:srgbClr val="58595B"/>
              </a:solidFill>
              <a:effectLst/>
              <a:uLnTx/>
              <a:uFillTx/>
              <a:latin typeface="Arial  "/>
              <a:cs typeface="Arial" pitchFamily="34" charset="0"/>
            </a:endParaRPr>
          </a:p>
          <a:p>
            <a:pPr marL="454025" marR="0" lvl="1" indent="-333375" algn="l" defTabSz="457200" rtl="0" eaLnBrk="0" fontAlgn="base" latinLnBrk="0" hangingPunct="0">
              <a:lnSpc>
                <a:spcPct val="114000"/>
              </a:lnSpc>
              <a:spcBef>
                <a:spcPct val="20000"/>
              </a:spcBef>
              <a:spcAft>
                <a:spcPts val="600"/>
              </a:spcAft>
              <a:buClr>
                <a:srgbClr val="58595B"/>
              </a:buClr>
              <a:buSzTx/>
              <a:buFont typeface="Arial"/>
              <a:buChar char="•"/>
              <a:tabLst/>
              <a:defRPr/>
            </a:pPr>
            <a:endParaRPr kumimoji="0" lang="en-US" sz="2400" b="1" i="0" u="none" strike="noStrike" kern="0" cap="none" spc="0" normalizeH="0" baseline="0" noProof="0" dirty="0" smtClean="0">
              <a:ln>
                <a:noFill/>
              </a:ln>
              <a:solidFill>
                <a:srgbClr val="58595B"/>
              </a:solidFill>
              <a:effectLst/>
              <a:uLnTx/>
              <a:uFillTx/>
              <a:latin typeface="Arial  "/>
              <a:cs typeface="Arial" pitchFamily="34" charset="0"/>
            </a:endParaRPr>
          </a:p>
          <a:p>
            <a:pPr marL="454025" marR="0" lvl="1" indent="-333375" algn="l" defTabSz="457200" rtl="0" eaLnBrk="0" fontAlgn="base" latinLnBrk="0" hangingPunct="0">
              <a:lnSpc>
                <a:spcPct val="114000"/>
              </a:lnSpc>
              <a:spcBef>
                <a:spcPct val="20000"/>
              </a:spcBef>
              <a:spcAft>
                <a:spcPts val="600"/>
              </a:spcAft>
              <a:buClr>
                <a:srgbClr val="58595B"/>
              </a:buClr>
              <a:buSzTx/>
              <a:buFont typeface="Arial"/>
              <a:buChar char="•"/>
              <a:tabLst/>
              <a:defRPr/>
            </a:pPr>
            <a:endParaRPr kumimoji="0" lang="en-US" sz="2600" b="0" i="0" u="none" strike="noStrike" kern="0" cap="none" spc="0" normalizeH="0" baseline="0" noProof="0" dirty="0">
              <a:ln>
                <a:noFill/>
              </a:ln>
              <a:solidFill>
                <a:srgbClr val="58595B"/>
              </a:solidFill>
              <a:effectLst/>
              <a:uLnTx/>
              <a:uFillTx/>
              <a:latin typeface="Arial  "/>
            </a:endParaRPr>
          </a:p>
        </p:txBody>
      </p:sp>
    </p:spTree>
    <p:extLst>
      <p:ext uri="{BB962C8B-B14F-4D97-AF65-F5344CB8AC3E}">
        <p14:creationId xmlns:p14="http://schemas.microsoft.com/office/powerpoint/2010/main" val="333122016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 y="610359"/>
            <a:ext cx="2438400" cy="1742420"/>
          </a:xfrm>
        </p:spPr>
        <p:txBody>
          <a:bodyPr/>
          <a:lstStyle/>
          <a:p>
            <a:pPr algn="l"/>
            <a:r>
              <a:rPr lang="en-US" dirty="0" smtClean="0"/>
              <a:t>Supporting LGBTQ Survivors: New Resources</a:t>
            </a:r>
            <a:endParaRPr lang="en-US" dirty="0"/>
          </a:p>
        </p:txBody>
      </p:sp>
      <p:sp>
        <p:nvSpPr>
          <p:cNvPr id="3" name="Text Placeholder 2"/>
          <p:cNvSpPr>
            <a:spLocks noGrp="1"/>
          </p:cNvSpPr>
          <p:nvPr>
            <p:ph type="body" idx="1"/>
          </p:nvPr>
        </p:nvSpPr>
        <p:spPr>
          <a:xfrm>
            <a:off x="2656143" y="169967"/>
            <a:ext cx="6653081" cy="6683702"/>
          </a:xfrm>
        </p:spPr>
        <p:txBody>
          <a:bodyPr/>
          <a:lstStyle/>
          <a:p>
            <a:pPr marL="114300" indent="0">
              <a:buNone/>
            </a:pPr>
            <a:r>
              <a:rPr lang="en-US" dirty="0" smtClean="0"/>
              <a:t>“Caring Relationships, Healthy You” Safety Cards and Poster</a:t>
            </a:r>
          </a:p>
          <a:p>
            <a:pPr marL="114300" indent="0">
              <a:buNone/>
            </a:pPr>
            <a:endParaRPr lang="en-US" dirty="0"/>
          </a:p>
          <a:p>
            <a:pPr marL="114300" indent="0">
              <a:buNone/>
            </a:pPr>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29936">
            <a:off x="3386923" y="1555783"/>
            <a:ext cx="2830297" cy="4320402"/>
          </a:xfrm>
          <a:prstGeom prst="rect">
            <a:avLst/>
          </a:prstGeom>
          <a:effectLst>
            <a:outerShdw blurRad="50800" dist="76200" dir="2700000" algn="tl"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7055" y="2017605"/>
            <a:ext cx="2404813" cy="1370426"/>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2078" y="2702818"/>
            <a:ext cx="2404814" cy="1363205"/>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76166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149" y="1133475"/>
            <a:ext cx="8791575" cy="5724525"/>
          </a:xfrm>
          <a:prstGeom prst="rect">
            <a:avLst/>
          </a:prstGeom>
        </p:spPr>
      </p:pic>
      <p:sp>
        <p:nvSpPr>
          <p:cNvPr id="4" name="Title 8"/>
          <p:cNvSpPr txBox="1">
            <a:spLocks/>
          </p:cNvSpPr>
          <p:nvPr/>
        </p:nvSpPr>
        <p:spPr>
          <a:xfrm>
            <a:off x="457200" y="228600"/>
            <a:ext cx="8229600" cy="61286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b="1" dirty="0" smtClean="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rPr>
              <a:t>ipvhealth.org</a:t>
            </a:r>
            <a:r>
              <a:rPr lang="en-US" sz="2900" b="1"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rPr>
              <a:t>: </a:t>
            </a:r>
            <a:r>
              <a:rPr lang="en-US" sz="2900" b="1" dirty="0" smtClean="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rPr>
              <a:t>A </a:t>
            </a:r>
            <a:r>
              <a:rPr lang="en-US" sz="2900" b="1"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75000"/>
                      </a:schemeClr>
                    </a:gs>
                  </a:gsLst>
                  <a:lin ang="16200000" scaled="1"/>
                  <a:tileRect/>
                </a:gradFill>
                <a:latin typeface="Franklin Gothic Book" pitchFamily="34" charset="0"/>
              </a:rPr>
              <a:t>tool for advocates</a:t>
            </a:r>
          </a:p>
        </p:txBody>
      </p:sp>
    </p:spTree>
    <p:extLst>
      <p:ext uri="{BB962C8B-B14F-4D97-AF65-F5344CB8AC3E}">
        <p14:creationId xmlns:p14="http://schemas.microsoft.com/office/powerpoint/2010/main" val="2206246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6400800" cy="599420"/>
          </a:xfrm>
        </p:spPr>
        <p:txBody>
          <a:bodyPr>
            <a:noAutofit/>
          </a:bodyPr>
          <a:lstStyle/>
          <a:p>
            <a:pPr algn="l"/>
            <a:r>
              <a:rPr lang="en-US" dirty="0" smtClean="0"/>
              <a:t>Comfort Meter: </a:t>
            </a:r>
            <a:r>
              <a:rPr lang="en-US" sz="2800" dirty="0" smtClean="0">
                <a:solidFill>
                  <a:srgbClr val="58595B"/>
                </a:solidFill>
              </a:rPr>
              <a:t>Where Am I NOW?</a:t>
            </a:r>
            <a:endParaRPr lang="en-US" dirty="0">
              <a:solidFill>
                <a:srgbClr val="58595B"/>
              </a:solidFill>
            </a:endParaRPr>
          </a:p>
        </p:txBody>
      </p:sp>
      <p:sp>
        <p:nvSpPr>
          <p:cNvPr id="5" name="Text Placeholder 4"/>
          <p:cNvSpPr>
            <a:spLocks noGrp="1"/>
          </p:cNvSpPr>
          <p:nvPr>
            <p:ph idx="1"/>
          </p:nvPr>
        </p:nvSpPr>
        <p:spPr>
          <a:xfrm>
            <a:off x="2590800" y="685800"/>
            <a:ext cx="6553200" cy="5257800"/>
          </a:xfrm>
        </p:spPr>
        <p:txBody>
          <a:bodyPr>
            <a:normAutofit/>
          </a:bodyPr>
          <a:lstStyle/>
          <a:p>
            <a:pPr>
              <a:lnSpc>
                <a:spcPct val="114000"/>
              </a:lnSpc>
              <a:spcAft>
                <a:spcPts val="600"/>
              </a:spcAft>
              <a:buClr>
                <a:srgbClr val="8DC63F"/>
              </a:buClr>
            </a:pPr>
            <a:r>
              <a:rPr lang="en-US" sz="2800" dirty="0" smtClean="0">
                <a:latin typeface="+mn-lt"/>
              </a:rPr>
              <a:t>Ask yourself</a:t>
            </a:r>
            <a:r>
              <a:rPr lang="is-IS" sz="2800" dirty="0" smtClean="0">
                <a:latin typeface="+mn-lt"/>
              </a:rPr>
              <a:t>...</a:t>
            </a:r>
          </a:p>
          <a:p>
            <a:pPr lvl="1">
              <a:lnSpc>
                <a:spcPct val="114000"/>
              </a:lnSpc>
              <a:spcAft>
                <a:spcPts val="600"/>
              </a:spcAft>
            </a:pPr>
            <a:r>
              <a:rPr lang="en-US" sz="2800" i="1" dirty="0"/>
              <a:t>How comfortable am I talking to my clients about health issues?</a:t>
            </a:r>
          </a:p>
          <a:p>
            <a:pPr lvl="1">
              <a:lnSpc>
                <a:spcPct val="114000"/>
              </a:lnSpc>
              <a:spcAft>
                <a:spcPts val="600"/>
              </a:spcAft>
            </a:pPr>
            <a:r>
              <a:rPr lang="en-US" sz="2800" i="1" dirty="0" smtClean="0"/>
              <a:t>How </a:t>
            </a:r>
            <a:r>
              <a:rPr lang="en-US" sz="2800" i="1" dirty="0"/>
              <a:t>comfortable am I talking to my clients about </a:t>
            </a:r>
            <a:r>
              <a:rPr lang="en-US" sz="2800" i="1" dirty="0" smtClean="0"/>
              <a:t>sexual </a:t>
            </a:r>
            <a:r>
              <a:rPr lang="en-US" sz="2800" i="1" dirty="0"/>
              <a:t>and reproductive </a:t>
            </a:r>
            <a:r>
              <a:rPr lang="en-US" sz="2800" i="1" dirty="0" smtClean="0"/>
              <a:t>health?</a:t>
            </a:r>
          </a:p>
          <a:p>
            <a:pPr lvl="1">
              <a:lnSpc>
                <a:spcPct val="114000"/>
              </a:lnSpc>
              <a:spcAft>
                <a:spcPts val="600"/>
              </a:spcAft>
            </a:pPr>
            <a:r>
              <a:rPr lang="en-US" sz="2800" i="1" dirty="0" smtClean="0"/>
              <a:t>Were my concerns and questions addressed?</a:t>
            </a:r>
            <a:endParaRPr lang="en-US" sz="2800" i="1" dirty="0"/>
          </a:p>
          <a:p>
            <a:pPr lvl="1">
              <a:lnSpc>
                <a:spcPct val="114000"/>
              </a:lnSpc>
              <a:spcAft>
                <a:spcPts val="600"/>
              </a:spcAft>
            </a:pPr>
            <a:endParaRPr lang="en-US" sz="2400" dirty="0" smtClean="0">
              <a:latin typeface="+mn-lt"/>
            </a:endParaRPr>
          </a:p>
          <a:p>
            <a:pPr lvl="1">
              <a:lnSpc>
                <a:spcPct val="114000"/>
              </a:lnSpc>
              <a:spcAft>
                <a:spcPts val="600"/>
              </a:spcAft>
            </a:pPr>
            <a:endParaRPr lang="en-US" sz="2400" dirty="0" smtClean="0">
              <a:latin typeface="+mn-lt"/>
            </a:endParaRPr>
          </a:p>
          <a:p>
            <a:pPr>
              <a:lnSpc>
                <a:spcPct val="114000"/>
              </a:lnSpc>
              <a:spcAft>
                <a:spcPts val="600"/>
              </a:spcAft>
              <a:buClr>
                <a:srgbClr val="8DC63F"/>
              </a:buClr>
            </a:pPr>
            <a:endParaRPr lang="en-US" sz="2800" dirty="0" smtClean="0">
              <a:latin typeface="+mn-l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1111" b="84127" l="6742" r="93633">
                        <a14:foregroundMark x1="47566" y1="52910" x2="47566" y2="52910"/>
                        <a14:foregroundMark x1="47566" y1="52910" x2="47566" y2="52910"/>
                        <a14:foregroundMark x1="51685" y1="64021" x2="51685" y2="64021"/>
                      </a14:backgroundRemoval>
                    </a14:imgEffect>
                  </a14:imgLayer>
                </a14:imgProps>
              </a:ext>
            </a:extLst>
          </a:blip>
          <a:stretch>
            <a:fillRect/>
          </a:stretch>
        </p:blipFill>
        <p:spPr>
          <a:xfrm>
            <a:off x="-8870" y="4002355"/>
            <a:ext cx="3818870" cy="2703245"/>
          </a:xfrm>
          <a:prstGeom prst="rect">
            <a:avLst/>
          </a:prstGeom>
        </p:spPr>
      </p:pic>
    </p:spTree>
    <p:extLst>
      <p:ext uri="{BB962C8B-B14F-4D97-AF65-F5344CB8AC3E}">
        <p14:creationId xmlns:p14="http://schemas.microsoft.com/office/powerpoint/2010/main" val="19775417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4294967295"/>
          </p:nvPr>
        </p:nvSpPr>
        <p:spPr>
          <a:xfrm>
            <a:off x="533400" y="1371600"/>
            <a:ext cx="5257800" cy="5561377"/>
          </a:xfrm>
          <a:prstGeom prst="rect">
            <a:avLst/>
          </a:prstGeom>
        </p:spPr>
        <p:txBody>
          <a:bodyPr/>
          <a:lstStyle/>
          <a:p>
            <a:pPr lvl="0">
              <a:lnSpc>
                <a:spcPct val="100000"/>
              </a:lnSpc>
            </a:pPr>
            <a:r>
              <a:rPr lang="en-US" sz="2400" b="1" dirty="0" smtClean="0"/>
              <a:t>Cultural trauma</a:t>
            </a:r>
            <a:r>
              <a:rPr lang="en-US" sz="2400" dirty="0" smtClean="0"/>
              <a:t>: an attack on the fabric of a society, affecting the essence of the community and its members </a:t>
            </a:r>
          </a:p>
          <a:p>
            <a:pPr lvl="0">
              <a:lnSpc>
                <a:spcPct val="100000"/>
              </a:lnSpc>
            </a:pPr>
            <a:r>
              <a:rPr lang="en-US" sz="2400" b="1" dirty="0" smtClean="0"/>
              <a:t>Historical trauma</a:t>
            </a:r>
            <a:r>
              <a:rPr lang="en-US" sz="2400" dirty="0" smtClean="0"/>
              <a:t>: cumulative exposure of traumatic events that affect an individual and continue to affect subsequent generations </a:t>
            </a:r>
          </a:p>
          <a:p>
            <a:pPr lvl="0">
              <a:lnSpc>
                <a:spcPct val="100000"/>
              </a:lnSpc>
            </a:pPr>
            <a:r>
              <a:rPr lang="en-US" sz="2400" b="1" dirty="0" smtClean="0"/>
              <a:t>Intergenerational trauma</a:t>
            </a:r>
            <a:r>
              <a:rPr lang="en-US" sz="2400" dirty="0" smtClean="0"/>
              <a:t>: when trauma is not resolved, subsequently internalized, and passed from one generation to the next. </a:t>
            </a:r>
            <a:endParaRPr lang="en-US" sz="2400" dirty="0"/>
          </a:p>
        </p:txBody>
      </p:sp>
      <p:sp>
        <p:nvSpPr>
          <p:cNvPr id="546" name="Shape 546"/>
          <p:cNvSpPr>
            <a:spLocks noGrp="1"/>
          </p:cNvSpPr>
          <p:nvPr>
            <p:ph type="title"/>
          </p:nvPr>
        </p:nvSpPr>
        <p:spPr/>
        <p:txBody>
          <a:bodyPr/>
          <a:lstStyle/>
          <a:p>
            <a:pPr lvl="0"/>
            <a:r>
              <a:rPr lang="en-US" dirty="0" smtClean="0"/>
              <a:t>Reflecting on Trauma</a:t>
            </a:r>
            <a:endParaRPr lang="en-US" dirty="0"/>
          </a:p>
        </p:txBody>
      </p:sp>
      <p:sp>
        <p:nvSpPr>
          <p:cNvPr id="547" name="Shape 547"/>
          <p:cNvSpPr/>
          <p:nvPr/>
        </p:nvSpPr>
        <p:spPr>
          <a:xfrm>
            <a:off x="1219200" y="6129220"/>
            <a:ext cx="1220845" cy="261610"/>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sz="1400">
                <a:solidFill>
                  <a:srgbClr val="58595B"/>
                </a:solidFill>
              </a:defRPr>
            </a:lvl1pPr>
          </a:lstStyle>
          <a:p>
            <a:pPr lvl="0">
              <a:defRPr sz="1800">
                <a:solidFill>
                  <a:srgbClr val="000000"/>
                </a:solidFill>
              </a:defRPr>
            </a:pPr>
            <a:r>
              <a:rPr sz="1100" dirty="0">
                <a:solidFill>
                  <a:schemeClr val="bg1">
                    <a:lumMod val="50000"/>
                  </a:schemeClr>
                </a:solidFill>
              </a:rPr>
              <a:t>(D.S. </a:t>
            </a:r>
            <a:r>
              <a:rPr sz="1100" dirty="0" err="1">
                <a:solidFill>
                  <a:schemeClr val="bg1">
                    <a:lumMod val="50000"/>
                  </a:schemeClr>
                </a:solidFill>
              </a:rPr>
              <a:t>BigFoot</a:t>
            </a:r>
            <a:r>
              <a:rPr sz="1100" dirty="0">
                <a:solidFill>
                  <a:schemeClr val="bg1">
                    <a:lumMod val="50000"/>
                  </a:schemeClr>
                </a:solidFill>
              </a:rPr>
              <a:t>, </a:t>
            </a:r>
            <a:r>
              <a:rPr sz="1100" dirty="0" smtClean="0">
                <a:solidFill>
                  <a:schemeClr val="bg1">
                    <a:lumMod val="50000"/>
                  </a:schemeClr>
                </a:solidFill>
              </a:rPr>
              <a:t>2007)</a:t>
            </a:r>
            <a:endParaRPr sz="1100" dirty="0">
              <a:solidFill>
                <a:schemeClr val="bg1">
                  <a:lumMod val="50000"/>
                </a:schemeClr>
              </a:solidFill>
            </a:endParaRPr>
          </a:p>
        </p:txBody>
      </p:sp>
      <p:grpSp>
        <p:nvGrpSpPr>
          <p:cNvPr id="550" name="Group 550" descr="F:\PROGDATA\Public Education\Photo Library\Images from Shutterstock\grandpa, daughter and kid mutlracial..jpg"/>
          <p:cNvGrpSpPr/>
          <p:nvPr/>
        </p:nvGrpSpPr>
        <p:grpSpPr>
          <a:xfrm>
            <a:off x="6019800" y="1385100"/>
            <a:ext cx="2971800" cy="3948899"/>
            <a:chOff x="0" y="0"/>
            <a:chExt cx="3039304" cy="4038600"/>
          </a:xfrm>
        </p:grpSpPr>
        <p:sp>
          <p:nvSpPr>
            <p:cNvPr id="548" name="Shape 548"/>
            <p:cNvSpPr/>
            <p:nvPr/>
          </p:nvSpPr>
          <p:spPr>
            <a:xfrm>
              <a:off x="0" y="0"/>
              <a:ext cx="3039305" cy="4038600"/>
            </a:xfrm>
            <a:prstGeom prst="rect">
              <a:avLst/>
            </a:prstGeom>
            <a:solidFill>
              <a:srgbClr val="EDEDED"/>
            </a:solidFill>
            <a:ln w="12700" cap="flat">
              <a:noFill/>
              <a:miter lim="400000"/>
            </a:ln>
            <a:effectLst/>
          </p:spPr>
          <p:txBody>
            <a:bodyPr wrap="square" lIns="0" tIns="0" rIns="0" bIns="0" numCol="1" anchor="ctr">
              <a:noAutofit/>
            </a:bodyPr>
            <a:lstStyle/>
            <a:p>
              <a:pPr lvl="0"/>
              <a:endParaRPr/>
            </a:p>
          </p:txBody>
        </p:sp>
        <p:pic>
          <p:nvPicPr>
            <p:cNvPr id="549" name="image34.jpg"/>
            <p:cNvPicPr/>
            <p:nvPr/>
          </p:nvPicPr>
          <p:blipFill>
            <a:blip r:embed="rId3" cstate="email">
              <a:extLst>
                <a:ext uri="{28A0092B-C50C-407E-A947-70E740481C1C}">
                  <a14:useLocalDpi xmlns:a14="http://schemas.microsoft.com/office/drawing/2010/main"/>
                </a:ext>
              </a:extLst>
            </a:blip>
            <a:srcRect/>
            <a:stretch>
              <a:fillRect/>
            </a:stretch>
          </p:blipFill>
          <p:spPr>
            <a:xfrm>
              <a:off x="0" y="-1"/>
              <a:ext cx="3039305" cy="4038602"/>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551" name="Shape 551"/>
          <p:cNvSpPr/>
          <p:nvPr/>
        </p:nvSpPr>
        <p:spPr>
          <a:xfrm>
            <a:off x="457200" y="762000"/>
            <a:ext cx="7062589" cy="58477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sz="3200" b="1">
                <a:solidFill>
                  <a:srgbClr val="E98A00"/>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3200" b="1" dirty="0">
                <a:solidFill>
                  <a:srgbClr val="E98A00"/>
                </a:solidFill>
                <a:effectLst/>
              </a:rPr>
              <a:t>Historical, </a:t>
            </a:r>
            <a:r>
              <a:rPr sz="3200" b="1" dirty="0" smtClean="0">
                <a:solidFill>
                  <a:srgbClr val="E98A00"/>
                </a:solidFill>
                <a:effectLst/>
              </a:rPr>
              <a:t>Cultural</a:t>
            </a:r>
            <a:r>
              <a:rPr lang="en-US" sz="3200" b="1" dirty="0" smtClean="0">
                <a:solidFill>
                  <a:srgbClr val="E98A00"/>
                </a:solidFill>
                <a:effectLst/>
              </a:rPr>
              <a:t>,</a:t>
            </a:r>
            <a:r>
              <a:rPr sz="3200" b="1" dirty="0" smtClean="0">
                <a:solidFill>
                  <a:srgbClr val="E98A00"/>
                </a:solidFill>
                <a:effectLst/>
              </a:rPr>
              <a:t> </a:t>
            </a:r>
            <a:r>
              <a:rPr sz="3200" b="1" dirty="0">
                <a:solidFill>
                  <a:srgbClr val="E98A00"/>
                </a:solidFill>
                <a:effectLst/>
              </a:rPr>
              <a:t>and Intergenerational</a:t>
            </a:r>
          </a:p>
        </p:txBody>
      </p:sp>
    </p:spTree>
    <p:extLst>
      <p:ext uri="{BB962C8B-B14F-4D97-AF65-F5344CB8AC3E}">
        <p14:creationId xmlns:p14="http://schemas.microsoft.com/office/powerpoint/2010/main" val="38572113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p:cNvSpPr>
          <p:nvPr>
            <p:ph type="title" idx="4294967295"/>
          </p:nvPr>
        </p:nvSpPr>
        <p:spPr>
          <a:xfrm>
            <a:off x="228600" y="301625"/>
            <a:ext cx="8001000" cy="612775"/>
          </a:xfrm>
          <a:prstGeom prst="rect">
            <a:avLst/>
          </a:prstGeom>
        </p:spPr>
        <p:txBody>
          <a:bodyPr>
            <a:noAutofit/>
          </a:bodyPr>
          <a:lstStyle/>
          <a:p>
            <a:pPr lvl="0">
              <a:defRPr sz="1800" b="0">
                <a:solidFill>
                  <a:srgbClr val="000000"/>
                </a:solidFill>
              </a:defRPr>
            </a:pPr>
            <a:r>
              <a:rPr sz="4000" b="1" dirty="0" smtClean="0">
                <a:solidFill>
                  <a:srgbClr val="E98A00"/>
                </a:solidFill>
              </a:rPr>
              <a:t>What is Vicarious Trauma?</a:t>
            </a:r>
            <a:endParaRPr sz="4000" b="1" dirty="0">
              <a:solidFill>
                <a:srgbClr val="E98A00"/>
              </a:solidFill>
            </a:endParaRPr>
          </a:p>
        </p:txBody>
      </p:sp>
      <p:sp>
        <p:nvSpPr>
          <p:cNvPr id="584" name="Shape 584"/>
          <p:cNvSpPr>
            <a:spLocks noGrp="1"/>
          </p:cNvSpPr>
          <p:nvPr>
            <p:ph type="body" idx="4294967295"/>
          </p:nvPr>
        </p:nvSpPr>
        <p:spPr>
          <a:xfrm>
            <a:off x="552450" y="1371600"/>
            <a:ext cx="4343400" cy="4343400"/>
          </a:xfrm>
          <a:prstGeom prst="rect">
            <a:avLst/>
          </a:prstGeom>
        </p:spPr>
        <p:txBody>
          <a:bodyPr lIns="0" tIns="0" rIns="0" bIns="0">
            <a:normAutofit/>
          </a:bodyPr>
          <a:lstStyle>
            <a:lvl1pPr marL="0" indent="3175" algn="ctr">
              <a:buSzTx/>
              <a:buNone/>
              <a:defRPr sz="3600"/>
            </a:lvl1pPr>
          </a:lstStyle>
          <a:p>
            <a:pPr lvl="0">
              <a:defRPr sz="1800">
                <a:solidFill>
                  <a:srgbClr val="000000"/>
                </a:solidFill>
              </a:defRPr>
            </a:pPr>
            <a:r>
              <a:rPr sz="3600" dirty="0" smtClean="0">
                <a:solidFill>
                  <a:srgbClr val="58595B"/>
                </a:solidFill>
              </a:rPr>
              <a:t>Vicarious trauma is a change in one’s thinking [world view] due to exposure to other people’s traumatic stories.       </a:t>
            </a:r>
            <a:endParaRPr sz="3600" dirty="0">
              <a:solidFill>
                <a:srgbClr val="58595B"/>
              </a:solidFill>
            </a:endParaRPr>
          </a:p>
        </p:txBody>
      </p:sp>
      <p:grpSp>
        <p:nvGrpSpPr>
          <p:cNvPr id="588" name="Group 588"/>
          <p:cNvGrpSpPr/>
          <p:nvPr/>
        </p:nvGrpSpPr>
        <p:grpSpPr>
          <a:xfrm>
            <a:off x="5791200" y="1143000"/>
            <a:ext cx="3159898" cy="4227877"/>
            <a:chOff x="0" y="0"/>
            <a:chExt cx="3159897" cy="4227876"/>
          </a:xfrm>
        </p:grpSpPr>
        <p:sp>
          <p:nvSpPr>
            <p:cNvPr id="586" name="Shape 586"/>
            <p:cNvSpPr/>
            <p:nvPr/>
          </p:nvSpPr>
          <p:spPr>
            <a:xfrm>
              <a:off x="0" y="0"/>
              <a:ext cx="3159898" cy="4227877"/>
            </a:xfrm>
            <a:prstGeom prst="rect">
              <a:avLst/>
            </a:prstGeom>
            <a:solidFill>
              <a:srgbClr val="EDEDED"/>
            </a:solidFill>
            <a:ln w="12700" cap="flat">
              <a:noFill/>
              <a:miter lim="400000"/>
            </a:ln>
            <a:effectLst/>
          </p:spPr>
          <p:txBody>
            <a:bodyPr wrap="square" lIns="0" tIns="0" rIns="0" bIns="0" numCol="1" anchor="ctr">
              <a:noAutofit/>
            </a:bodyPr>
            <a:lstStyle/>
            <a:p>
              <a:pPr lvl="0"/>
              <a:endParaRPr/>
            </a:p>
          </p:txBody>
        </p:sp>
        <p:pic>
          <p:nvPicPr>
            <p:cNvPr id="587" name="image37.jpg"/>
            <p:cNvPicPr/>
            <p:nvPr/>
          </p:nvPicPr>
          <p:blipFill>
            <a:blip r:embed="rId3" cstate="email">
              <a:extLst>
                <a:ext uri="{28A0092B-C50C-407E-A947-70E740481C1C}">
                  <a14:useLocalDpi xmlns:a14="http://schemas.microsoft.com/office/drawing/2010/main"/>
                </a:ext>
              </a:extLst>
            </a:blip>
            <a:stretch>
              <a:fillRect/>
            </a:stretch>
          </p:blipFill>
          <p:spPr>
            <a:xfrm>
              <a:off x="0" y="0"/>
              <a:ext cx="3159898" cy="4227877"/>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589" name="Shape 589"/>
          <p:cNvSpPr/>
          <p:nvPr/>
        </p:nvSpPr>
        <p:spPr>
          <a:xfrm>
            <a:off x="3298884" y="4724400"/>
            <a:ext cx="1860431" cy="261610"/>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9" rIns="45719">
            <a:spAutoFit/>
          </a:bodyPr>
          <a:lstStyle>
            <a:lvl1pPr>
              <a:defRPr sz="1600">
                <a:solidFill>
                  <a:srgbClr val="58595B"/>
                </a:solidFill>
              </a:defRPr>
            </a:lvl1pPr>
          </a:lstStyle>
          <a:p>
            <a:pPr lvl="0">
              <a:defRPr sz="1800">
                <a:solidFill>
                  <a:srgbClr val="000000"/>
                </a:solidFill>
              </a:defRPr>
            </a:pPr>
            <a:r>
              <a:rPr sz="1100" dirty="0">
                <a:solidFill>
                  <a:schemeClr val="bg1">
                    <a:lumMod val="50000"/>
                  </a:schemeClr>
                </a:solidFill>
              </a:rPr>
              <a:t>(Dr. David Berceli, 2005)</a:t>
            </a:r>
          </a:p>
        </p:txBody>
      </p:sp>
    </p:spTree>
    <p:extLst>
      <p:ext uri="{BB962C8B-B14F-4D97-AF65-F5344CB8AC3E}">
        <p14:creationId xmlns:p14="http://schemas.microsoft.com/office/powerpoint/2010/main" val="223639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9" name="Group 599" descr="C:\Users\rebecca\Desktop\SantaFe_0061.jpg"/>
          <p:cNvGrpSpPr/>
          <p:nvPr/>
        </p:nvGrpSpPr>
        <p:grpSpPr>
          <a:xfrm>
            <a:off x="5715000" y="1676400"/>
            <a:ext cx="3200400" cy="3113511"/>
            <a:chOff x="0" y="0"/>
            <a:chExt cx="3200400" cy="3113510"/>
          </a:xfrm>
        </p:grpSpPr>
        <p:sp>
          <p:nvSpPr>
            <p:cNvPr id="597" name="Shape 597"/>
            <p:cNvSpPr/>
            <p:nvPr/>
          </p:nvSpPr>
          <p:spPr>
            <a:xfrm>
              <a:off x="0" y="0"/>
              <a:ext cx="3200400" cy="3113511"/>
            </a:xfrm>
            <a:prstGeom prst="rect">
              <a:avLst/>
            </a:prstGeom>
            <a:solidFill>
              <a:srgbClr val="EDEDED"/>
            </a:solidFill>
            <a:ln w="12700" cap="flat">
              <a:noFill/>
              <a:miter lim="400000"/>
            </a:ln>
            <a:effectLst/>
          </p:spPr>
          <p:txBody>
            <a:bodyPr wrap="square" lIns="0" tIns="0" rIns="0" bIns="0" numCol="1" anchor="ctr">
              <a:noAutofit/>
            </a:bodyPr>
            <a:lstStyle/>
            <a:p>
              <a:pPr lvl="0"/>
              <a:endParaRPr/>
            </a:p>
          </p:txBody>
        </p:sp>
        <p:pic>
          <p:nvPicPr>
            <p:cNvPr id="598" name="image38.jpg"/>
            <p:cNvPicPr/>
            <p:nvPr/>
          </p:nvPicPr>
          <p:blipFill>
            <a:blip r:embed="rId3" cstate="print">
              <a:extLst/>
            </a:blip>
            <a:stretch>
              <a:fillRect/>
            </a:stretch>
          </p:blipFill>
          <p:spPr>
            <a:xfrm>
              <a:off x="0" y="0"/>
              <a:ext cx="3200400" cy="3113511"/>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600" name="Shape 600"/>
          <p:cNvSpPr>
            <a:spLocks noGrp="1"/>
          </p:cNvSpPr>
          <p:nvPr>
            <p:ph type="title" idx="4294967295"/>
          </p:nvPr>
        </p:nvSpPr>
        <p:spPr>
          <a:xfrm>
            <a:off x="228600" y="73025"/>
            <a:ext cx="8001000" cy="1069975"/>
          </a:xfrm>
        </p:spPr>
        <p:txBody>
          <a:bodyPr>
            <a:normAutofit/>
          </a:bodyPr>
          <a:lstStyle>
            <a:lvl1pPr defTabSz="548640">
              <a:defRPr sz="1680"/>
            </a:lvl1pPr>
          </a:lstStyle>
          <a:p>
            <a:pPr lvl="0"/>
            <a:r>
              <a:rPr lang="en-US" sz="2800" b="1" dirty="0" smtClean="0">
                <a:solidFill>
                  <a:schemeClr val="accent6">
                    <a:lumMod val="75000"/>
                  </a:schemeClr>
                </a:solidFill>
              </a:rPr>
              <a:t>Personal Exposures to Violence and Secondary Traumatic Stress are Connected</a:t>
            </a:r>
            <a:endParaRPr lang="en-US" sz="2800" b="1" dirty="0">
              <a:solidFill>
                <a:schemeClr val="accent6">
                  <a:lumMod val="75000"/>
                </a:schemeClr>
              </a:solidFill>
            </a:endParaRPr>
          </a:p>
        </p:txBody>
      </p:sp>
      <p:sp>
        <p:nvSpPr>
          <p:cNvPr id="601" name="Shape 601"/>
          <p:cNvSpPr>
            <a:spLocks noGrp="1"/>
          </p:cNvSpPr>
          <p:nvPr>
            <p:ph type="body" idx="4294967295"/>
          </p:nvPr>
        </p:nvSpPr>
        <p:spPr>
          <a:xfrm>
            <a:off x="228600" y="1143000"/>
            <a:ext cx="5257800" cy="5105400"/>
          </a:xfrm>
        </p:spPr>
        <p:txBody>
          <a:bodyPr/>
          <a:lstStyle/>
          <a:p>
            <a:pPr lvl="0">
              <a:lnSpc>
                <a:spcPct val="100000"/>
              </a:lnSpc>
              <a:spcBef>
                <a:spcPts val="1200"/>
              </a:spcBef>
            </a:pPr>
            <a:r>
              <a:rPr lang="en-US" sz="2800" dirty="0" smtClean="0"/>
              <a:t>Lifetime exposure to violence is common</a:t>
            </a:r>
          </a:p>
          <a:p>
            <a:pPr lvl="0">
              <a:lnSpc>
                <a:spcPct val="100000"/>
              </a:lnSpc>
              <a:spcBef>
                <a:spcPts val="1200"/>
              </a:spcBef>
            </a:pPr>
            <a:r>
              <a:rPr lang="en-US" sz="2800" dirty="0" smtClean="0"/>
              <a:t>Working with clients who are experiencing or have experienced violence  can trigger painful memories and trauma</a:t>
            </a:r>
          </a:p>
          <a:p>
            <a:pPr lvl="0">
              <a:lnSpc>
                <a:spcPct val="100000"/>
              </a:lnSpc>
              <a:spcBef>
                <a:spcPts val="1200"/>
              </a:spcBef>
            </a:pPr>
            <a:r>
              <a:rPr lang="en-US" sz="2800" dirty="0" smtClean="0"/>
              <a:t>Personal history of exposure to violence increases risk for experiencing secondary traumatic stress</a:t>
            </a:r>
            <a:endParaRPr lang="en-US" sz="2800" dirty="0"/>
          </a:p>
        </p:txBody>
      </p:sp>
    </p:spTree>
    <p:extLst>
      <p:ext uri="{BB962C8B-B14F-4D97-AF65-F5344CB8AC3E}">
        <p14:creationId xmlns:p14="http://schemas.microsoft.com/office/powerpoint/2010/main" val="220527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WV_ACO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FWV_ACOG</Template>
  <TotalTime>45346</TotalTime>
  <Words>7706</Words>
  <Application>Microsoft Office PowerPoint</Application>
  <PresentationFormat>On-screen Show (4:3)</PresentationFormat>
  <Paragraphs>810</Paragraphs>
  <Slides>65</Slides>
  <Notes>65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65</vt:i4>
      </vt:variant>
    </vt:vector>
  </HeadingPairs>
  <TitlesOfParts>
    <vt:vector size="83" baseType="lpstr">
      <vt:lpstr>MS PGothic</vt:lpstr>
      <vt:lpstr>MS PGothic</vt:lpstr>
      <vt:lpstr>Arial</vt:lpstr>
      <vt:lpstr>Arial </vt:lpstr>
      <vt:lpstr>Arial  </vt:lpstr>
      <vt:lpstr>Arial Black</vt:lpstr>
      <vt:lpstr>Arial Bold</vt:lpstr>
      <vt:lpstr>Avenir Roman</vt:lpstr>
      <vt:lpstr>Calibri</vt:lpstr>
      <vt:lpstr>Corbel</vt:lpstr>
      <vt:lpstr>Franklin Gothic Book</vt:lpstr>
      <vt:lpstr>Franklin Gothic Demi</vt:lpstr>
      <vt:lpstr>Times New Roman</vt:lpstr>
      <vt:lpstr>Wingdings</vt:lpstr>
      <vt:lpstr>Wingdings 3</vt:lpstr>
      <vt:lpstr>FWV_ACOG</vt:lpstr>
      <vt:lpstr>Custom Design</vt:lpstr>
      <vt:lpstr>1_Custom Design</vt:lpstr>
      <vt:lpstr>PowerPoint Presentation</vt:lpstr>
      <vt:lpstr>Learning Objectives</vt:lpstr>
      <vt:lpstr>Workshop Guidelines Ground Rules</vt:lpstr>
      <vt:lpstr>Comfort Meter: Where Am I?</vt:lpstr>
      <vt:lpstr>PowerPoint Presentation</vt:lpstr>
      <vt:lpstr> What is Trauma? </vt:lpstr>
      <vt:lpstr>Reflecting on Trauma</vt:lpstr>
      <vt:lpstr>What is Vicarious Trauma?</vt:lpstr>
      <vt:lpstr>Personal Exposures to Violence and Secondary Traumatic Stress are Connected</vt:lpstr>
      <vt:lpstr>PowerPoint Presentation</vt:lpstr>
      <vt:lpstr>Common Reactions to Caring for Survivors of Trauma</vt:lpstr>
      <vt:lpstr> What Works for You?</vt:lpstr>
      <vt:lpstr>PowerPoint Presentation</vt:lpstr>
      <vt:lpstr> A Trauma-Informed Workplace is Essential</vt:lpstr>
      <vt:lpstr>Intimate Partner Violence and Health Impact</vt:lpstr>
      <vt:lpstr>You Know the Stats!</vt:lpstr>
      <vt:lpstr>PowerPoint Presentation</vt:lpstr>
      <vt:lpstr>PowerPoint Presentation</vt:lpstr>
      <vt:lpstr>IPV and Co-morbid Health Conditions</vt:lpstr>
      <vt:lpstr>Survivors are More Likely to have HIV</vt:lpstr>
      <vt:lpstr>GBV and HIV Status Disclosure</vt:lpstr>
      <vt:lpstr>Injuries Among IPV/SA Victims</vt:lpstr>
      <vt:lpstr>PowerPoint Presentation</vt:lpstr>
      <vt:lpstr>PowerPoint Presentation</vt:lpstr>
      <vt:lpstr>Understanding Strangulation and Other Traumatic Brain Injuries</vt:lpstr>
      <vt:lpstr>IPV and Behavioral Health Co-morbidities</vt:lpstr>
      <vt:lpstr>Reproductive and sexual health</vt:lpstr>
      <vt:lpstr>PowerPoint Presentation</vt:lpstr>
      <vt:lpstr>Why Health?</vt:lpstr>
      <vt:lpstr>Barriers to Addressing Reproductive Health With Survivors</vt:lpstr>
      <vt:lpstr>Group Discussion</vt:lpstr>
      <vt:lpstr>PowerPoint Presentation</vt:lpstr>
      <vt:lpstr>Sex-positive advocacy skills</vt:lpstr>
      <vt:lpstr> </vt:lpstr>
      <vt:lpstr>Group Discussion</vt:lpstr>
      <vt:lpstr>Birth Control Sabotage</vt:lpstr>
      <vt:lpstr>Sex Used As a Tool of Power and Control</vt:lpstr>
      <vt:lpstr>Defining Reproductive Coercion</vt:lpstr>
      <vt:lpstr>National DV Hotline Survey: Reproductive Coercion is Common Among DV Survivors </vt:lpstr>
      <vt:lpstr>Hotline Callers Made the Connection</vt:lpstr>
      <vt:lpstr>Redefining  Safety  Planning Part 1</vt:lpstr>
      <vt:lpstr>“I thought emergency contraception was the abortion pill…”</vt:lpstr>
      <vt:lpstr>Additional Information About EC</vt:lpstr>
      <vt:lpstr>Harm Reduction: Less Detectable Methods</vt:lpstr>
      <vt:lpstr>How Can Advocates Use This Card?</vt:lpstr>
      <vt:lpstr>Harm Reduction: Safer Partner Notification</vt:lpstr>
      <vt:lpstr>Redefining  Safety Planning Part 2</vt:lpstr>
      <vt:lpstr>Video Debrief </vt:lpstr>
      <vt:lpstr>Introducing the Assessment: Sample Script</vt:lpstr>
      <vt:lpstr>Role Play</vt:lpstr>
      <vt:lpstr>Survivors Want to Talk About Reproductive Health</vt:lpstr>
      <vt:lpstr>Opportunities to Address General Health Safety Card</vt:lpstr>
      <vt:lpstr>Building Relationships with Local Health Programs</vt:lpstr>
      <vt:lpstr>Health Assessment in Intake</vt:lpstr>
      <vt:lpstr>Ideas for Health Education</vt:lpstr>
      <vt:lpstr>Culture of Health: Environment</vt:lpstr>
      <vt:lpstr>Culture of Health “Walking the Talk”</vt:lpstr>
      <vt:lpstr>DV Advocates at Local Health Clinics</vt:lpstr>
      <vt:lpstr>Co-located Advocate at Health Clinic</vt:lpstr>
      <vt:lpstr>Incorporating Health into DV Services</vt:lpstr>
      <vt:lpstr>Resource for Survivors</vt:lpstr>
      <vt:lpstr>PowerPoint Presentation</vt:lpstr>
      <vt:lpstr>Supporting LGBTQ Survivors: New Resources</vt:lpstr>
      <vt:lpstr>PowerPoint Presentation</vt:lpstr>
      <vt:lpstr>Comfort Meter: Where Am I NOW?</vt:lpstr>
    </vt:vector>
  </TitlesOfParts>
  <Company>Pros From Dover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Moms, Happy Babies</dc:title>
  <dc:creator>Brian Eveslage</dc:creator>
  <cp:lastModifiedBy>Kate Vander Tuig</cp:lastModifiedBy>
  <cp:revision>1099</cp:revision>
  <cp:lastPrinted>2017-09-14T17:29:33Z</cp:lastPrinted>
  <dcterms:created xsi:type="dcterms:W3CDTF">2014-03-26T21:21:50Z</dcterms:created>
  <dcterms:modified xsi:type="dcterms:W3CDTF">2017-10-05T16:49:50Z</dcterms:modified>
</cp:coreProperties>
</file>