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A2EBB-4C53-4999-993B-D463F25E7DAC}"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211D7-FAEC-4693-9EA8-521B77BD6982}" type="slidenum">
              <a:rPr lang="en-US" smtClean="0"/>
              <a:t>‹#›</a:t>
            </a:fld>
            <a:endParaRPr lang="en-US"/>
          </a:p>
        </p:txBody>
      </p:sp>
    </p:spTree>
    <p:extLst>
      <p:ext uri="{BB962C8B-B14F-4D97-AF65-F5344CB8AC3E}">
        <p14:creationId xmlns:p14="http://schemas.microsoft.com/office/powerpoint/2010/main" val="68370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prstGeom prst="rect">
            <a:avLst/>
          </a:prstGeom>
        </p:spPr>
        <p:txBody>
          <a:bodyPr/>
          <a:lstStyle/>
          <a:p>
            <a:pPr lvl="0"/>
            <a:endParaRPr dirty="0"/>
          </a:p>
        </p:txBody>
      </p:sp>
      <p:sp>
        <p:nvSpPr>
          <p:cNvPr id="509" name="Shape 509"/>
          <p:cNvSpPr>
            <a:spLocks noGrp="1"/>
          </p:cNvSpPr>
          <p:nvPr>
            <p:ph type="body" sz="quarter" idx="1"/>
          </p:nvPr>
        </p:nvSpPr>
        <p:spPr>
          <a:prstGeom prst="rect">
            <a:avLst/>
          </a:prstGeom>
        </p:spPr>
        <p:txBody>
          <a:bodyPr/>
          <a:lstStyle/>
          <a:p>
            <a:pPr lvl="0">
              <a:lnSpc>
                <a:spcPct val="114000"/>
              </a:lnSpc>
              <a:defRPr sz="1800"/>
            </a:pPr>
            <a:r>
              <a:rPr sz="1100" b="1" dirty="0">
                <a:solidFill>
                  <a:srgbClr val="E98A00"/>
                </a:solidFill>
                <a:ea typeface="Arial"/>
                <a:cs typeface="Arial"/>
                <a:sym typeface="Arial"/>
              </a:rPr>
              <a:t>Estimated Module Time: 90 minutes</a:t>
            </a:r>
            <a:endParaRPr sz="1100" dirty="0">
              <a:solidFill>
                <a:srgbClr val="E98A00"/>
              </a:solidFill>
              <a:ea typeface="Arial"/>
              <a:cs typeface="Arial"/>
              <a:sym typeface="Arial"/>
            </a:endParaRPr>
          </a:p>
          <a:p>
            <a:pPr>
              <a:lnSpc>
                <a:spcPct val="114000"/>
              </a:lnSpc>
              <a:spcAft>
                <a:spcPts val="589"/>
              </a:spcAft>
              <a:defRPr sz="1800"/>
            </a:pPr>
            <a:r>
              <a:rPr sz="1100" b="1" dirty="0">
                <a:solidFill>
                  <a:srgbClr val="7EC619"/>
                </a:solidFill>
                <a:ea typeface="Arial"/>
                <a:cs typeface="Arial"/>
                <a:sym typeface="Arial"/>
              </a:rPr>
              <a:t>(Depending on the amount of discussion time and selected interactive activities)</a:t>
            </a:r>
            <a:endParaRPr sz="1100" dirty="0">
              <a:ea typeface="Arial"/>
              <a:cs typeface="Arial"/>
              <a:sym typeface="Arial"/>
            </a:endParaRPr>
          </a:p>
          <a:p>
            <a:pPr>
              <a:lnSpc>
                <a:spcPct val="114000"/>
              </a:lnSpc>
              <a:spcAft>
                <a:spcPts val="589"/>
              </a:spcAft>
              <a:defRPr sz="1800"/>
            </a:pPr>
            <a:r>
              <a:rPr sz="1100" b="1" dirty="0">
                <a:solidFill>
                  <a:srgbClr val="E98A00"/>
                </a:solidFill>
                <a:ea typeface="Arial"/>
                <a:cs typeface="Arial"/>
                <a:sym typeface="Arial"/>
              </a:rPr>
              <a:t>Training Outline</a:t>
            </a:r>
            <a:endParaRPr sz="1100" dirty="0">
              <a:solidFill>
                <a:srgbClr val="E98A00"/>
              </a:solidFill>
              <a:ea typeface="Arial"/>
              <a:cs typeface="Arial"/>
              <a:sym typeface="Arial"/>
            </a:endParaRPr>
          </a:p>
          <a:p>
            <a:pPr lvl="0">
              <a:lnSpc>
                <a:spcPct val="114000"/>
              </a:lnSpc>
              <a:buSzPct val="100000"/>
              <a:buFont typeface="Arial"/>
              <a:buChar char="•"/>
              <a:defRPr sz="1800"/>
            </a:pPr>
            <a:r>
              <a:rPr sz="1100" dirty="0">
                <a:ea typeface="Arial"/>
                <a:cs typeface="Arial"/>
                <a:sym typeface="Arial"/>
              </a:rPr>
              <a:t>   Learning objectives </a:t>
            </a:r>
          </a:p>
          <a:p>
            <a:pPr lvl="0">
              <a:lnSpc>
                <a:spcPct val="114000"/>
              </a:lnSpc>
              <a:buSzPct val="100000"/>
              <a:buFont typeface="Arial"/>
              <a:buChar char="•"/>
              <a:defRPr sz="1800"/>
            </a:pPr>
            <a:r>
              <a:rPr sz="1100" dirty="0">
                <a:ea typeface="Arial"/>
                <a:cs typeface="Arial"/>
                <a:sym typeface="Arial"/>
              </a:rPr>
              <a:t>   Secondary traumatic stress </a:t>
            </a:r>
          </a:p>
          <a:p>
            <a:pPr lvl="0">
              <a:lnSpc>
                <a:spcPct val="114000"/>
              </a:lnSpc>
              <a:buSzPct val="100000"/>
              <a:buFont typeface="Arial"/>
              <a:buChar char="•"/>
              <a:defRPr sz="1800"/>
            </a:pPr>
            <a:r>
              <a:rPr sz="1100" dirty="0">
                <a:ea typeface="Arial"/>
                <a:cs typeface="Arial"/>
                <a:sym typeface="Arial"/>
              </a:rPr>
              <a:t>   Strategies for </a:t>
            </a:r>
            <a:r>
              <a:rPr lang="en-US" sz="1100" dirty="0">
                <a:ea typeface="Arial"/>
                <a:cs typeface="Arial"/>
                <a:sym typeface="Arial"/>
              </a:rPr>
              <a:t>primary care providers</a:t>
            </a:r>
            <a:endParaRPr sz="1100" dirty="0">
              <a:ea typeface="Arial"/>
              <a:cs typeface="Arial"/>
              <a:sym typeface="Arial"/>
            </a:endParaRPr>
          </a:p>
          <a:p>
            <a:pPr lvl="0">
              <a:lnSpc>
                <a:spcPct val="114000"/>
              </a:lnSpc>
              <a:buSzPct val="100000"/>
              <a:buFont typeface="Arial"/>
              <a:buChar char="•"/>
              <a:defRPr sz="1800"/>
            </a:pPr>
            <a:r>
              <a:rPr sz="1100" dirty="0">
                <a:ea typeface="Arial"/>
                <a:cs typeface="Arial"/>
                <a:sym typeface="Arial"/>
              </a:rPr>
              <a:t>   Self-Care and Relationship Checklist </a:t>
            </a:r>
          </a:p>
          <a:p>
            <a:pPr lvl="0">
              <a:lnSpc>
                <a:spcPct val="114000"/>
              </a:lnSpc>
              <a:buSzPct val="100000"/>
              <a:buFont typeface="Arial"/>
              <a:buChar char="•"/>
              <a:defRPr sz="1800"/>
            </a:pPr>
            <a:r>
              <a:rPr sz="1100" dirty="0">
                <a:ea typeface="Arial"/>
                <a:cs typeface="Arial"/>
                <a:sym typeface="Arial"/>
              </a:rPr>
              <a:t>   Organizational self-assessment tool </a:t>
            </a:r>
          </a:p>
          <a:p>
            <a:pPr>
              <a:lnSpc>
                <a:spcPct val="114000"/>
              </a:lnSpc>
              <a:spcBef>
                <a:spcPts val="981"/>
              </a:spcBef>
              <a:defRPr sz="1800"/>
            </a:pPr>
            <a:r>
              <a:rPr sz="1100" b="1" dirty="0">
                <a:solidFill>
                  <a:srgbClr val="E98A00"/>
                </a:solidFill>
                <a:ea typeface="Arial"/>
                <a:cs typeface="Arial"/>
                <a:sym typeface="Arial"/>
              </a:rPr>
              <a:t>Overview</a:t>
            </a:r>
            <a:endParaRPr sz="1100" dirty="0">
              <a:solidFill>
                <a:srgbClr val="E98A00"/>
              </a:solidFill>
              <a:ea typeface="Arial"/>
              <a:cs typeface="Arial"/>
              <a:sym typeface="Arial"/>
            </a:endParaRPr>
          </a:p>
          <a:p>
            <a:pPr>
              <a:lnSpc>
                <a:spcPct val="114000"/>
              </a:lnSpc>
              <a:spcBef>
                <a:spcPts val="981"/>
              </a:spcBef>
              <a:defRPr sz="1800"/>
            </a:pPr>
            <a:r>
              <a:rPr sz="1100" dirty="0">
                <a:ea typeface="Arial"/>
                <a:cs typeface="Arial"/>
                <a:sym typeface="Arial"/>
              </a:rPr>
              <a:t>Working with </a:t>
            </a:r>
            <a:r>
              <a:rPr lang="en-US" sz="1100" dirty="0">
                <a:ea typeface="Arial"/>
                <a:cs typeface="Arial"/>
                <a:sym typeface="Arial"/>
              </a:rPr>
              <a:t>patients </a:t>
            </a:r>
            <a:r>
              <a:rPr sz="1100" dirty="0">
                <a:ea typeface="Arial"/>
                <a:cs typeface="Arial"/>
                <a:sym typeface="Arial"/>
              </a:rPr>
              <a:t>who experience trauma can affect the caregiver/service provider, creating secondary traumatic stress. This module reviews  self-care strategies for caregivers and policies that </a:t>
            </a:r>
            <a:r>
              <a:rPr lang="en-US" sz="1100" dirty="0">
                <a:ea typeface="Arial"/>
                <a:cs typeface="Arial"/>
                <a:sym typeface="Arial"/>
              </a:rPr>
              <a:t>providers can utilize.</a:t>
            </a:r>
            <a:endParaRPr sz="1100" dirty="0">
              <a:ea typeface="Arial"/>
              <a:cs typeface="Arial"/>
              <a:sym typeface="Arial"/>
            </a:endParaRPr>
          </a:p>
        </p:txBody>
      </p:sp>
    </p:spTree>
    <p:extLst>
      <p:ext uri="{BB962C8B-B14F-4D97-AF65-F5344CB8AC3E}">
        <p14:creationId xmlns:p14="http://schemas.microsoft.com/office/powerpoint/2010/main" val="15521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7678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pPr lvl="0"/>
            <a:endParaRPr dirty="0"/>
          </a:p>
        </p:txBody>
      </p:sp>
      <p:sp>
        <p:nvSpPr>
          <p:cNvPr id="630" name="Shape 630"/>
          <p:cNvSpPr>
            <a:spLocks noGrp="1"/>
          </p:cNvSpPr>
          <p:nvPr>
            <p:ph type="body" sz="quarter" idx="1"/>
          </p:nvPr>
        </p:nvSpPr>
        <p:spPr>
          <a:prstGeom prst="rect">
            <a:avLst/>
          </a:prstGeom>
        </p:spPr>
        <p:txBody>
          <a:bodyPr/>
          <a:lstStyle/>
          <a:p>
            <a:pPr>
              <a:lnSpc>
                <a:spcPct val="114000"/>
              </a:lnSpc>
              <a:spcBef>
                <a:spcPts val="1000"/>
              </a:spcBef>
              <a:defRPr sz="1800"/>
            </a:pPr>
            <a:r>
              <a:rPr sz="1100" b="1" dirty="0">
                <a:ea typeface="Arial"/>
                <a:cs typeface="Arial"/>
                <a:sym typeface="Arial"/>
              </a:rPr>
              <a:t>Notes to Trainer: </a:t>
            </a:r>
            <a:r>
              <a:rPr sz="1100" dirty="0">
                <a:ea typeface="Arial"/>
                <a:cs typeface="Arial"/>
                <a:sym typeface="Arial"/>
              </a:rPr>
              <a:t>Funny image of two little girls who were weaned off their binkies and found the stash when their mommy wasn’t looking. Why have one when three is better?</a:t>
            </a:r>
          </a:p>
        </p:txBody>
      </p:sp>
    </p:spTree>
    <p:extLst>
      <p:ext uri="{BB962C8B-B14F-4D97-AF65-F5344CB8AC3E}">
        <p14:creationId xmlns:p14="http://schemas.microsoft.com/office/powerpoint/2010/main" val="142814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prstGeom prst="rect">
            <a:avLst/>
          </a:prstGeom>
        </p:spPr>
        <p:txBody>
          <a:bodyPr/>
          <a:lstStyle/>
          <a:p>
            <a:pPr lvl="0"/>
            <a:endParaRPr dirty="0"/>
          </a:p>
        </p:txBody>
      </p:sp>
      <p:sp>
        <p:nvSpPr>
          <p:cNvPr id="639" name="Shape 639"/>
          <p:cNvSpPr>
            <a:spLocks noGrp="1"/>
          </p:cNvSpPr>
          <p:nvPr>
            <p:ph type="body" sz="quarter" idx="1"/>
          </p:nvPr>
        </p:nvSpPr>
        <p:spPr>
          <a:prstGeom prst="rect">
            <a:avLst/>
          </a:prstGeom>
        </p:spPr>
        <p:txBody>
          <a:bodyPr/>
          <a:lstStyle/>
          <a:p>
            <a:pPr>
              <a:lnSpc>
                <a:spcPct val="114000"/>
              </a:lnSpc>
              <a:spcAft>
                <a:spcPts val="1000"/>
              </a:spcAft>
              <a:defRPr sz="1800"/>
            </a:pPr>
            <a:r>
              <a:rPr sz="1300" b="1" dirty="0">
                <a:solidFill>
                  <a:srgbClr val="E98A00"/>
                </a:solidFill>
                <a:ea typeface="Arial"/>
                <a:cs typeface="Arial"/>
                <a:sym typeface="Arial"/>
              </a:rPr>
              <a:t>Estimated Activity Time: 5 minutes</a:t>
            </a:r>
            <a:endParaRPr sz="1300" dirty="0">
              <a:solidFill>
                <a:srgbClr val="E98A00"/>
              </a:solidFill>
              <a:ea typeface="Arial"/>
              <a:cs typeface="Arial"/>
              <a:sym typeface="Arial"/>
            </a:endParaRPr>
          </a:p>
          <a:p>
            <a:pPr>
              <a:lnSpc>
                <a:spcPct val="114000"/>
              </a:lnSpc>
              <a:spcAft>
                <a:spcPts val="1000"/>
              </a:spcAft>
              <a:defRPr sz="1800"/>
            </a:pPr>
            <a:r>
              <a:rPr sz="1100" b="1" dirty="0">
                <a:ea typeface="Arial"/>
                <a:cs typeface="Arial"/>
                <a:sym typeface="Arial"/>
              </a:rPr>
              <a:t>Notes to Trainer: </a:t>
            </a:r>
            <a:r>
              <a:rPr sz="1100" dirty="0">
                <a:ea typeface="Arial"/>
                <a:cs typeface="Arial"/>
                <a:sym typeface="Arial"/>
              </a:rPr>
              <a:t>Ask participants, how is vicarious trauma manifested? Some answers that may be brought up include:</a:t>
            </a:r>
          </a:p>
          <a:p>
            <a:pPr marL="228587" indent="-228587">
              <a:lnSpc>
                <a:spcPct val="114000"/>
              </a:lnSpc>
              <a:buClr>
                <a:srgbClr val="E98A00"/>
              </a:buClr>
              <a:buSzPct val="100000"/>
              <a:buFont typeface="Arial"/>
              <a:buChar char="•"/>
              <a:defRPr sz="1800"/>
            </a:pPr>
            <a:r>
              <a:rPr sz="1100" dirty="0">
                <a:ea typeface="Arial"/>
                <a:cs typeface="Arial"/>
                <a:sym typeface="Arial"/>
              </a:rPr>
              <a:t>Comfort Food (For example: French Fries)</a:t>
            </a:r>
          </a:p>
          <a:p>
            <a:pPr marL="228587" indent="-228587">
              <a:lnSpc>
                <a:spcPct val="114000"/>
              </a:lnSpc>
              <a:buClr>
                <a:srgbClr val="E98A00"/>
              </a:buClr>
              <a:buSzPct val="100000"/>
              <a:buFont typeface="Arial"/>
              <a:buChar char="•"/>
              <a:defRPr sz="1800"/>
            </a:pPr>
            <a:r>
              <a:rPr sz="1100" dirty="0">
                <a:ea typeface="Arial"/>
                <a:cs typeface="Arial"/>
                <a:sym typeface="Arial"/>
              </a:rPr>
              <a:t>Boundary Violation and Transference</a:t>
            </a:r>
          </a:p>
          <a:p>
            <a:pPr marL="228587" indent="-228587">
              <a:lnSpc>
                <a:spcPct val="114000"/>
              </a:lnSpc>
              <a:buClr>
                <a:srgbClr val="E98A00"/>
              </a:buClr>
              <a:buSzPct val="100000"/>
              <a:buFont typeface="Arial"/>
              <a:buChar char="•"/>
              <a:defRPr sz="1800"/>
            </a:pPr>
            <a:r>
              <a:rPr sz="1100" dirty="0">
                <a:ea typeface="Arial"/>
                <a:cs typeface="Arial"/>
                <a:sym typeface="Arial"/>
              </a:rPr>
              <a:t>Chronic lateness</a:t>
            </a:r>
          </a:p>
          <a:p>
            <a:pPr marL="228587" indent="-228587">
              <a:lnSpc>
                <a:spcPct val="114000"/>
              </a:lnSpc>
              <a:buClr>
                <a:srgbClr val="E98A00"/>
              </a:buClr>
              <a:buSzPct val="100000"/>
              <a:buFont typeface="Arial"/>
              <a:buChar char="•"/>
              <a:defRPr sz="1800"/>
            </a:pPr>
            <a:r>
              <a:rPr sz="1100" dirty="0">
                <a:ea typeface="Arial"/>
                <a:cs typeface="Arial"/>
                <a:sym typeface="Arial"/>
              </a:rPr>
              <a:t>Taking excessive responsibility for the  client</a:t>
            </a:r>
          </a:p>
          <a:p>
            <a:pPr marL="228587" indent="-228587">
              <a:lnSpc>
                <a:spcPct val="114000"/>
              </a:lnSpc>
              <a:buClr>
                <a:srgbClr val="E98A00"/>
              </a:buClr>
              <a:buSzPct val="100000"/>
              <a:buFont typeface="Arial"/>
              <a:buChar char="•"/>
              <a:defRPr sz="1800"/>
            </a:pPr>
            <a:r>
              <a:rPr sz="1100" dirty="0">
                <a:ea typeface="Arial"/>
                <a:cs typeface="Arial"/>
                <a:sym typeface="Arial"/>
              </a:rPr>
              <a:t>Use of Alcohol and Drugs</a:t>
            </a:r>
          </a:p>
          <a:p>
            <a:pPr marL="228587" indent="-228587">
              <a:lnSpc>
                <a:spcPct val="114000"/>
              </a:lnSpc>
              <a:buClr>
                <a:srgbClr val="E98A00"/>
              </a:buClr>
              <a:buSzPct val="100000"/>
              <a:buFont typeface="Arial"/>
              <a:buChar char="•"/>
              <a:defRPr sz="1800"/>
            </a:pPr>
            <a:r>
              <a:rPr sz="1100" dirty="0">
                <a:ea typeface="Arial"/>
                <a:cs typeface="Arial"/>
                <a:sym typeface="Arial"/>
              </a:rPr>
              <a:t>Physical symptoms</a:t>
            </a:r>
          </a:p>
          <a:p>
            <a:pPr marL="228587" indent="-228587">
              <a:lnSpc>
                <a:spcPct val="114000"/>
              </a:lnSpc>
              <a:buClr>
                <a:srgbClr val="E98A00"/>
              </a:buClr>
              <a:buSzPct val="100000"/>
              <a:buFont typeface="Arial"/>
              <a:buChar char="•"/>
              <a:defRPr sz="1800"/>
            </a:pPr>
            <a:r>
              <a:rPr sz="1100" dirty="0">
                <a:ea typeface="Arial"/>
                <a:cs typeface="Arial"/>
                <a:sym typeface="Arial"/>
              </a:rPr>
              <a:t>Inability to relax or enjoy pleasurable activities</a:t>
            </a:r>
          </a:p>
          <a:p>
            <a:pPr marL="228587" indent="-228587">
              <a:lnSpc>
                <a:spcPct val="114000"/>
              </a:lnSpc>
              <a:buClr>
                <a:srgbClr val="E98A00"/>
              </a:buClr>
              <a:buSzPct val="100000"/>
              <a:buFont typeface="Arial"/>
              <a:buChar char="•"/>
              <a:defRPr sz="1800"/>
            </a:pPr>
            <a:r>
              <a:rPr sz="1100" dirty="0">
                <a:ea typeface="Arial"/>
                <a:cs typeface="Arial"/>
                <a:sym typeface="Arial"/>
              </a:rPr>
              <a:t>Anger</a:t>
            </a:r>
          </a:p>
          <a:p>
            <a:pPr marL="228587" indent="-228587">
              <a:lnSpc>
                <a:spcPct val="114000"/>
              </a:lnSpc>
              <a:buClr>
                <a:srgbClr val="E98A00"/>
              </a:buClr>
              <a:buSzPct val="100000"/>
              <a:buFont typeface="Arial"/>
              <a:buChar char="•"/>
              <a:defRPr sz="1800"/>
            </a:pPr>
            <a:r>
              <a:rPr sz="1100" dirty="0">
                <a:ea typeface="Arial"/>
                <a:cs typeface="Arial"/>
                <a:sym typeface="Arial"/>
              </a:rPr>
              <a:t>Reacting angrily to clients/staff/colleagues</a:t>
            </a:r>
          </a:p>
          <a:p>
            <a:pPr marL="228587" indent="-228587">
              <a:lnSpc>
                <a:spcPct val="114000"/>
              </a:lnSpc>
              <a:buClr>
                <a:srgbClr val="E98A00"/>
              </a:buClr>
              <a:buSzPct val="100000"/>
              <a:buFont typeface="Arial"/>
              <a:buChar char="•"/>
              <a:defRPr sz="1800"/>
            </a:pPr>
            <a:r>
              <a:rPr sz="1100" dirty="0">
                <a:ea typeface="Arial"/>
                <a:cs typeface="Arial"/>
                <a:sym typeface="Arial"/>
              </a:rPr>
              <a:t>Feelings of guilt</a:t>
            </a:r>
          </a:p>
          <a:p>
            <a:pPr marL="228587" indent="-228587">
              <a:lnSpc>
                <a:spcPct val="114000"/>
              </a:lnSpc>
              <a:buClr>
                <a:srgbClr val="E98A00"/>
              </a:buClr>
              <a:buSzPct val="100000"/>
              <a:buFont typeface="Arial"/>
              <a:buChar char="•"/>
              <a:defRPr sz="1800"/>
            </a:pPr>
            <a:r>
              <a:rPr sz="1100" dirty="0">
                <a:ea typeface="Arial"/>
                <a:cs typeface="Arial"/>
                <a:sym typeface="Arial"/>
              </a:rPr>
              <a:t>Detachment</a:t>
            </a:r>
          </a:p>
          <a:p>
            <a:pPr marL="228587" indent="-228587">
              <a:lnSpc>
                <a:spcPct val="114000"/>
              </a:lnSpc>
              <a:buClr>
                <a:srgbClr val="E98A00"/>
              </a:buClr>
              <a:buSzPct val="100000"/>
              <a:buFont typeface="Arial"/>
              <a:buChar char="•"/>
              <a:defRPr sz="1800"/>
            </a:pPr>
            <a:r>
              <a:rPr sz="1100" dirty="0">
                <a:ea typeface="Arial"/>
                <a:cs typeface="Arial"/>
                <a:sym typeface="Arial"/>
              </a:rPr>
              <a:t>Avoiding clients</a:t>
            </a:r>
          </a:p>
        </p:txBody>
      </p:sp>
    </p:spTree>
    <p:extLst>
      <p:ext uri="{BB962C8B-B14F-4D97-AF65-F5344CB8AC3E}">
        <p14:creationId xmlns:p14="http://schemas.microsoft.com/office/powerpoint/2010/main" val="312909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xfrm>
            <a:off x="685800" y="0"/>
            <a:ext cx="5486400" cy="4114800"/>
          </a:xfrm>
          <a:prstGeom prst="rect">
            <a:avLst/>
          </a:prstGeom>
        </p:spPr>
        <p:txBody>
          <a:bodyPr/>
          <a:lstStyle/>
          <a:p>
            <a:pPr lvl="0"/>
            <a:endParaRPr/>
          </a:p>
        </p:txBody>
      </p:sp>
      <p:sp>
        <p:nvSpPr>
          <p:cNvPr id="639" name="Shape 639"/>
          <p:cNvSpPr>
            <a:spLocks noGrp="1"/>
          </p:cNvSpPr>
          <p:nvPr>
            <p:ph type="body" sz="quarter" idx="1"/>
          </p:nvPr>
        </p:nvSpPr>
        <p:spPr>
          <a:prstGeom prst="rect">
            <a:avLst/>
          </a:prstGeom>
        </p:spPr>
        <p:txBody>
          <a:bodyPr/>
          <a:lstStyle/>
          <a:p>
            <a:pPr>
              <a:lnSpc>
                <a:spcPct val="114000"/>
              </a:lnSpc>
              <a:spcAft>
                <a:spcPts val="981"/>
              </a:spcAft>
              <a:defRPr sz="1800"/>
            </a:pPr>
            <a:r>
              <a:rPr sz="1300" b="1" dirty="0">
                <a:solidFill>
                  <a:srgbClr val="E98A00"/>
                </a:solidFill>
                <a:ea typeface="Arial"/>
                <a:cs typeface="Arial"/>
                <a:sym typeface="Arial"/>
              </a:rPr>
              <a:t>Estimated Activity Time: 5 minutes</a:t>
            </a:r>
            <a:endParaRPr sz="1300" dirty="0">
              <a:solidFill>
                <a:srgbClr val="E98A00"/>
              </a:solidFill>
              <a:ea typeface="Arial"/>
              <a:cs typeface="Arial"/>
              <a:sym typeface="Arial"/>
            </a:endParaRPr>
          </a:p>
          <a:p>
            <a:pPr>
              <a:lnSpc>
                <a:spcPct val="114000"/>
              </a:lnSpc>
              <a:spcAft>
                <a:spcPts val="981"/>
              </a:spcAft>
              <a:defRPr sz="1800"/>
            </a:pPr>
            <a:r>
              <a:rPr sz="1100" b="1" dirty="0">
                <a:ea typeface="Arial"/>
                <a:cs typeface="Arial"/>
                <a:sym typeface="Arial"/>
              </a:rPr>
              <a:t>Notes to Trainer: </a:t>
            </a:r>
            <a:r>
              <a:rPr sz="1100" dirty="0">
                <a:ea typeface="Arial"/>
                <a:cs typeface="Arial"/>
                <a:sym typeface="Arial"/>
              </a:rPr>
              <a:t>Ask participants, how is vicarious trauma manifested? Some answers that may be brought up include:</a:t>
            </a:r>
          </a:p>
          <a:p>
            <a:pPr marL="224325" indent="-224325">
              <a:lnSpc>
                <a:spcPct val="114000"/>
              </a:lnSpc>
              <a:buClr>
                <a:srgbClr val="E98A00"/>
              </a:buClr>
              <a:buSzPct val="100000"/>
              <a:buFont typeface="Arial"/>
              <a:buChar char="•"/>
              <a:defRPr sz="1800"/>
            </a:pPr>
            <a:r>
              <a:rPr sz="1100" dirty="0">
                <a:ea typeface="Arial"/>
                <a:cs typeface="Arial"/>
                <a:sym typeface="Arial"/>
              </a:rPr>
              <a:t>Comfort Food (For example: French Fries)</a:t>
            </a:r>
          </a:p>
          <a:p>
            <a:pPr marL="224325" indent="-224325">
              <a:lnSpc>
                <a:spcPct val="114000"/>
              </a:lnSpc>
              <a:buClr>
                <a:srgbClr val="E98A00"/>
              </a:buClr>
              <a:buSzPct val="100000"/>
              <a:buFont typeface="Arial"/>
              <a:buChar char="•"/>
              <a:defRPr sz="1800"/>
            </a:pPr>
            <a:r>
              <a:rPr sz="1100" dirty="0">
                <a:ea typeface="Arial"/>
                <a:cs typeface="Arial"/>
                <a:sym typeface="Arial"/>
              </a:rPr>
              <a:t>Boundary Violation and Transference</a:t>
            </a:r>
          </a:p>
          <a:p>
            <a:pPr marL="224325" indent="-224325">
              <a:lnSpc>
                <a:spcPct val="114000"/>
              </a:lnSpc>
              <a:buClr>
                <a:srgbClr val="E98A00"/>
              </a:buClr>
              <a:buSzPct val="100000"/>
              <a:buFont typeface="Arial"/>
              <a:buChar char="•"/>
              <a:defRPr sz="1800"/>
            </a:pPr>
            <a:r>
              <a:rPr sz="1100" dirty="0">
                <a:ea typeface="Arial"/>
                <a:cs typeface="Arial"/>
                <a:sym typeface="Arial"/>
              </a:rPr>
              <a:t>Chronic lateness</a:t>
            </a:r>
          </a:p>
          <a:p>
            <a:pPr marL="224325" indent="-224325">
              <a:lnSpc>
                <a:spcPct val="114000"/>
              </a:lnSpc>
              <a:buClr>
                <a:srgbClr val="E98A00"/>
              </a:buClr>
              <a:buSzPct val="100000"/>
              <a:buFont typeface="Arial"/>
              <a:buChar char="•"/>
              <a:defRPr sz="1800"/>
            </a:pPr>
            <a:r>
              <a:rPr sz="1100" dirty="0">
                <a:ea typeface="Arial"/>
                <a:cs typeface="Arial"/>
                <a:sym typeface="Arial"/>
              </a:rPr>
              <a:t>Taking excessive responsibility for the  client</a:t>
            </a:r>
          </a:p>
          <a:p>
            <a:pPr marL="224325" indent="-224325">
              <a:lnSpc>
                <a:spcPct val="114000"/>
              </a:lnSpc>
              <a:buClr>
                <a:srgbClr val="E98A00"/>
              </a:buClr>
              <a:buSzPct val="100000"/>
              <a:buFont typeface="Arial"/>
              <a:buChar char="•"/>
              <a:defRPr sz="1800"/>
            </a:pPr>
            <a:r>
              <a:rPr sz="1100" dirty="0">
                <a:ea typeface="Arial"/>
                <a:cs typeface="Arial"/>
                <a:sym typeface="Arial"/>
              </a:rPr>
              <a:t>Use of Alcohol and Drugs</a:t>
            </a:r>
          </a:p>
          <a:p>
            <a:pPr marL="224325" indent="-224325">
              <a:lnSpc>
                <a:spcPct val="114000"/>
              </a:lnSpc>
              <a:buClr>
                <a:srgbClr val="E98A00"/>
              </a:buClr>
              <a:buSzPct val="100000"/>
              <a:buFont typeface="Arial"/>
              <a:buChar char="•"/>
              <a:defRPr sz="1800"/>
            </a:pPr>
            <a:r>
              <a:rPr sz="1100" dirty="0">
                <a:ea typeface="Arial"/>
                <a:cs typeface="Arial"/>
                <a:sym typeface="Arial"/>
              </a:rPr>
              <a:t>Physical symptoms</a:t>
            </a:r>
          </a:p>
          <a:p>
            <a:pPr marL="224325" indent="-224325">
              <a:lnSpc>
                <a:spcPct val="114000"/>
              </a:lnSpc>
              <a:buClr>
                <a:srgbClr val="E98A00"/>
              </a:buClr>
              <a:buSzPct val="100000"/>
              <a:buFont typeface="Arial"/>
              <a:buChar char="•"/>
              <a:defRPr sz="1800"/>
            </a:pPr>
            <a:r>
              <a:rPr sz="1100" dirty="0">
                <a:ea typeface="Arial"/>
                <a:cs typeface="Arial"/>
                <a:sym typeface="Arial"/>
              </a:rPr>
              <a:t>Inability to relax or enjoy pleasurable activities</a:t>
            </a:r>
          </a:p>
          <a:p>
            <a:pPr marL="224325" indent="-224325">
              <a:lnSpc>
                <a:spcPct val="114000"/>
              </a:lnSpc>
              <a:buClr>
                <a:srgbClr val="E98A00"/>
              </a:buClr>
              <a:buSzPct val="100000"/>
              <a:buFont typeface="Arial"/>
              <a:buChar char="•"/>
              <a:defRPr sz="1800"/>
            </a:pPr>
            <a:r>
              <a:rPr sz="1100" dirty="0">
                <a:ea typeface="Arial"/>
                <a:cs typeface="Arial"/>
                <a:sym typeface="Arial"/>
              </a:rPr>
              <a:t>Anger</a:t>
            </a:r>
          </a:p>
          <a:p>
            <a:pPr marL="224325" indent="-224325">
              <a:lnSpc>
                <a:spcPct val="114000"/>
              </a:lnSpc>
              <a:buClr>
                <a:srgbClr val="E98A00"/>
              </a:buClr>
              <a:buSzPct val="100000"/>
              <a:buFont typeface="Arial"/>
              <a:buChar char="•"/>
              <a:defRPr sz="1800"/>
            </a:pPr>
            <a:r>
              <a:rPr sz="1100" dirty="0">
                <a:ea typeface="Arial"/>
                <a:cs typeface="Arial"/>
                <a:sym typeface="Arial"/>
              </a:rPr>
              <a:t>Reacting angrily to clients/staff/colleagues</a:t>
            </a:r>
          </a:p>
          <a:p>
            <a:pPr marL="224325" indent="-224325">
              <a:lnSpc>
                <a:spcPct val="114000"/>
              </a:lnSpc>
              <a:buClr>
                <a:srgbClr val="E98A00"/>
              </a:buClr>
              <a:buSzPct val="100000"/>
              <a:buFont typeface="Arial"/>
              <a:buChar char="•"/>
              <a:defRPr sz="1800"/>
            </a:pPr>
            <a:r>
              <a:rPr sz="1100" dirty="0">
                <a:ea typeface="Arial"/>
                <a:cs typeface="Arial"/>
                <a:sym typeface="Arial"/>
              </a:rPr>
              <a:t>Feelings of guilt</a:t>
            </a:r>
          </a:p>
          <a:p>
            <a:pPr marL="224325" indent="-224325">
              <a:lnSpc>
                <a:spcPct val="114000"/>
              </a:lnSpc>
              <a:buClr>
                <a:srgbClr val="E98A00"/>
              </a:buClr>
              <a:buSzPct val="100000"/>
              <a:buFont typeface="Arial"/>
              <a:buChar char="•"/>
              <a:defRPr sz="1800"/>
            </a:pPr>
            <a:r>
              <a:rPr sz="1100" dirty="0">
                <a:ea typeface="Arial"/>
                <a:cs typeface="Arial"/>
                <a:sym typeface="Arial"/>
              </a:rPr>
              <a:t>Detachment</a:t>
            </a:r>
          </a:p>
          <a:p>
            <a:pPr marL="224325" indent="-224325">
              <a:lnSpc>
                <a:spcPct val="114000"/>
              </a:lnSpc>
              <a:buClr>
                <a:srgbClr val="E98A00"/>
              </a:buClr>
              <a:buSzPct val="100000"/>
              <a:buFont typeface="Arial"/>
              <a:buChar char="•"/>
              <a:defRPr sz="1800"/>
            </a:pPr>
            <a:r>
              <a:rPr sz="1100" dirty="0">
                <a:ea typeface="Arial"/>
                <a:cs typeface="Arial"/>
                <a:sym typeface="Arial"/>
              </a:rPr>
              <a:t>Avoiding clients</a:t>
            </a:r>
          </a:p>
        </p:txBody>
      </p:sp>
    </p:spTree>
    <p:extLst>
      <p:ext uri="{BB962C8B-B14F-4D97-AF65-F5344CB8AC3E}">
        <p14:creationId xmlns:p14="http://schemas.microsoft.com/office/powerpoint/2010/main" val="309145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prstGeom prst="rect">
            <a:avLst/>
          </a:prstGeom>
        </p:spPr>
        <p:txBody>
          <a:bodyPr/>
          <a:lstStyle/>
          <a:p>
            <a:pPr lvl="0"/>
            <a:endParaRPr dirty="0"/>
          </a:p>
        </p:txBody>
      </p:sp>
      <p:sp>
        <p:nvSpPr>
          <p:cNvPr id="648" name="Shape 648"/>
          <p:cNvSpPr>
            <a:spLocks noGrp="1"/>
          </p:cNvSpPr>
          <p:nvPr>
            <p:ph type="body" sz="quarter" idx="1"/>
          </p:nvPr>
        </p:nvSpPr>
        <p:spPr>
          <a:prstGeom prst="rect">
            <a:avLst/>
          </a:prstGeom>
        </p:spPr>
        <p:txBody>
          <a:bodyPr/>
          <a:lstStyle/>
          <a:p>
            <a:pPr lvl="0">
              <a:lnSpc>
                <a:spcPct val="114000"/>
              </a:lnSpc>
              <a:defRPr sz="1800"/>
            </a:pPr>
            <a:r>
              <a:rPr sz="1100" b="1" dirty="0">
                <a:ea typeface="Arial"/>
                <a:cs typeface="Arial"/>
                <a:sym typeface="Arial"/>
              </a:rPr>
              <a:t>Notes to Trainer: </a:t>
            </a:r>
            <a:r>
              <a:rPr sz="1100" dirty="0">
                <a:ea typeface="Arial"/>
                <a:cs typeface="Arial"/>
                <a:sym typeface="Arial"/>
              </a:rPr>
              <a:t>Ask the participants to take out and review hand out. After asking them to do a quick review of the list ask if there are any</a:t>
            </a:r>
            <a:r>
              <a:rPr lang="en-US" sz="1100" dirty="0">
                <a:ea typeface="Arial"/>
                <a:cs typeface="Arial"/>
                <a:sym typeface="Arial"/>
              </a:rPr>
              <a:t> </a:t>
            </a:r>
            <a:r>
              <a:rPr sz="1100" dirty="0">
                <a:ea typeface="Arial"/>
                <a:cs typeface="Arial"/>
                <a:sym typeface="Arial"/>
              </a:rPr>
              <a:t>ways they take care of themselves </a:t>
            </a:r>
            <a:r>
              <a:rPr lang="en-US" sz="1100" dirty="0">
                <a:ea typeface="Arial"/>
                <a:cs typeface="Arial"/>
                <a:sym typeface="Arial"/>
              </a:rPr>
              <a:t>that are </a:t>
            </a:r>
            <a:r>
              <a:rPr sz="1100" dirty="0">
                <a:ea typeface="Arial"/>
                <a:cs typeface="Arial"/>
                <a:sym typeface="Arial"/>
              </a:rPr>
              <a:t>not on the list. </a:t>
            </a:r>
            <a:r>
              <a:rPr lang="en-US" sz="1100" dirty="0">
                <a:ea typeface="Arial"/>
                <a:cs typeface="Arial"/>
                <a:sym typeface="Arial"/>
              </a:rPr>
              <a:t>This is a g</a:t>
            </a:r>
            <a:r>
              <a:rPr sz="1100" dirty="0">
                <a:ea typeface="Arial"/>
                <a:cs typeface="Arial"/>
                <a:sym typeface="Arial"/>
              </a:rPr>
              <a:t>ood example of</a:t>
            </a:r>
            <a:r>
              <a:rPr lang="en-US" sz="1100" dirty="0">
                <a:ea typeface="Arial"/>
                <a:cs typeface="Arial"/>
                <a:sym typeface="Arial"/>
              </a:rPr>
              <a:t> a</a:t>
            </a:r>
            <a:r>
              <a:rPr sz="1100" dirty="0">
                <a:ea typeface="Arial"/>
                <a:cs typeface="Arial"/>
                <a:sym typeface="Arial"/>
              </a:rPr>
              <a:t> tool that you can bring back and do with colleagues.</a:t>
            </a:r>
          </a:p>
          <a:p>
            <a:pPr>
              <a:lnSpc>
                <a:spcPct val="114000"/>
              </a:lnSpc>
              <a:spcBef>
                <a:spcPts val="1000"/>
              </a:spcBef>
              <a:defRPr sz="1800"/>
            </a:pPr>
            <a:endParaRPr dirty="0">
              <a:ea typeface="Arial"/>
              <a:cs typeface="Arial"/>
              <a:sym typeface="Arial"/>
            </a:endParaRPr>
          </a:p>
          <a:p>
            <a:pPr lvl="0">
              <a:lnSpc>
                <a:spcPct val="100000"/>
              </a:lnSpc>
              <a:defRPr sz="1800"/>
            </a:pPr>
            <a:r>
              <a:rPr lang="en-US" sz="1000" dirty="0">
                <a:ea typeface="Arial"/>
                <a:cs typeface="Arial"/>
                <a:sym typeface="Arial"/>
              </a:rPr>
              <a:t>Katherine T. Volk, Kathleen Guarino, Megan Edson Grandin, and Rose Clervil. </a:t>
            </a:r>
            <a:r>
              <a:rPr sz="1000" dirty="0">
                <a:ea typeface="Arial"/>
                <a:cs typeface="Arial"/>
                <a:sym typeface="Arial"/>
              </a:rPr>
              <a:t>What About You?: A Workbook for Those Who Work with Others, Copyright 2008: The National Center on Family Homelessness</a:t>
            </a:r>
            <a:r>
              <a:rPr lang="en-US" sz="1000" dirty="0">
                <a:ea typeface="Arial"/>
                <a:cs typeface="Arial"/>
                <a:sym typeface="Arial"/>
              </a:rPr>
              <a:t>. Available at:</a:t>
            </a:r>
            <a:r>
              <a:rPr sz="1000" dirty="0">
                <a:ea typeface="Arial"/>
                <a:cs typeface="Arial"/>
                <a:sym typeface="Arial"/>
              </a:rPr>
              <a:t> www.familyhomelessness.org/media/94.pdf </a:t>
            </a:r>
            <a:endParaRPr dirty="0">
              <a:ea typeface="Arial"/>
              <a:cs typeface="Arial"/>
              <a:sym typeface="Arial"/>
            </a:endParaRPr>
          </a:p>
        </p:txBody>
      </p:sp>
    </p:spTree>
    <p:extLst>
      <p:ext uri="{BB962C8B-B14F-4D97-AF65-F5344CB8AC3E}">
        <p14:creationId xmlns:p14="http://schemas.microsoft.com/office/powerpoint/2010/main" val="276381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pPr lvl="0"/>
            <a:endParaRPr dirty="0"/>
          </a:p>
        </p:txBody>
      </p:sp>
      <p:sp>
        <p:nvSpPr>
          <p:cNvPr id="709" name="Shape 709"/>
          <p:cNvSpPr>
            <a:spLocks noGrp="1"/>
          </p:cNvSpPr>
          <p:nvPr>
            <p:ph type="body" sz="quarter" idx="1"/>
          </p:nvPr>
        </p:nvSpPr>
        <p:spPr>
          <a:prstGeom prst="rect">
            <a:avLst/>
          </a:prstGeom>
        </p:spPr>
        <p:txBody>
          <a:bodyPr/>
          <a:lstStyle/>
          <a:p>
            <a:pPr indent="13174">
              <a:lnSpc>
                <a:spcPct val="114000"/>
              </a:lnSpc>
              <a:spcAft>
                <a:spcPts val="600"/>
              </a:spcAft>
              <a:defRPr sz="1800"/>
            </a:pPr>
            <a:r>
              <a:rPr sz="1100" b="1" dirty="0">
                <a:ea typeface="Arial"/>
                <a:cs typeface="Arial"/>
                <a:sym typeface="Arial"/>
              </a:rPr>
              <a:t>Notes to Trainer:  </a:t>
            </a:r>
            <a:r>
              <a:rPr sz="1100" dirty="0">
                <a:ea typeface="Arial"/>
                <a:cs typeface="Arial"/>
                <a:sym typeface="Arial"/>
              </a:rPr>
              <a:t>This instrument is designed to help agencies create trauma-informed, supportive work environments. It includes a checklist format for organizations to evaluate:</a:t>
            </a:r>
          </a:p>
          <a:p>
            <a:pPr marL="233350" indent="-233350">
              <a:lnSpc>
                <a:spcPct val="114000"/>
              </a:lnSpc>
              <a:buClr>
                <a:srgbClr val="FF8000"/>
              </a:buClr>
              <a:buSzPct val="100000"/>
              <a:buFont typeface="Arial"/>
              <a:buChar char="•"/>
              <a:defRPr sz="1800"/>
            </a:pPr>
            <a:r>
              <a:rPr sz="1100" dirty="0">
                <a:ea typeface="Arial"/>
                <a:cs typeface="Arial"/>
                <a:sym typeface="Arial"/>
              </a:rPr>
              <a:t>Training and education</a:t>
            </a:r>
          </a:p>
          <a:p>
            <a:pPr marL="233350" indent="-233350">
              <a:lnSpc>
                <a:spcPct val="114000"/>
              </a:lnSpc>
              <a:buClr>
                <a:srgbClr val="FF8000"/>
              </a:buClr>
              <a:buSzPct val="100000"/>
              <a:buFont typeface="Arial"/>
              <a:buChar char="•"/>
              <a:defRPr sz="1800"/>
            </a:pPr>
            <a:r>
              <a:rPr sz="1100" dirty="0">
                <a:ea typeface="Arial"/>
                <a:cs typeface="Arial"/>
                <a:sym typeface="Arial"/>
              </a:rPr>
              <a:t>Support and supervision </a:t>
            </a:r>
          </a:p>
          <a:p>
            <a:pPr marL="233350" indent="-233350">
              <a:lnSpc>
                <a:spcPct val="114000"/>
              </a:lnSpc>
              <a:buClr>
                <a:srgbClr val="FF8000"/>
              </a:buClr>
              <a:buSzPct val="100000"/>
              <a:buFont typeface="Arial"/>
              <a:buChar char="•"/>
              <a:defRPr sz="1800"/>
            </a:pPr>
            <a:r>
              <a:rPr sz="1100" dirty="0">
                <a:ea typeface="Arial"/>
                <a:cs typeface="Arial"/>
                <a:sym typeface="Arial"/>
              </a:rPr>
              <a:t>Communication</a:t>
            </a:r>
          </a:p>
          <a:p>
            <a:pPr marL="233350" indent="-233350">
              <a:lnSpc>
                <a:spcPct val="114000"/>
              </a:lnSpc>
              <a:buClr>
                <a:srgbClr val="FF8000"/>
              </a:buClr>
              <a:buSzPct val="100000"/>
              <a:buFont typeface="Arial"/>
              <a:buChar char="•"/>
              <a:defRPr sz="1800"/>
            </a:pPr>
            <a:r>
              <a:rPr sz="1100" dirty="0">
                <a:ea typeface="Arial"/>
                <a:cs typeface="Arial"/>
                <a:sym typeface="Arial"/>
              </a:rPr>
              <a:t>Employee control and input</a:t>
            </a:r>
          </a:p>
          <a:p>
            <a:pPr marL="233350" indent="-233350">
              <a:lnSpc>
                <a:spcPct val="114000"/>
              </a:lnSpc>
              <a:spcAft>
                <a:spcPts val="600"/>
              </a:spcAft>
              <a:buClr>
                <a:srgbClr val="FF8000"/>
              </a:buClr>
              <a:buSzPct val="100000"/>
              <a:buFont typeface="Arial"/>
              <a:buChar char="•"/>
              <a:defRPr sz="1800"/>
            </a:pPr>
            <a:r>
              <a:rPr sz="1100" dirty="0">
                <a:ea typeface="Arial"/>
                <a:cs typeface="Arial"/>
                <a:sym typeface="Arial"/>
              </a:rPr>
              <a:t>Work environment</a:t>
            </a:r>
          </a:p>
          <a:p>
            <a:pPr lvl="0">
              <a:lnSpc>
                <a:spcPct val="114000"/>
              </a:lnSpc>
              <a:defRPr sz="1800"/>
            </a:pPr>
            <a:r>
              <a:rPr sz="1100" dirty="0">
                <a:ea typeface="Arial"/>
                <a:cs typeface="Arial"/>
                <a:sym typeface="Arial"/>
              </a:rPr>
              <a:t>It also includes a self–assessment handout for employees.</a:t>
            </a:r>
            <a:endParaRPr lang="en-US" sz="1100" dirty="0">
              <a:ea typeface="Arial"/>
              <a:cs typeface="Arial"/>
              <a:sym typeface="Arial"/>
            </a:endParaRPr>
          </a:p>
          <a:p>
            <a:pPr lvl="0">
              <a:lnSpc>
                <a:spcPct val="114000"/>
              </a:lnSpc>
              <a:defRPr sz="1800"/>
            </a:pPr>
            <a:endParaRPr sz="1100" dirty="0">
              <a:ea typeface="Arial"/>
              <a:cs typeface="Arial"/>
              <a:sym typeface="Arial"/>
            </a:endParaRPr>
          </a:p>
          <a:p>
            <a:pPr lvl="0">
              <a:lnSpc>
                <a:spcPct val="100000"/>
              </a:lnSpc>
              <a:defRPr sz="1800"/>
            </a:pPr>
            <a:r>
              <a:rPr sz="1000" dirty="0">
                <a:ea typeface="Arial"/>
                <a:cs typeface="Arial"/>
                <a:sym typeface="Arial"/>
              </a:rPr>
              <a:t>What About You?: A Workbook for Those Who Work with Others, Katherine T. Volk, Kathleen Guarino, Megan Edson Grandin, and Rose Clervil, Copyright 2008: The National Center on Family Homelessness http://www.familyhomelessness.org/media/94.pdf</a:t>
            </a:r>
            <a:r>
              <a:rPr lang="en-US" sz="1000" dirty="0">
                <a:ea typeface="Arial"/>
                <a:cs typeface="Arial"/>
                <a:sym typeface="Arial"/>
              </a:rPr>
              <a:t> </a:t>
            </a:r>
            <a:r>
              <a:rPr sz="1000" dirty="0">
                <a:ea typeface="Arial"/>
                <a:cs typeface="Arial"/>
                <a:sym typeface="Arial"/>
              </a:rPr>
              <a:t>(p.36-37)</a:t>
            </a:r>
            <a:endParaRPr sz="1100" dirty="0">
              <a:ea typeface="Arial"/>
              <a:cs typeface="Arial"/>
              <a:sym typeface="Arial"/>
            </a:endParaRPr>
          </a:p>
        </p:txBody>
      </p:sp>
    </p:spTree>
    <p:extLst>
      <p:ext uri="{BB962C8B-B14F-4D97-AF65-F5344CB8AC3E}">
        <p14:creationId xmlns:p14="http://schemas.microsoft.com/office/powerpoint/2010/main" val="52498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0"/>
            <a:ext cx="5486400" cy="4114800"/>
          </a:xfrm>
        </p:spPr>
      </p:sp>
      <p:sp>
        <p:nvSpPr>
          <p:cNvPr id="3" name="Notes Placeholder 2"/>
          <p:cNvSpPr>
            <a:spLocks noGrp="1"/>
          </p:cNvSpPr>
          <p:nvPr>
            <p:ph type="body" idx="1"/>
          </p:nvPr>
        </p:nvSpPr>
        <p:spPr/>
        <p:txBody>
          <a:bodyPr/>
          <a:lstStyle/>
          <a:p>
            <a:pPr defTabSz="448625">
              <a:lnSpc>
                <a:spcPct val="114000"/>
              </a:lnSpc>
              <a:spcAft>
                <a:spcPts val="981"/>
              </a:spcAft>
              <a:defRPr/>
            </a:pPr>
            <a:r>
              <a:rPr lang="en-US" dirty="0"/>
              <a:t>http://www.umassmed.edu/cfm/stress-reduction/history-of-mbsr/</a:t>
            </a:r>
          </a:p>
          <a:p>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62287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0"/>
            <a:ext cx="5486400" cy="4114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1507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0"/>
            <a:ext cx="5486400" cy="4114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4043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0"/>
            <a:ext cx="5486400" cy="4114800"/>
          </a:xfrm>
        </p:spPr>
      </p:sp>
      <p:sp>
        <p:nvSpPr>
          <p:cNvPr id="3" name="Notes Placeholder 2"/>
          <p:cNvSpPr>
            <a:spLocks noGrp="1"/>
          </p:cNvSpPr>
          <p:nvPr>
            <p:ph type="body" idx="1"/>
          </p:nvPr>
        </p:nvSpPr>
        <p:spPr/>
        <p:txBody>
          <a:bodyPr/>
          <a:lstStyle/>
          <a:p>
            <a:r>
              <a:rPr lang="en-US" dirty="0" err="1" smtClean="0"/>
              <a:t>Mindfullness</a:t>
            </a:r>
            <a:r>
              <a:rPr lang="en-US" dirty="0" smtClean="0"/>
              <a:t> in Motion (MIM): An Onsite</a:t>
            </a:r>
          </a:p>
          <a:p>
            <a:endParaRPr lang="en-US" dirty="0" smtClean="0"/>
          </a:p>
          <a:p>
            <a:r>
              <a:rPr lang="en-US" dirty="0" smtClean="0"/>
              <a:t>J Vis Exp. 2015; (101) 52359</a:t>
            </a:r>
            <a:endParaRPr lang="en-US" dirty="0"/>
          </a:p>
        </p:txBody>
      </p:sp>
      <p:sp>
        <p:nvSpPr>
          <p:cNvPr id="4" name="Slide Number Placeholder 3"/>
          <p:cNvSpPr>
            <a:spLocks noGrp="1"/>
          </p:cNvSpPr>
          <p:nvPr>
            <p:ph type="sldNum" sz="quarter" idx="10"/>
          </p:nvPr>
        </p:nvSpPr>
        <p:spPr/>
        <p:txBody>
          <a:bodyPr/>
          <a:lstStyle/>
          <a:p>
            <a:fld id="{27A5BC6A-EEF4-E244-B83E-6968E23E9FB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7711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prstGeom prst="rect">
            <a:avLst/>
          </a:prstGeom>
        </p:spPr>
        <p:txBody>
          <a:bodyPr/>
          <a:lstStyle/>
          <a:p>
            <a:pPr lvl="0"/>
            <a:endParaRPr dirty="0"/>
          </a:p>
        </p:txBody>
      </p:sp>
      <p:sp>
        <p:nvSpPr>
          <p:cNvPr id="543" name="Shape 543"/>
          <p:cNvSpPr>
            <a:spLocks noGrp="1"/>
          </p:cNvSpPr>
          <p:nvPr>
            <p:ph type="body" sz="quarter" idx="1"/>
          </p:nvPr>
        </p:nvSpPr>
        <p:spPr>
          <a:prstGeom prst="rect">
            <a:avLst/>
          </a:prstGeom>
        </p:spPr>
        <p:txBody>
          <a:bodyPr/>
          <a:lstStyle/>
          <a:p>
            <a:pPr>
              <a:lnSpc>
                <a:spcPct val="114000"/>
              </a:lnSpc>
              <a:spcBef>
                <a:spcPts val="1000"/>
              </a:spcBef>
              <a:defRPr sz="1800"/>
            </a:pPr>
            <a:r>
              <a:rPr sz="1100" b="1" dirty="0">
                <a:ea typeface="Arial"/>
                <a:cs typeface="Arial"/>
                <a:sym typeface="Arial"/>
              </a:rPr>
              <a:t>Notes to Trainer: </a:t>
            </a:r>
            <a:r>
              <a:rPr sz="1100" dirty="0">
                <a:ea typeface="Arial"/>
                <a:cs typeface="Arial"/>
                <a:sym typeface="Arial"/>
              </a:rPr>
              <a:t>Whether its family violence or something else the benefit of coming from an universal framework is that, it’s not an us versus them or you versus me, but rather an all of us issue. It doesn’t leave anyone out. It doesn’t shame anyone. </a:t>
            </a:r>
          </a:p>
        </p:txBody>
      </p:sp>
    </p:spTree>
    <p:extLst>
      <p:ext uri="{BB962C8B-B14F-4D97-AF65-F5344CB8AC3E}">
        <p14:creationId xmlns:p14="http://schemas.microsoft.com/office/powerpoint/2010/main" val="344613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Shape 718"/>
          <p:cNvSpPr>
            <a:spLocks noGrp="1" noRot="1" noChangeAspect="1"/>
          </p:cNvSpPr>
          <p:nvPr>
            <p:ph type="sldImg"/>
          </p:nvPr>
        </p:nvSpPr>
        <p:spPr>
          <a:xfrm>
            <a:off x="685800" y="0"/>
            <a:ext cx="5486400" cy="4114800"/>
          </a:xfrm>
          <a:prstGeom prst="rect">
            <a:avLst/>
          </a:prstGeom>
        </p:spPr>
        <p:txBody>
          <a:bodyPr/>
          <a:lstStyle/>
          <a:p>
            <a:pPr lvl="0"/>
            <a:endParaRPr/>
          </a:p>
        </p:txBody>
      </p:sp>
      <p:sp>
        <p:nvSpPr>
          <p:cNvPr id="719" name="Shape 719"/>
          <p:cNvSpPr>
            <a:spLocks noGrp="1"/>
          </p:cNvSpPr>
          <p:nvPr>
            <p:ph type="body" sz="quarter" idx="1"/>
          </p:nvPr>
        </p:nvSpPr>
        <p:spPr>
          <a:xfrm>
            <a:off x="670892" y="4122295"/>
            <a:ext cx="5367130" cy="4047344"/>
          </a:xfrm>
          <a:prstGeom prst="rect">
            <a:avLst/>
          </a:prstGeom>
        </p:spPr>
        <p:txBody>
          <a:bodyPr>
            <a:normAutofit lnSpcReduction="10000"/>
          </a:bodyPr>
          <a:lstStyle/>
          <a:p>
            <a:pPr defTabSz="465384">
              <a:lnSpc>
                <a:spcPct val="114000"/>
              </a:lnSpc>
              <a:spcAft>
                <a:spcPts val="589"/>
              </a:spcAft>
              <a:defRPr sz="1800"/>
            </a:pPr>
            <a:r>
              <a:rPr sz="1100" b="1" dirty="0">
                <a:ea typeface="Arial"/>
                <a:cs typeface="Arial"/>
                <a:sym typeface="Arial"/>
              </a:rPr>
              <a:t>Notes to Trainer: </a:t>
            </a:r>
            <a:r>
              <a:rPr sz="1100" dirty="0">
                <a:ea typeface="Arial"/>
                <a:cs typeface="Arial"/>
                <a:sym typeface="Arial"/>
              </a:rPr>
              <a:t>Tell participants they can use adjectives. If participants don’t see clients, then ask them to write down three good things about their staff. </a:t>
            </a:r>
          </a:p>
          <a:p>
            <a:pPr>
              <a:lnSpc>
                <a:spcPct val="114000"/>
              </a:lnSpc>
              <a:spcAft>
                <a:spcPts val="589"/>
              </a:spcAft>
              <a:defRPr sz="1800"/>
            </a:pPr>
            <a:r>
              <a:rPr lang="en-US" sz="1100" dirty="0">
                <a:ea typeface="Arial"/>
                <a:cs typeface="Arial"/>
                <a:sym typeface="Arial"/>
              </a:rPr>
              <a:t>During </a:t>
            </a:r>
            <a:r>
              <a:rPr sz="1100" dirty="0">
                <a:ea typeface="Arial"/>
                <a:cs typeface="Arial"/>
                <a:sym typeface="Arial"/>
              </a:rPr>
              <a:t>debrief, ask the audience which question was the hardest to answer. Did any of participants write down three good things about the</a:t>
            </a:r>
            <a:r>
              <a:rPr lang="en-US" sz="1100" dirty="0">
                <a:ea typeface="Arial"/>
                <a:cs typeface="Arial"/>
                <a:sym typeface="Arial"/>
              </a:rPr>
              <a:t>ir</a:t>
            </a:r>
            <a:r>
              <a:rPr sz="1100" dirty="0">
                <a:ea typeface="Arial"/>
                <a:cs typeface="Arial"/>
                <a:sym typeface="Arial"/>
              </a:rPr>
              <a:t> co-worker in the room? Ask them if they would be willing to share what they wrote about their colleague. Ask the colleague how it felt to hear that about themselves. Ask if this process would make it easier for them to come up with three good things about themselves.</a:t>
            </a:r>
          </a:p>
          <a:p>
            <a:pPr>
              <a:lnSpc>
                <a:spcPct val="114000"/>
              </a:lnSpc>
              <a:spcAft>
                <a:spcPts val="589"/>
              </a:spcAft>
              <a:defRPr sz="1800"/>
            </a:pPr>
            <a:r>
              <a:rPr lang="en-US" sz="1100" dirty="0">
                <a:ea typeface="Arial"/>
                <a:cs typeface="Arial"/>
                <a:sym typeface="Arial"/>
              </a:rPr>
              <a:t>Ask participants, w</a:t>
            </a:r>
            <a:r>
              <a:rPr sz="1100" dirty="0">
                <a:ea typeface="Arial"/>
                <a:cs typeface="Arial"/>
                <a:sym typeface="Arial"/>
              </a:rPr>
              <a:t>hy did we do this exercise? </a:t>
            </a:r>
            <a:r>
              <a:rPr lang="en-US" sz="1100" dirty="0">
                <a:ea typeface="Arial"/>
                <a:cs typeface="Arial"/>
                <a:sym typeface="Arial"/>
              </a:rPr>
              <a:t> Explain that it is b</a:t>
            </a:r>
            <a:r>
              <a:rPr sz="1100" dirty="0">
                <a:ea typeface="Arial"/>
                <a:cs typeface="Arial"/>
                <a:sym typeface="Arial"/>
              </a:rPr>
              <a:t>ecause we </a:t>
            </a:r>
            <a:r>
              <a:rPr lang="en-US" sz="1100" dirty="0">
                <a:ea typeface="Arial"/>
                <a:cs typeface="Arial"/>
                <a:sym typeface="Arial"/>
              </a:rPr>
              <a:t>often </a:t>
            </a:r>
            <a:r>
              <a:rPr sz="1100" dirty="0">
                <a:ea typeface="Arial"/>
                <a:cs typeface="Arial"/>
                <a:sym typeface="Arial"/>
              </a:rPr>
              <a:t>forget to model for ourselves what is so important to do with clients. It’s important to take time to care</a:t>
            </a:r>
            <a:r>
              <a:rPr lang="en-US" sz="1100" dirty="0">
                <a:ea typeface="Arial"/>
                <a:cs typeface="Arial"/>
                <a:sym typeface="Arial"/>
              </a:rPr>
              <a:t> for</a:t>
            </a:r>
            <a:r>
              <a:rPr sz="1100" dirty="0">
                <a:ea typeface="Arial"/>
                <a:cs typeface="Arial"/>
                <a:sym typeface="Arial"/>
              </a:rPr>
              <a:t> and value each other and ourselves. When we visit clients it’s </a:t>
            </a:r>
            <a:r>
              <a:rPr lang="en-US" sz="1100" dirty="0">
                <a:ea typeface="Arial"/>
                <a:cs typeface="Arial"/>
                <a:sym typeface="Arial"/>
              </a:rPr>
              <a:t>incredibly</a:t>
            </a:r>
            <a:r>
              <a:rPr sz="1100" dirty="0">
                <a:ea typeface="Arial"/>
                <a:cs typeface="Arial"/>
                <a:sym typeface="Arial"/>
              </a:rPr>
              <a:t> important to remember that we may be the only person who compliments her—especially if she is experiencing domestic violence. </a:t>
            </a:r>
          </a:p>
          <a:p>
            <a:pPr>
              <a:lnSpc>
                <a:spcPct val="114000"/>
              </a:lnSpc>
              <a:spcAft>
                <a:spcPts val="589"/>
              </a:spcAft>
              <a:defRPr sz="1800"/>
            </a:pPr>
            <a:r>
              <a:rPr sz="1100" dirty="0">
                <a:ea typeface="Arial"/>
                <a:cs typeface="Arial"/>
                <a:sym typeface="Arial"/>
              </a:rPr>
              <a:t>Lastly, </a:t>
            </a:r>
            <a:r>
              <a:rPr lang="en-US" sz="1100" dirty="0">
                <a:ea typeface="Arial"/>
                <a:cs typeface="Arial"/>
                <a:sym typeface="Arial"/>
              </a:rPr>
              <a:t>t</a:t>
            </a:r>
            <a:r>
              <a:rPr sz="1100" dirty="0">
                <a:ea typeface="Arial"/>
                <a:cs typeface="Arial"/>
                <a:sym typeface="Arial"/>
              </a:rPr>
              <a:t>his concept lends itself to a simple action that other programs have started doing. What if each week everyone wrote one good thing about each </a:t>
            </a:r>
            <a:r>
              <a:rPr lang="en-US" sz="1100" dirty="0">
                <a:ea typeface="Arial"/>
                <a:cs typeface="Arial"/>
                <a:sym typeface="Arial"/>
              </a:rPr>
              <a:t>of their </a:t>
            </a:r>
            <a:r>
              <a:rPr sz="1100" dirty="0">
                <a:ea typeface="Arial"/>
                <a:cs typeface="Arial"/>
                <a:sym typeface="Arial"/>
              </a:rPr>
              <a:t>coworker</a:t>
            </a:r>
            <a:r>
              <a:rPr lang="en-US" sz="1100" dirty="0">
                <a:ea typeface="Arial"/>
                <a:cs typeface="Arial"/>
                <a:sym typeface="Arial"/>
              </a:rPr>
              <a:t>s </a:t>
            </a:r>
            <a:r>
              <a:rPr sz="1100" dirty="0">
                <a:ea typeface="Arial"/>
                <a:cs typeface="Arial"/>
                <a:sym typeface="Arial"/>
              </a:rPr>
              <a:t>on sticky </a:t>
            </a:r>
            <a:r>
              <a:rPr lang="en-US" sz="1100" dirty="0">
                <a:ea typeface="Arial"/>
                <a:cs typeface="Arial"/>
                <a:sym typeface="Arial"/>
              </a:rPr>
              <a:t>note </a:t>
            </a:r>
            <a:r>
              <a:rPr sz="1100" dirty="0">
                <a:ea typeface="Arial"/>
                <a:cs typeface="Arial"/>
                <a:sym typeface="Arial"/>
              </a:rPr>
              <a:t>and left it on their</a:t>
            </a:r>
            <a:r>
              <a:rPr lang="en-US" sz="1100" dirty="0">
                <a:ea typeface="Arial"/>
                <a:cs typeface="Arial"/>
                <a:sym typeface="Arial"/>
              </a:rPr>
              <a:t> coworkers’</a:t>
            </a:r>
            <a:r>
              <a:rPr sz="1100" dirty="0">
                <a:ea typeface="Arial"/>
                <a:cs typeface="Arial"/>
                <a:sym typeface="Arial"/>
              </a:rPr>
              <a:t> desk</a:t>
            </a:r>
            <a:r>
              <a:rPr lang="en-US" sz="1100" dirty="0">
                <a:ea typeface="Arial"/>
                <a:cs typeface="Arial"/>
                <a:sym typeface="Arial"/>
              </a:rPr>
              <a:t>s</a:t>
            </a:r>
            <a:r>
              <a:rPr sz="1100" dirty="0">
                <a:ea typeface="Arial"/>
                <a:cs typeface="Arial"/>
                <a:sym typeface="Arial"/>
              </a:rPr>
              <a:t>? </a:t>
            </a:r>
            <a:r>
              <a:rPr lang="en-US" sz="1100" dirty="0">
                <a:ea typeface="Arial"/>
                <a:cs typeface="Arial"/>
                <a:sym typeface="Arial"/>
              </a:rPr>
              <a:t>Ask them h</a:t>
            </a:r>
            <a:r>
              <a:rPr sz="1100" dirty="0">
                <a:ea typeface="Arial"/>
                <a:cs typeface="Arial"/>
                <a:sym typeface="Arial"/>
              </a:rPr>
              <a:t>ow many of </a:t>
            </a:r>
            <a:r>
              <a:rPr lang="en-US" sz="1100" dirty="0">
                <a:ea typeface="Arial"/>
                <a:cs typeface="Arial"/>
                <a:sym typeface="Arial"/>
              </a:rPr>
              <a:t>them </a:t>
            </a:r>
            <a:r>
              <a:rPr sz="1100" dirty="0">
                <a:ea typeface="Arial"/>
                <a:cs typeface="Arial"/>
                <a:sym typeface="Arial"/>
              </a:rPr>
              <a:t>keep nice things supervisors, staff or clients wrote to</a:t>
            </a:r>
            <a:r>
              <a:rPr lang="en-US" sz="1100" dirty="0">
                <a:ea typeface="Arial"/>
                <a:cs typeface="Arial"/>
                <a:sym typeface="Arial"/>
              </a:rPr>
              <a:t> them</a:t>
            </a:r>
            <a:r>
              <a:rPr sz="1100" dirty="0">
                <a:ea typeface="Arial"/>
                <a:cs typeface="Arial"/>
                <a:sym typeface="Arial"/>
              </a:rPr>
              <a:t> (ask for show of hands). It made </a:t>
            </a:r>
            <a:r>
              <a:rPr lang="en-US" sz="1100" dirty="0">
                <a:ea typeface="Arial"/>
                <a:cs typeface="Arial"/>
                <a:sym typeface="Arial"/>
              </a:rPr>
              <a:t>them</a:t>
            </a:r>
            <a:r>
              <a:rPr sz="1100" dirty="0">
                <a:ea typeface="Arial"/>
                <a:cs typeface="Arial"/>
                <a:sym typeface="Arial"/>
              </a:rPr>
              <a:t> feel good</a:t>
            </a:r>
            <a:r>
              <a:rPr lang="en-US" sz="1100" dirty="0">
                <a:ea typeface="Arial"/>
                <a:cs typeface="Arial"/>
                <a:sym typeface="Arial"/>
              </a:rPr>
              <a:t> or</a:t>
            </a:r>
            <a:r>
              <a:rPr sz="1100" dirty="0">
                <a:ea typeface="Arial"/>
                <a:cs typeface="Arial"/>
                <a:sym typeface="Arial"/>
              </a:rPr>
              <a:t> cheered</a:t>
            </a:r>
            <a:r>
              <a:rPr lang="en-US" sz="1100" dirty="0">
                <a:ea typeface="Arial"/>
                <a:cs typeface="Arial"/>
                <a:sym typeface="Arial"/>
              </a:rPr>
              <a:t> them</a:t>
            </a:r>
            <a:r>
              <a:rPr sz="1100" dirty="0">
                <a:ea typeface="Arial"/>
                <a:cs typeface="Arial"/>
                <a:sym typeface="Arial"/>
              </a:rPr>
              <a:t> up on a bad day. What if we felt good every week rather than just occasionally?</a:t>
            </a:r>
          </a:p>
          <a:p>
            <a:pPr>
              <a:lnSpc>
                <a:spcPct val="100000"/>
              </a:lnSpc>
              <a:defRPr sz="1800"/>
            </a:pPr>
            <a:r>
              <a:rPr lang="en-US" sz="1000" dirty="0">
                <a:ea typeface="Arial"/>
                <a:cs typeface="Arial"/>
                <a:sym typeface="Arial"/>
              </a:rPr>
              <a:t>Inspired and adapted from exercises in:</a:t>
            </a:r>
            <a:r>
              <a:rPr lang="en-US" sz="1000" i="1" dirty="0">
                <a:ea typeface="Arial"/>
                <a:cs typeface="Arial"/>
                <a:sym typeface="Arial"/>
              </a:rPr>
              <a:t> Bouncing Back: Rewiring Your Brain for Maximum Resilience and Well-Being </a:t>
            </a:r>
            <a:r>
              <a:rPr lang="en-US" sz="1000" dirty="0">
                <a:ea typeface="Arial"/>
                <a:cs typeface="Arial"/>
                <a:sym typeface="Arial"/>
              </a:rPr>
              <a:t>by Linda Graham (2013)</a:t>
            </a:r>
          </a:p>
          <a:p>
            <a:pPr>
              <a:spcBef>
                <a:spcPts val="981"/>
              </a:spcBef>
              <a:defRPr sz="1800"/>
            </a:pPr>
            <a:endParaRPr sz="1100" dirty="0">
              <a:ea typeface="Arial"/>
              <a:cs typeface="Arial"/>
              <a:sym typeface="Arial"/>
            </a:endParaRPr>
          </a:p>
        </p:txBody>
      </p:sp>
    </p:spTree>
    <p:extLst>
      <p:ext uri="{BB962C8B-B14F-4D97-AF65-F5344CB8AC3E}">
        <p14:creationId xmlns:p14="http://schemas.microsoft.com/office/powerpoint/2010/main" val="1755466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prstGeom prst="rect">
            <a:avLst/>
          </a:prstGeom>
        </p:spPr>
        <p:txBody>
          <a:bodyPr/>
          <a:lstStyle/>
          <a:p>
            <a:pPr lvl="0"/>
            <a:endParaRPr dirty="0"/>
          </a:p>
        </p:txBody>
      </p:sp>
      <p:sp>
        <p:nvSpPr>
          <p:cNvPr id="726" name="Shape 726"/>
          <p:cNvSpPr>
            <a:spLocks noGrp="1"/>
          </p:cNvSpPr>
          <p:nvPr>
            <p:ph type="body" sz="quarter" idx="1"/>
          </p:nvPr>
        </p:nvSpPr>
        <p:spPr>
          <a:prstGeom prst="rect">
            <a:avLst/>
          </a:prstGeom>
        </p:spPr>
        <p:txBody>
          <a:bodyPr/>
          <a:lstStyle/>
          <a:p>
            <a:pPr>
              <a:lnSpc>
                <a:spcPct val="114000"/>
              </a:lnSpc>
              <a:spcBef>
                <a:spcPts val="1000"/>
              </a:spcBef>
              <a:defRPr sz="1800"/>
            </a:pPr>
            <a:r>
              <a:rPr sz="1100" b="1" dirty="0">
                <a:ea typeface="Arial"/>
                <a:cs typeface="Arial"/>
                <a:sym typeface="Arial"/>
              </a:rPr>
              <a:t>Notes to Trainer: </a:t>
            </a:r>
            <a:r>
              <a:rPr sz="1100" dirty="0">
                <a:ea typeface="Arial"/>
                <a:cs typeface="Arial"/>
                <a:sym typeface="Arial"/>
              </a:rPr>
              <a:t>Our recommendation is that every program have all </a:t>
            </a:r>
            <a:r>
              <a:rPr lang="en-US" sz="1100" dirty="0">
                <a:ea typeface="Arial"/>
                <a:cs typeface="Arial"/>
                <a:sym typeface="Arial"/>
              </a:rPr>
              <a:t>client </a:t>
            </a:r>
            <a:r>
              <a:rPr sz="1100" dirty="0">
                <a:ea typeface="Arial"/>
                <a:cs typeface="Arial"/>
                <a:sym typeface="Arial"/>
              </a:rPr>
              <a:t>visits completed by 3:30 pm in the afternoon on Friday and they hold that time sacred for debriefing their caseloads and difficult cases and continuing quality improvement for their organizational self care practice.</a:t>
            </a:r>
          </a:p>
          <a:p>
            <a:pPr>
              <a:lnSpc>
                <a:spcPct val="114000"/>
              </a:lnSpc>
              <a:spcBef>
                <a:spcPts val="1000"/>
              </a:spcBef>
              <a:defRPr sz="1800"/>
            </a:pPr>
            <a:r>
              <a:rPr sz="1100" dirty="0">
                <a:ea typeface="Arial"/>
                <a:cs typeface="Arial"/>
                <a:sym typeface="Arial"/>
              </a:rPr>
              <a:t>The three positives could be cool things that made a difference in your week, that you heard about with co-workers or that you experienced with clients.</a:t>
            </a:r>
          </a:p>
          <a:p>
            <a:pPr>
              <a:lnSpc>
                <a:spcPct val="114000"/>
              </a:lnSpc>
              <a:spcBef>
                <a:spcPts val="1000"/>
              </a:spcBef>
              <a:defRPr sz="1800"/>
            </a:pPr>
            <a:r>
              <a:rPr sz="1100" dirty="0">
                <a:ea typeface="Arial"/>
                <a:cs typeface="Arial"/>
                <a:sym typeface="Arial"/>
              </a:rPr>
              <a:t>This kind of trauma informed organizational practice lends itself to reducing compassion fatigue and burn out and increasing staff retention. This kind of programming can increase productivity and can help a system save money by reducing the number of unplanned mental health days staff take. </a:t>
            </a:r>
          </a:p>
        </p:txBody>
      </p:sp>
    </p:spTree>
    <p:extLst>
      <p:ext uri="{BB962C8B-B14F-4D97-AF65-F5344CB8AC3E}">
        <p14:creationId xmlns:p14="http://schemas.microsoft.com/office/powerpoint/2010/main" val="2626925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90145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to Trainer:</a:t>
            </a:r>
            <a:r>
              <a:rPr lang="en-US" b="1" baseline="0" dirty="0" smtClean="0"/>
              <a:t> </a:t>
            </a:r>
          </a:p>
          <a:p>
            <a:r>
              <a:rPr lang="en-US" b="0" baseline="0" dirty="0" smtClean="0"/>
              <a:t>Futures Without Violence Online toolkit that has links to FUTURES resources, videos and other national resources. www.healthcaresaboutipv.org</a:t>
            </a:r>
          </a:p>
          <a:p>
            <a:endParaRPr lang="en-US" dirty="0"/>
          </a:p>
        </p:txBody>
      </p:sp>
      <p:sp>
        <p:nvSpPr>
          <p:cNvPr id="4" name="Slide Number Placeholder 3"/>
          <p:cNvSpPr>
            <a:spLocks noGrp="1"/>
          </p:cNvSpPr>
          <p:nvPr>
            <p:ph type="sldNum" sz="quarter" idx="10"/>
          </p:nvPr>
        </p:nvSpPr>
        <p:spPr/>
        <p:txBody>
          <a:bodyPr/>
          <a:lstStyle/>
          <a:p>
            <a:pPr>
              <a:defRPr/>
            </a:pPr>
            <a:fld id="{BF1EE35F-F61C-4DBB-BC16-8BFBEC06E680}" type="slidenum">
              <a:rPr lang="en-US" smtClean="0"/>
              <a:pPr>
                <a:defRPr/>
              </a:pPr>
              <a:t>23</a:t>
            </a:fld>
            <a:endParaRPr lang="en-US" dirty="0"/>
          </a:p>
        </p:txBody>
      </p:sp>
    </p:spTree>
    <p:extLst>
      <p:ext uri="{BB962C8B-B14F-4D97-AF65-F5344CB8AC3E}">
        <p14:creationId xmlns:p14="http://schemas.microsoft.com/office/powerpoint/2010/main" val="244619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a:spLocks noGrp="1" noRot="1" noChangeAspect="1"/>
          </p:cNvSpPr>
          <p:nvPr>
            <p:ph type="sldImg"/>
          </p:nvPr>
        </p:nvSpPr>
        <p:spPr>
          <a:prstGeom prst="rect">
            <a:avLst/>
          </a:prstGeom>
        </p:spPr>
        <p:txBody>
          <a:bodyPr/>
          <a:lstStyle/>
          <a:p>
            <a:pPr lvl="0"/>
            <a:endParaRPr dirty="0"/>
          </a:p>
        </p:txBody>
      </p:sp>
      <p:sp>
        <p:nvSpPr>
          <p:cNvPr id="554" name="Shape 554"/>
          <p:cNvSpPr>
            <a:spLocks noGrp="1"/>
          </p:cNvSpPr>
          <p:nvPr>
            <p:ph type="body" sz="quarter" idx="1"/>
          </p:nvPr>
        </p:nvSpPr>
        <p:spPr>
          <a:prstGeom prst="rect">
            <a:avLst/>
          </a:prstGeom>
        </p:spPr>
        <p:txBody>
          <a:bodyPr/>
          <a:lstStyle/>
          <a:p>
            <a:pPr>
              <a:lnSpc>
                <a:spcPct val="114000"/>
              </a:lnSpc>
              <a:spcAft>
                <a:spcPts val="600"/>
              </a:spcAft>
              <a:defRPr sz="1800"/>
            </a:pPr>
            <a:r>
              <a:rPr sz="1100" b="1" dirty="0">
                <a:ea typeface="Arial"/>
                <a:cs typeface="Arial"/>
                <a:sym typeface="Arial"/>
              </a:rPr>
              <a:t>Notes to Trainer:  </a:t>
            </a:r>
            <a:r>
              <a:rPr sz="1100" dirty="0">
                <a:ea typeface="Arial"/>
                <a:cs typeface="Arial"/>
                <a:sym typeface="Arial"/>
              </a:rPr>
              <a:t>What is our goal here? Our goal is to recognize that trauma goes beyond the car crash or witnessing violence. Trauma can be historical, cultural and intergenerational, too.</a:t>
            </a:r>
          </a:p>
          <a:p>
            <a:pPr>
              <a:lnSpc>
                <a:spcPct val="114000"/>
              </a:lnSpc>
              <a:spcAft>
                <a:spcPts val="600"/>
              </a:spcAft>
              <a:defRPr sz="1800"/>
            </a:pPr>
            <a:r>
              <a:rPr sz="1100" u="sng" dirty="0">
                <a:ea typeface="Arial"/>
                <a:cs typeface="Arial"/>
                <a:sym typeface="Arial"/>
              </a:rPr>
              <a:t>Optional exercise</a:t>
            </a:r>
            <a:r>
              <a:rPr sz="1100" dirty="0">
                <a:ea typeface="Arial"/>
                <a:cs typeface="Arial"/>
                <a:sym typeface="Arial"/>
              </a:rPr>
              <a:t>: Ask participants to give examples of cultural (example: 9/11), historical (Jews and the holocaust, American Indians and colonization, African Americans and slavery, etc.), and intergenerational trauma (cycle of abuse repeated). Ideally as we become more trauma informed, we have an opportunity to examine our personal beliefs and assumptions about how other kinds of trauma may affect our clients: </a:t>
            </a:r>
          </a:p>
          <a:p>
            <a:pPr marL="237113" indent="-237113" defTabSz="948455">
              <a:lnSpc>
                <a:spcPct val="114000"/>
              </a:lnSpc>
              <a:buClr>
                <a:srgbClr val="E98A00"/>
              </a:buClr>
              <a:buSzPct val="100000"/>
              <a:buFont typeface="Arial"/>
              <a:buChar char="•"/>
              <a:defRPr sz="1800"/>
            </a:pPr>
            <a:r>
              <a:rPr sz="1100" dirty="0">
                <a:ea typeface="Arial"/>
                <a:cs typeface="Arial"/>
                <a:sym typeface="Arial"/>
              </a:rPr>
              <a:t>A process of connecting our histories with our current selves</a:t>
            </a:r>
          </a:p>
          <a:p>
            <a:pPr marL="237113" indent="-237113" defTabSz="948455">
              <a:lnSpc>
                <a:spcPct val="114000"/>
              </a:lnSpc>
              <a:buClr>
                <a:srgbClr val="E98A00"/>
              </a:buClr>
              <a:buSzPct val="100000"/>
              <a:buFont typeface="Arial"/>
              <a:buChar char="•"/>
              <a:defRPr sz="1800"/>
            </a:pPr>
            <a:r>
              <a:rPr sz="1100" dirty="0">
                <a:ea typeface="Arial"/>
                <a:cs typeface="Arial"/>
                <a:sym typeface="Arial"/>
              </a:rPr>
              <a:t>An awareness of how values, biases, cultural background, regional perspectives, personal history, and beliefs impact our work with children and parents. </a:t>
            </a:r>
          </a:p>
          <a:p>
            <a:pPr marL="237113" indent="-237113" defTabSz="948455">
              <a:lnSpc>
                <a:spcPct val="114000"/>
              </a:lnSpc>
              <a:buClr>
                <a:srgbClr val="E98A00"/>
              </a:buClr>
              <a:buSzPct val="100000"/>
              <a:buFont typeface="Arial"/>
              <a:buChar char="•"/>
              <a:defRPr sz="1800"/>
            </a:pPr>
            <a:r>
              <a:rPr sz="1100" dirty="0">
                <a:ea typeface="Arial"/>
                <a:cs typeface="Arial"/>
                <a:sym typeface="Arial"/>
              </a:rPr>
              <a:t>The process of opening up space for emotional and intellectual exploration</a:t>
            </a:r>
            <a:endParaRPr lang="en-US" sz="1100" dirty="0">
              <a:ea typeface="Arial"/>
              <a:cs typeface="Arial"/>
              <a:sym typeface="Arial"/>
            </a:endParaRPr>
          </a:p>
          <a:p>
            <a:pPr marL="237113" indent="-237113" defTabSz="948455">
              <a:lnSpc>
                <a:spcPct val="114000"/>
              </a:lnSpc>
              <a:buClr>
                <a:srgbClr val="E98A00"/>
              </a:buClr>
              <a:buSzPct val="100000"/>
              <a:defRPr sz="1800"/>
            </a:pPr>
            <a:endParaRPr sz="1100" dirty="0">
              <a:ea typeface="Arial"/>
              <a:cs typeface="Arial"/>
              <a:sym typeface="Arial"/>
            </a:endParaRPr>
          </a:p>
          <a:p>
            <a:pPr lvl="0">
              <a:lnSpc>
                <a:spcPct val="114000"/>
              </a:lnSpc>
              <a:defRPr sz="1800"/>
            </a:pPr>
            <a:r>
              <a:rPr sz="1100" dirty="0">
                <a:ea typeface="Arial"/>
                <a:cs typeface="Arial"/>
                <a:sym typeface="Arial"/>
              </a:rPr>
              <a:t>http://www.isu.edu/irh/projects/ysp/downloads/CulturalIssuesinHistoricalTrauma.pdf</a:t>
            </a:r>
          </a:p>
          <a:p>
            <a:pPr>
              <a:lnSpc>
                <a:spcPct val="114000"/>
              </a:lnSpc>
              <a:spcBef>
                <a:spcPts val="1000"/>
              </a:spcBef>
              <a:buSzPct val="100000"/>
              <a:buFont typeface="Arial"/>
              <a:buChar char="•"/>
              <a:defRPr sz="1800"/>
            </a:pPr>
            <a:endParaRPr dirty="0">
              <a:ea typeface="Calibri"/>
              <a:cs typeface="Calibri"/>
              <a:sym typeface="Calibri"/>
            </a:endParaRPr>
          </a:p>
          <a:p>
            <a:pPr>
              <a:lnSpc>
                <a:spcPct val="114000"/>
              </a:lnSpc>
              <a:spcBef>
                <a:spcPts val="1000"/>
              </a:spcBef>
              <a:defRPr sz="1800"/>
            </a:pPr>
            <a:endParaRPr dirty="0">
              <a:ea typeface="Arial"/>
              <a:cs typeface="Arial"/>
              <a:sym typeface="Arial"/>
            </a:endParaRPr>
          </a:p>
        </p:txBody>
      </p:sp>
    </p:spTree>
    <p:extLst>
      <p:ext uri="{BB962C8B-B14F-4D97-AF65-F5344CB8AC3E}">
        <p14:creationId xmlns:p14="http://schemas.microsoft.com/office/powerpoint/2010/main" val="49058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Shape 563"/>
          <p:cNvSpPr>
            <a:spLocks noGrp="1" noRot="1" noChangeAspect="1"/>
          </p:cNvSpPr>
          <p:nvPr>
            <p:ph type="sldImg"/>
          </p:nvPr>
        </p:nvSpPr>
        <p:spPr>
          <a:xfrm>
            <a:off x="685800" y="0"/>
            <a:ext cx="5486400" cy="4114800"/>
          </a:xfrm>
          <a:prstGeom prst="rect">
            <a:avLst/>
          </a:prstGeom>
        </p:spPr>
        <p:txBody>
          <a:bodyPr/>
          <a:lstStyle/>
          <a:p>
            <a:pPr lvl="0"/>
            <a:endParaRPr/>
          </a:p>
        </p:txBody>
      </p:sp>
      <p:sp>
        <p:nvSpPr>
          <p:cNvPr id="564" name="Shape 564"/>
          <p:cNvSpPr>
            <a:spLocks noGrp="1"/>
          </p:cNvSpPr>
          <p:nvPr>
            <p:ph type="body" sz="quarter" idx="1"/>
          </p:nvPr>
        </p:nvSpPr>
        <p:spPr>
          <a:prstGeom prst="rect">
            <a:avLst/>
          </a:prstGeom>
        </p:spPr>
        <p:txBody>
          <a:bodyPr/>
          <a:lstStyle/>
          <a:p>
            <a:pPr>
              <a:lnSpc>
                <a:spcPct val="114000"/>
              </a:lnSpc>
              <a:spcBef>
                <a:spcPts val="981"/>
              </a:spcBef>
              <a:defRPr sz="1800"/>
            </a:pPr>
            <a:r>
              <a:rPr sz="1100" b="1" dirty="0">
                <a:ea typeface="Arial"/>
                <a:cs typeface="Arial"/>
                <a:sym typeface="Arial"/>
              </a:rPr>
              <a:t>Notes to Trainer: </a:t>
            </a:r>
            <a:r>
              <a:rPr sz="1100" dirty="0">
                <a:ea typeface="Arial"/>
                <a:cs typeface="Arial"/>
                <a:sym typeface="Arial"/>
              </a:rPr>
              <a:t>Ask the audience to think about a time when they felt helpless –not hugely helpless, something smaller but still with impact. They locked their keys in a car during a snowstorm. They lost their child for 5 minutes in a grocery store. Their cell phone died at the wors</a:t>
            </a:r>
            <a:r>
              <a:rPr lang="en-US" sz="1100" dirty="0">
                <a:ea typeface="Arial"/>
                <a:cs typeface="Arial"/>
                <a:sym typeface="Arial"/>
              </a:rPr>
              <a:t>t</a:t>
            </a:r>
            <a:r>
              <a:rPr sz="1100" dirty="0">
                <a:ea typeface="Arial"/>
                <a:cs typeface="Arial"/>
                <a:sym typeface="Arial"/>
              </a:rPr>
              <a:t> possible moment </a:t>
            </a:r>
            <a:r>
              <a:rPr lang="en-US" sz="1100" dirty="0">
                <a:ea typeface="Arial"/>
                <a:cs typeface="Arial"/>
                <a:sym typeface="Arial"/>
              </a:rPr>
              <a:t>and they </a:t>
            </a:r>
            <a:r>
              <a:rPr sz="1100" dirty="0">
                <a:ea typeface="Arial"/>
                <a:cs typeface="Arial"/>
                <a:sym typeface="Arial"/>
              </a:rPr>
              <a:t>didn't have a charger. </a:t>
            </a:r>
          </a:p>
          <a:p>
            <a:pPr>
              <a:lnSpc>
                <a:spcPct val="114000"/>
              </a:lnSpc>
              <a:spcBef>
                <a:spcPts val="981"/>
              </a:spcBef>
              <a:defRPr sz="1800"/>
            </a:pPr>
            <a:r>
              <a:rPr lang="en-US" sz="1100" dirty="0">
                <a:ea typeface="Arial"/>
                <a:cs typeface="Arial"/>
                <a:sym typeface="Arial"/>
              </a:rPr>
              <a:t>Ask participants to t</a:t>
            </a:r>
            <a:r>
              <a:rPr sz="1100" dirty="0">
                <a:ea typeface="Arial"/>
                <a:cs typeface="Arial"/>
                <a:sym typeface="Arial"/>
              </a:rPr>
              <a:t>ake </a:t>
            </a:r>
            <a:r>
              <a:rPr lang="en-US" sz="1100" dirty="0">
                <a:ea typeface="Arial"/>
                <a:cs typeface="Arial"/>
                <a:sym typeface="Arial"/>
              </a:rPr>
              <a:t>themselves</a:t>
            </a:r>
            <a:r>
              <a:rPr sz="1100" dirty="0">
                <a:ea typeface="Arial"/>
                <a:cs typeface="Arial"/>
                <a:sym typeface="Arial"/>
              </a:rPr>
              <a:t> back to that moment with </a:t>
            </a:r>
            <a:r>
              <a:rPr lang="en-US" sz="1100" dirty="0">
                <a:ea typeface="Arial"/>
                <a:cs typeface="Arial"/>
                <a:sym typeface="Arial"/>
              </a:rPr>
              <a:t>their</a:t>
            </a:r>
            <a:r>
              <a:rPr sz="1100" dirty="0">
                <a:ea typeface="Arial"/>
                <a:cs typeface="Arial"/>
                <a:sym typeface="Arial"/>
              </a:rPr>
              <a:t> eyes closed. How </a:t>
            </a:r>
            <a:r>
              <a:rPr lang="en-US" sz="1100" dirty="0">
                <a:ea typeface="Arial"/>
                <a:cs typeface="Arial"/>
                <a:sym typeface="Arial"/>
              </a:rPr>
              <a:t>did they feel</a:t>
            </a:r>
            <a:r>
              <a:rPr sz="1100" dirty="0">
                <a:ea typeface="Arial"/>
                <a:cs typeface="Arial"/>
                <a:sym typeface="Arial"/>
              </a:rPr>
              <a:t>? What did </a:t>
            </a:r>
            <a:r>
              <a:rPr lang="en-US" sz="1100" dirty="0">
                <a:ea typeface="Arial"/>
                <a:cs typeface="Arial"/>
                <a:sym typeface="Arial"/>
              </a:rPr>
              <a:t>they</a:t>
            </a:r>
            <a:r>
              <a:rPr sz="1100" dirty="0">
                <a:ea typeface="Arial"/>
                <a:cs typeface="Arial"/>
                <a:sym typeface="Arial"/>
              </a:rPr>
              <a:t> smell? How fast w</a:t>
            </a:r>
            <a:r>
              <a:rPr lang="en-US" sz="1100" dirty="0">
                <a:ea typeface="Arial"/>
                <a:cs typeface="Arial"/>
                <a:sym typeface="Arial"/>
              </a:rPr>
              <a:t>ere</a:t>
            </a:r>
            <a:r>
              <a:rPr sz="1100" dirty="0">
                <a:ea typeface="Arial"/>
                <a:cs typeface="Arial"/>
                <a:sym typeface="Arial"/>
              </a:rPr>
              <a:t> </a:t>
            </a:r>
            <a:r>
              <a:rPr lang="en-US" sz="1100" dirty="0">
                <a:ea typeface="Arial"/>
                <a:cs typeface="Arial"/>
                <a:sym typeface="Arial"/>
              </a:rPr>
              <a:t>their</a:t>
            </a:r>
            <a:r>
              <a:rPr sz="1100" dirty="0">
                <a:ea typeface="Arial"/>
                <a:cs typeface="Arial"/>
                <a:sym typeface="Arial"/>
              </a:rPr>
              <a:t> heart</a:t>
            </a:r>
            <a:r>
              <a:rPr lang="en-US" sz="1100" dirty="0">
                <a:ea typeface="Arial"/>
                <a:cs typeface="Arial"/>
                <a:sym typeface="Arial"/>
              </a:rPr>
              <a:t>s</a:t>
            </a:r>
            <a:r>
              <a:rPr sz="1100" dirty="0">
                <a:ea typeface="Arial"/>
                <a:cs typeface="Arial"/>
                <a:sym typeface="Arial"/>
              </a:rPr>
              <a:t> beating? What else physiologically </a:t>
            </a:r>
            <a:r>
              <a:rPr lang="en-US" sz="1100" dirty="0">
                <a:ea typeface="Arial"/>
                <a:cs typeface="Arial"/>
                <a:sym typeface="Arial"/>
              </a:rPr>
              <a:t>went on with them </a:t>
            </a:r>
            <a:r>
              <a:rPr sz="1100" dirty="0">
                <a:ea typeface="Arial"/>
                <a:cs typeface="Arial"/>
                <a:sym typeface="Arial"/>
              </a:rPr>
              <a:t>at that time?  </a:t>
            </a:r>
            <a:r>
              <a:rPr lang="en-US" sz="1100" dirty="0">
                <a:ea typeface="Arial"/>
                <a:cs typeface="Arial"/>
                <a:sym typeface="Arial"/>
              </a:rPr>
              <a:t>Then ask them to open their</a:t>
            </a:r>
            <a:r>
              <a:rPr sz="1100" dirty="0">
                <a:ea typeface="Arial"/>
                <a:cs typeface="Arial"/>
                <a:sym typeface="Arial"/>
              </a:rPr>
              <a:t> eyes. </a:t>
            </a:r>
            <a:endParaRPr lang="en-US" sz="1100" dirty="0">
              <a:ea typeface="Arial"/>
              <a:cs typeface="Arial"/>
              <a:sym typeface="Arial"/>
            </a:endParaRPr>
          </a:p>
          <a:p>
            <a:pPr>
              <a:lnSpc>
                <a:spcPct val="114000"/>
              </a:lnSpc>
              <a:spcBef>
                <a:spcPts val="981"/>
              </a:spcBef>
              <a:defRPr sz="1800"/>
            </a:pPr>
            <a:r>
              <a:rPr lang="en-US" sz="1100" dirty="0">
                <a:ea typeface="Arial"/>
                <a:cs typeface="Arial"/>
                <a:sym typeface="Arial"/>
              </a:rPr>
              <a:t>Ask participants, b</a:t>
            </a:r>
            <a:r>
              <a:rPr sz="1100" dirty="0">
                <a:ea typeface="Arial"/>
                <a:cs typeface="Arial"/>
                <a:sym typeface="Arial"/>
              </a:rPr>
              <a:t>eyond this list were there other things that </a:t>
            </a:r>
            <a:r>
              <a:rPr lang="en-US" sz="1100" dirty="0">
                <a:ea typeface="Arial"/>
                <a:cs typeface="Arial"/>
                <a:sym typeface="Arial"/>
              </a:rPr>
              <a:t>they</a:t>
            </a:r>
            <a:r>
              <a:rPr sz="1100" dirty="0">
                <a:ea typeface="Arial"/>
                <a:cs typeface="Arial"/>
                <a:sym typeface="Arial"/>
              </a:rPr>
              <a:t> noticed going on within </a:t>
            </a:r>
            <a:r>
              <a:rPr lang="en-US" sz="1100" dirty="0">
                <a:ea typeface="Arial"/>
                <a:cs typeface="Arial"/>
                <a:sym typeface="Arial"/>
              </a:rPr>
              <a:t>themselves</a:t>
            </a:r>
            <a:r>
              <a:rPr sz="1100" dirty="0">
                <a:ea typeface="Arial"/>
                <a:cs typeface="Arial"/>
                <a:sym typeface="Arial"/>
              </a:rPr>
              <a:t>? For some of </a:t>
            </a:r>
            <a:r>
              <a:rPr lang="en-US" sz="1100" dirty="0">
                <a:ea typeface="Arial"/>
                <a:cs typeface="Arial"/>
                <a:sym typeface="Arial"/>
              </a:rPr>
              <a:t>them</a:t>
            </a:r>
            <a:r>
              <a:rPr sz="1100" dirty="0">
                <a:ea typeface="Arial"/>
                <a:cs typeface="Arial"/>
                <a:sym typeface="Arial"/>
              </a:rPr>
              <a:t>, </a:t>
            </a:r>
            <a:r>
              <a:rPr lang="en-US" sz="1100" dirty="0">
                <a:ea typeface="Arial"/>
                <a:cs typeface="Arial"/>
                <a:sym typeface="Arial"/>
              </a:rPr>
              <a:t>they </a:t>
            </a:r>
            <a:r>
              <a:rPr sz="1100" dirty="0">
                <a:ea typeface="Arial"/>
                <a:cs typeface="Arial"/>
                <a:sym typeface="Arial"/>
              </a:rPr>
              <a:t>may have disassociated, climbed out of </a:t>
            </a:r>
            <a:r>
              <a:rPr lang="en-US" sz="1100" dirty="0">
                <a:ea typeface="Arial"/>
                <a:cs typeface="Arial"/>
                <a:sym typeface="Arial"/>
              </a:rPr>
              <a:t>their </a:t>
            </a:r>
            <a:r>
              <a:rPr sz="1100" dirty="0">
                <a:ea typeface="Arial"/>
                <a:cs typeface="Arial"/>
                <a:sym typeface="Arial"/>
              </a:rPr>
              <a:t>bod</a:t>
            </a:r>
            <a:r>
              <a:rPr lang="en-US" sz="1100" dirty="0">
                <a:ea typeface="Arial"/>
                <a:cs typeface="Arial"/>
                <a:sym typeface="Arial"/>
              </a:rPr>
              <a:t>ies</a:t>
            </a:r>
            <a:r>
              <a:rPr sz="1100" dirty="0">
                <a:ea typeface="Arial"/>
                <a:cs typeface="Arial"/>
                <a:sym typeface="Arial"/>
              </a:rPr>
              <a:t> and watched from above.</a:t>
            </a:r>
            <a:r>
              <a:rPr lang="en-US" sz="1100" dirty="0">
                <a:ea typeface="Arial"/>
                <a:cs typeface="Arial"/>
                <a:sym typeface="Arial"/>
              </a:rPr>
              <a:t> </a:t>
            </a:r>
            <a:r>
              <a:rPr sz="1100" dirty="0">
                <a:ea typeface="Arial"/>
                <a:cs typeface="Arial"/>
                <a:sym typeface="Arial"/>
              </a:rPr>
              <a:t>There is a physiological response that occurs. It happens to all of us. </a:t>
            </a:r>
          </a:p>
          <a:p>
            <a:pPr>
              <a:lnSpc>
                <a:spcPct val="114000"/>
              </a:lnSpc>
              <a:spcBef>
                <a:spcPts val="981"/>
              </a:spcBef>
              <a:defRPr sz="1800"/>
            </a:pPr>
            <a:endParaRPr sz="1100" dirty="0">
              <a:ea typeface="Arial"/>
              <a:cs typeface="Arial"/>
              <a:sym typeface="Arial"/>
            </a:endParaRPr>
          </a:p>
          <a:p>
            <a:pPr>
              <a:lnSpc>
                <a:spcPct val="114000"/>
              </a:lnSpc>
              <a:spcBef>
                <a:spcPts val="981"/>
              </a:spcBef>
              <a:defRPr sz="1800"/>
            </a:pPr>
            <a:endParaRPr sz="1100" dirty="0">
              <a:solidFill>
                <a:srgbClr val="FF0000"/>
              </a:solidFill>
              <a:ea typeface="Arial"/>
              <a:cs typeface="Arial"/>
              <a:sym typeface="Arial"/>
            </a:endParaRPr>
          </a:p>
          <a:p>
            <a:pPr>
              <a:lnSpc>
                <a:spcPct val="114000"/>
              </a:lnSpc>
              <a:spcBef>
                <a:spcPts val="981"/>
              </a:spcBef>
              <a:defRPr sz="1800"/>
            </a:pPr>
            <a:endParaRPr sz="1100" dirty="0">
              <a:ea typeface="Arial"/>
              <a:cs typeface="Arial"/>
              <a:sym typeface="Arial"/>
            </a:endParaRPr>
          </a:p>
        </p:txBody>
      </p:sp>
    </p:spTree>
    <p:extLst>
      <p:ext uri="{BB962C8B-B14F-4D97-AF65-F5344CB8AC3E}">
        <p14:creationId xmlns:p14="http://schemas.microsoft.com/office/powerpoint/2010/main" val="400869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prstGeom prst="rect">
            <a:avLst/>
          </a:prstGeom>
        </p:spPr>
        <p:txBody>
          <a:bodyPr/>
          <a:lstStyle/>
          <a:p>
            <a:pPr lvl="0"/>
            <a:endParaRPr dirty="0"/>
          </a:p>
        </p:txBody>
      </p:sp>
      <p:sp>
        <p:nvSpPr>
          <p:cNvPr id="574" name="Shape 574"/>
          <p:cNvSpPr>
            <a:spLocks noGrp="1"/>
          </p:cNvSpPr>
          <p:nvPr>
            <p:ph type="body" sz="quarter" idx="1"/>
          </p:nvPr>
        </p:nvSpPr>
        <p:spPr>
          <a:prstGeom prst="rect">
            <a:avLst/>
          </a:prstGeom>
        </p:spPr>
        <p:txBody>
          <a:bodyPr/>
          <a:lstStyle/>
          <a:p>
            <a:pPr defTabSz="948455">
              <a:lnSpc>
                <a:spcPct val="114000"/>
              </a:lnSpc>
              <a:spcBef>
                <a:spcPts val="1000"/>
              </a:spcBef>
              <a:defRPr sz="1800"/>
            </a:pPr>
            <a:r>
              <a:rPr sz="1100" b="1" dirty="0">
                <a:ea typeface="Arial"/>
                <a:cs typeface="Arial"/>
                <a:sym typeface="Arial"/>
              </a:rPr>
              <a:t>Notes to Trainer: </a:t>
            </a:r>
            <a:r>
              <a:rPr sz="1100" dirty="0">
                <a:ea typeface="Arial"/>
                <a:cs typeface="Arial"/>
                <a:sym typeface="Arial"/>
              </a:rPr>
              <a:t>Given that we just took you to a time when you were upset, some of those physical reactions are being repeated inside of you. This exercise is about showing you how you can help yourself and a tool that you can teach to your clients as well.</a:t>
            </a:r>
          </a:p>
          <a:p>
            <a:pPr defTabSz="948455">
              <a:lnSpc>
                <a:spcPct val="114000"/>
              </a:lnSpc>
              <a:spcBef>
                <a:spcPts val="1000"/>
              </a:spcBef>
              <a:defRPr sz="1800"/>
            </a:pPr>
            <a:r>
              <a:rPr sz="1100" dirty="0">
                <a:ea typeface="Arial"/>
                <a:cs typeface="Arial"/>
                <a:sym typeface="Arial"/>
              </a:rPr>
              <a:t>If participants can’t do the exercise, have them hold themselves tight and rub their arms</a:t>
            </a:r>
            <a:r>
              <a:rPr lang="en-US" sz="1100" dirty="0">
                <a:ea typeface="Arial"/>
                <a:cs typeface="Arial"/>
                <a:sym typeface="Arial"/>
              </a:rPr>
              <a:t>.</a:t>
            </a:r>
            <a:r>
              <a:rPr sz="1100" dirty="0">
                <a:ea typeface="Arial"/>
                <a:cs typeface="Arial"/>
                <a:sym typeface="Arial"/>
              </a:rPr>
              <a:t/>
            </a:r>
            <a:br>
              <a:rPr sz="1100" dirty="0">
                <a:ea typeface="Arial"/>
                <a:cs typeface="Arial"/>
                <a:sym typeface="Arial"/>
              </a:rPr>
            </a:br>
            <a:r>
              <a:rPr sz="1100" dirty="0">
                <a:ea typeface="Arial"/>
                <a:cs typeface="Arial"/>
                <a:sym typeface="Arial"/>
              </a:rPr>
              <a:t>Both of these exercises</a:t>
            </a:r>
            <a:r>
              <a:rPr lang="en-US" sz="1100" dirty="0">
                <a:ea typeface="Arial"/>
                <a:cs typeface="Arial"/>
                <a:sym typeface="Arial"/>
              </a:rPr>
              <a:t>,</a:t>
            </a:r>
            <a:r>
              <a:rPr sz="1100" dirty="0">
                <a:ea typeface="Arial"/>
                <a:cs typeface="Arial"/>
                <a:sym typeface="Arial"/>
              </a:rPr>
              <a:t> back against the wall or rubbing arms and hugging self, can help stop you from disassociating.</a:t>
            </a:r>
          </a:p>
          <a:p>
            <a:pPr defTabSz="948455">
              <a:lnSpc>
                <a:spcPct val="114000"/>
              </a:lnSpc>
              <a:spcBef>
                <a:spcPts val="1000"/>
              </a:spcBef>
              <a:defRPr sz="1800"/>
            </a:pPr>
            <a:endParaRPr sz="1100" dirty="0">
              <a:ea typeface="Arial"/>
              <a:cs typeface="Arial"/>
              <a:sym typeface="Arial"/>
            </a:endParaRPr>
          </a:p>
          <a:p>
            <a:pPr defTabSz="948455">
              <a:spcAft>
                <a:spcPts val="200"/>
              </a:spcAft>
              <a:defRPr sz="1800"/>
            </a:pPr>
            <a:r>
              <a:rPr sz="1000" dirty="0">
                <a:ea typeface="Arial"/>
                <a:cs typeface="Arial"/>
                <a:sym typeface="Arial"/>
              </a:rPr>
              <a:t>In an Unspoken Voice: How the Body Releases Trauma and Restores Goodness by Peter Levine and Gabor Mate, 2010</a:t>
            </a:r>
          </a:p>
          <a:p>
            <a:pPr defTabSz="948455">
              <a:spcAft>
                <a:spcPts val="200"/>
              </a:spcAft>
              <a:defRPr sz="1800"/>
            </a:pPr>
            <a:r>
              <a:rPr sz="1000" dirty="0">
                <a:ea typeface="Arial"/>
                <a:cs typeface="Arial"/>
                <a:sym typeface="Arial"/>
              </a:rPr>
              <a:t> "Waking the Tiger: Healing Trauma</a:t>
            </a:r>
            <a:r>
              <a:rPr lang="en-US" sz="1000" dirty="0">
                <a:ea typeface="Arial"/>
                <a:cs typeface="Arial"/>
                <a:sym typeface="Arial"/>
              </a:rPr>
              <a:t> </a:t>
            </a:r>
            <a:r>
              <a:rPr sz="1000" dirty="0">
                <a:ea typeface="Arial"/>
                <a:cs typeface="Arial"/>
                <a:sym typeface="Arial"/>
              </a:rPr>
              <a:t>- The Innate Capacity to Transform Overwhelming Experiences" by Peter A. Levine 1997</a:t>
            </a:r>
          </a:p>
        </p:txBody>
      </p:sp>
    </p:spTree>
    <p:extLst>
      <p:ext uri="{BB962C8B-B14F-4D97-AF65-F5344CB8AC3E}">
        <p14:creationId xmlns:p14="http://schemas.microsoft.com/office/powerpoint/2010/main" val="187226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Shape 580"/>
          <p:cNvSpPr>
            <a:spLocks noGrp="1" noRot="1" noChangeAspect="1"/>
          </p:cNvSpPr>
          <p:nvPr>
            <p:ph type="sldImg"/>
          </p:nvPr>
        </p:nvSpPr>
        <p:spPr>
          <a:prstGeom prst="rect">
            <a:avLst/>
          </a:prstGeom>
        </p:spPr>
        <p:txBody>
          <a:bodyPr/>
          <a:lstStyle/>
          <a:p>
            <a:pPr lvl="0"/>
            <a:endParaRPr dirty="0"/>
          </a:p>
        </p:txBody>
      </p:sp>
      <p:sp>
        <p:nvSpPr>
          <p:cNvPr id="581" name="Shape 581"/>
          <p:cNvSpPr>
            <a:spLocks noGrp="1"/>
          </p:cNvSpPr>
          <p:nvPr>
            <p:ph type="body" sz="quarter" idx="1"/>
          </p:nvPr>
        </p:nvSpPr>
        <p:spPr>
          <a:prstGeom prst="rect">
            <a:avLst/>
          </a:prstGeom>
        </p:spPr>
        <p:txBody>
          <a:bodyPr/>
          <a:lstStyle/>
          <a:p>
            <a:pPr defTabSz="966475">
              <a:lnSpc>
                <a:spcPct val="114000"/>
              </a:lnSpc>
              <a:spcBef>
                <a:spcPts val="1000"/>
              </a:spcBef>
              <a:defRPr sz="1800"/>
            </a:pPr>
            <a:r>
              <a:rPr sz="1300" b="1" dirty="0">
                <a:solidFill>
                  <a:srgbClr val="E98A00"/>
                </a:solidFill>
                <a:ea typeface="Arial"/>
                <a:cs typeface="Arial"/>
                <a:sym typeface="Arial"/>
              </a:rPr>
              <a:t>Estimated Activity Time: 2 minutes</a:t>
            </a:r>
            <a:endParaRPr sz="1300" dirty="0">
              <a:solidFill>
                <a:srgbClr val="E98A00"/>
              </a:solidFill>
              <a:ea typeface="Arial"/>
              <a:cs typeface="Arial"/>
              <a:sym typeface="Arial"/>
            </a:endParaRPr>
          </a:p>
          <a:p>
            <a:pPr defTabSz="966475">
              <a:lnSpc>
                <a:spcPct val="114000"/>
              </a:lnSpc>
              <a:spcBef>
                <a:spcPts val="1000"/>
              </a:spcBef>
              <a:defRPr sz="1800"/>
            </a:pPr>
            <a:r>
              <a:rPr sz="1100" b="1" dirty="0">
                <a:ea typeface="Arial"/>
                <a:cs typeface="Arial"/>
                <a:sym typeface="Arial"/>
              </a:rPr>
              <a:t>Notes to Trainer: </a:t>
            </a:r>
            <a:r>
              <a:rPr sz="1100" dirty="0">
                <a:ea typeface="Arial"/>
                <a:cs typeface="Arial"/>
                <a:sym typeface="Arial"/>
              </a:rPr>
              <a:t>Ask someone in th</a:t>
            </a:r>
            <a:r>
              <a:rPr lang="en-US" sz="1100" dirty="0">
                <a:ea typeface="Arial"/>
                <a:cs typeface="Arial"/>
                <a:sym typeface="Arial"/>
              </a:rPr>
              <a:t>e</a:t>
            </a:r>
            <a:r>
              <a:rPr sz="1100" dirty="0">
                <a:ea typeface="Arial"/>
                <a:cs typeface="Arial"/>
                <a:sym typeface="Arial"/>
              </a:rPr>
              <a:t> audience to read quote</a:t>
            </a:r>
            <a:r>
              <a:rPr lang="en-US" sz="1100" dirty="0">
                <a:ea typeface="Arial"/>
                <a:cs typeface="Arial"/>
                <a:sym typeface="Arial"/>
              </a:rPr>
              <a:t> on slide</a:t>
            </a:r>
            <a:r>
              <a:rPr sz="1100" dirty="0">
                <a:ea typeface="Arial"/>
                <a:cs typeface="Arial"/>
                <a:sym typeface="Arial"/>
              </a:rPr>
              <a:t>. Ask the audience if they think this is important and why.</a:t>
            </a:r>
          </a:p>
          <a:p>
            <a:pPr defTabSz="966475">
              <a:lnSpc>
                <a:spcPct val="114000"/>
              </a:lnSpc>
              <a:spcBef>
                <a:spcPts val="1000"/>
              </a:spcBef>
              <a:defRPr sz="1800"/>
            </a:pPr>
            <a:endParaRPr dirty="0">
              <a:ea typeface="Arial"/>
              <a:cs typeface="Arial"/>
              <a:sym typeface="Arial"/>
            </a:endParaRPr>
          </a:p>
          <a:p>
            <a:pPr>
              <a:lnSpc>
                <a:spcPct val="114000"/>
              </a:lnSpc>
              <a:spcBef>
                <a:spcPts val="1000"/>
              </a:spcBef>
              <a:defRPr sz="1800"/>
            </a:pPr>
            <a:r>
              <a:rPr sz="1000" dirty="0">
                <a:ea typeface="Arial"/>
                <a:cs typeface="Arial"/>
                <a:sym typeface="Arial"/>
              </a:rPr>
              <a:t>Catherine Burns, PHD Vicarious Trauma for Behavior Interventionists and Clinicians, 2010</a:t>
            </a:r>
            <a:endParaRPr sz="1100" dirty="0">
              <a:ea typeface="Arial"/>
              <a:cs typeface="Arial"/>
              <a:sym typeface="Arial"/>
            </a:endParaRPr>
          </a:p>
        </p:txBody>
      </p:sp>
    </p:spTree>
    <p:extLst>
      <p:ext uri="{BB962C8B-B14F-4D97-AF65-F5344CB8AC3E}">
        <p14:creationId xmlns:p14="http://schemas.microsoft.com/office/powerpoint/2010/main" val="249944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prstGeom prst="rect">
            <a:avLst/>
          </a:prstGeom>
        </p:spPr>
        <p:txBody>
          <a:bodyPr/>
          <a:lstStyle/>
          <a:p>
            <a:pPr lvl="0"/>
            <a:endParaRPr dirty="0"/>
          </a:p>
        </p:txBody>
      </p:sp>
      <p:sp>
        <p:nvSpPr>
          <p:cNvPr id="591" name="Shape 591"/>
          <p:cNvSpPr>
            <a:spLocks noGrp="1"/>
          </p:cNvSpPr>
          <p:nvPr>
            <p:ph type="body" sz="quarter" idx="1"/>
          </p:nvPr>
        </p:nvSpPr>
        <p:spPr>
          <a:prstGeom prst="rect">
            <a:avLst/>
          </a:prstGeom>
        </p:spPr>
        <p:txBody>
          <a:bodyPr/>
          <a:lstStyle/>
          <a:p>
            <a:pPr defTabSz="483237">
              <a:lnSpc>
                <a:spcPct val="114000"/>
              </a:lnSpc>
              <a:spcBef>
                <a:spcPts val="600"/>
              </a:spcBef>
              <a:defRPr sz="1800"/>
            </a:pPr>
            <a:r>
              <a:rPr sz="1100" b="1" dirty="0">
                <a:ea typeface="Arial"/>
                <a:cs typeface="Arial"/>
                <a:sym typeface="Arial"/>
              </a:rPr>
              <a:t>Notes to Trainer: </a:t>
            </a:r>
            <a:r>
              <a:rPr sz="1100" dirty="0">
                <a:ea typeface="Arial"/>
                <a:cs typeface="Arial"/>
                <a:sym typeface="Arial"/>
              </a:rPr>
              <a:t>Read th</a:t>
            </a:r>
            <a:r>
              <a:rPr lang="en-US" sz="1100" dirty="0">
                <a:ea typeface="Arial"/>
                <a:cs typeface="Arial"/>
                <a:sym typeface="Arial"/>
              </a:rPr>
              <a:t>e</a:t>
            </a:r>
            <a:r>
              <a:rPr sz="1100" dirty="0">
                <a:ea typeface="Arial"/>
                <a:cs typeface="Arial"/>
                <a:sym typeface="Arial"/>
              </a:rPr>
              <a:t> definition aloud.  </a:t>
            </a:r>
            <a:endParaRPr lang="en-US" sz="1100" dirty="0">
              <a:ea typeface="Arial"/>
              <a:cs typeface="Arial"/>
              <a:sym typeface="Arial"/>
            </a:endParaRPr>
          </a:p>
          <a:p>
            <a:pPr defTabSz="483237">
              <a:lnSpc>
                <a:spcPct val="114000"/>
              </a:lnSpc>
              <a:spcBef>
                <a:spcPts val="600"/>
              </a:spcBef>
              <a:defRPr sz="1800"/>
            </a:pPr>
            <a:r>
              <a:rPr sz="1100" b="1" dirty="0">
                <a:ea typeface="Arial"/>
                <a:cs typeface="Arial"/>
                <a:sym typeface="Arial"/>
              </a:rPr>
              <a:t>Vicarious traumatization</a:t>
            </a:r>
            <a:r>
              <a:rPr sz="1100" dirty="0">
                <a:ea typeface="Arial"/>
                <a:cs typeface="Arial"/>
                <a:sym typeface="Arial"/>
              </a:rPr>
              <a:t> (VT) is a </a:t>
            </a:r>
            <a:r>
              <a:rPr lang="en-US" sz="1100" dirty="0">
                <a:ea typeface="Arial"/>
                <a:cs typeface="Arial"/>
                <a:sym typeface="Arial"/>
              </a:rPr>
              <a:t>self-</a:t>
            </a:r>
            <a:r>
              <a:rPr sz="1100" dirty="0">
                <a:ea typeface="Arial"/>
                <a:cs typeface="Arial"/>
                <a:sym typeface="Arial"/>
              </a:rPr>
              <a:t>transformation of a </a:t>
            </a:r>
            <a:r>
              <a:rPr sz="1100" b="1" dirty="0">
                <a:ea typeface="Arial"/>
                <a:cs typeface="Arial"/>
                <a:sym typeface="Arial"/>
              </a:rPr>
              <a:t>trauma</a:t>
            </a:r>
            <a:r>
              <a:rPr sz="1100" dirty="0">
                <a:ea typeface="Arial"/>
                <a:cs typeface="Arial"/>
                <a:sym typeface="Arial"/>
              </a:rPr>
              <a:t> worker or helper that results from empathic engagement with </a:t>
            </a:r>
            <a:r>
              <a:rPr sz="1100" b="1" dirty="0">
                <a:ea typeface="Arial"/>
                <a:cs typeface="Arial"/>
                <a:sym typeface="Arial"/>
              </a:rPr>
              <a:t>traumatized</a:t>
            </a:r>
            <a:r>
              <a:rPr sz="1100" dirty="0">
                <a:ea typeface="Arial"/>
                <a:cs typeface="Arial"/>
                <a:sym typeface="Arial"/>
              </a:rPr>
              <a:t> clients and their reports</a:t>
            </a:r>
            <a:r>
              <a:rPr lang="en-US" sz="1100" dirty="0">
                <a:ea typeface="Arial"/>
                <a:cs typeface="Arial"/>
                <a:sym typeface="Arial"/>
              </a:rPr>
              <a:t> </a:t>
            </a:r>
            <a:r>
              <a:rPr sz="1100" dirty="0">
                <a:ea typeface="Arial"/>
                <a:cs typeface="Arial"/>
                <a:sym typeface="Arial"/>
              </a:rPr>
              <a:t>of </a:t>
            </a:r>
            <a:r>
              <a:rPr sz="1100" b="1" dirty="0">
                <a:ea typeface="Arial"/>
                <a:cs typeface="Arial"/>
                <a:sym typeface="Arial"/>
              </a:rPr>
              <a:t>traumatic</a:t>
            </a:r>
            <a:r>
              <a:rPr sz="1100" dirty="0">
                <a:ea typeface="Arial"/>
                <a:cs typeface="Arial"/>
                <a:sym typeface="Arial"/>
              </a:rPr>
              <a:t> experiences. Its hallmark is disrupted spirituality, or a disruption in the </a:t>
            </a:r>
            <a:r>
              <a:rPr sz="1100" b="1" dirty="0">
                <a:ea typeface="Arial"/>
                <a:cs typeface="Arial"/>
                <a:sym typeface="Arial"/>
              </a:rPr>
              <a:t>trauma</a:t>
            </a:r>
            <a:r>
              <a:rPr sz="1100" dirty="0">
                <a:ea typeface="Arial"/>
                <a:cs typeface="Arial"/>
                <a:sym typeface="Arial"/>
              </a:rPr>
              <a:t> workers'</a:t>
            </a:r>
            <a:r>
              <a:rPr lang="en-US" sz="1100" dirty="0">
                <a:ea typeface="Arial"/>
                <a:cs typeface="Arial"/>
                <a:sym typeface="Arial"/>
              </a:rPr>
              <a:t> p</a:t>
            </a:r>
            <a:r>
              <a:rPr sz="1100" dirty="0">
                <a:ea typeface="Arial"/>
                <a:cs typeface="Arial"/>
                <a:sym typeface="Arial"/>
              </a:rPr>
              <a:t>erceived </a:t>
            </a:r>
            <a:r>
              <a:rPr sz="1100" b="1" dirty="0">
                <a:ea typeface="Arial"/>
                <a:cs typeface="Arial"/>
                <a:sym typeface="Arial"/>
              </a:rPr>
              <a:t>meaning</a:t>
            </a:r>
            <a:r>
              <a:rPr sz="1100" dirty="0">
                <a:ea typeface="Arial"/>
                <a:cs typeface="Arial"/>
                <a:sym typeface="Arial"/>
              </a:rPr>
              <a:t> and hope.</a:t>
            </a:r>
          </a:p>
          <a:p>
            <a:pPr defTabSz="483237">
              <a:lnSpc>
                <a:spcPct val="114000"/>
              </a:lnSpc>
              <a:spcBef>
                <a:spcPts val="600"/>
              </a:spcBef>
              <a:defRPr sz="1800"/>
            </a:pPr>
            <a:r>
              <a:rPr sz="1100" dirty="0">
                <a:ea typeface="Arial"/>
                <a:cs typeface="Arial"/>
                <a:sym typeface="Arial"/>
              </a:rPr>
              <a:t>Secondary traumatic stress, also referred to as vicarious trauma, burnout, and compassion fatigue, describes how caring for trauma survivors can have a negative impact on service </a:t>
            </a:r>
            <a:r>
              <a:rPr lang="en-US" sz="1100" dirty="0">
                <a:ea typeface="Arial"/>
                <a:cs typeface="Arial"/>
                <a:sym typeface="Arial"/>
              </a:rPr>
              <a:t>providers</a:t>
            </a:r>
            <a:r>
              <a:rPr sz="1100" dirty="0">
                <a:ea typeface="Arial"/>
                <a:cs typeface="Arial"/>
                <a:sym typeface="Arial"/>
              </a:rPr>
              <a:t>.</a:t>
            </a:r>
          </a:p>
          <a:p>
            <a:pPr>
              <a:lnSpc>
                <a:spcPct val="114000"/>
              </a:lnSpc>
              <a:spcBef>
                <a:spcPts val="1000"/>
              </a:spcBef>
              <a:defRPr sz="1800"/>
            </a:pPr>
            <a:r>
              <a:rPr sz="1100" dirty="0">
                <a:ea typeface="Arial"/>
                <a:cs typeface="Arial"/>
                <a:sym typeface="Arial"/>
              </a:rPr>
              <a:t>This is not a judgment</a:t>
            </a:r>
            <a:r>
              <a:rPr lang="en-US" sz="1100" dirty="0">
                <a:ea typeface="Arial"/>
                <a:cs typeface="Arial"/>
                <a:sym typeface="Arial"/>
              </a:rPr>
              <a:t>,</a:t>
            </a:r>
            <a:r>
              <a:rPr sz="1100" dirty="0">
                <a:ea typeface="Arial"/>
                <a:cs typeface="Arial"/>
                <a:sym typeface="Arial"/>
              </a:rPr>
              <a:t> but a reality of the job</a:t>
            </a:r>
            <a:r>
              <a:rPr dirty="0">
                <a:latin typeface="Arial"/>
                <a:ea typeface="Arial"/>
                <a:cs typeface="Arial"/>
                <a:sym typeface="Arial"/>
              </a:rPr>
              <a:t>. </a:t>
            </a:r>
          </a:p>
          <a:p>
            <a:pPr>
              <a:lnSpc>
                <a:spcPct val="114000"/>
              </a:lnSpc>
              <a:spcBef>
                <a:spcPts val="1000"/>
              </a:spcBef>
              <a:tabLst>
                <a:tab pos="749259" algn="l"/>
                <a:tab pos="1498517" algn="l"/>
                <a:tab pos="2247776" algn="l"/>
                <a:tab pos="2997034" algn="l"/>
                <a:tab pos="3746293" algn="l"/>
                <a:tab pos="4495551" algn="l"/>
                <a:tab pos="5244810" algn="l"/>
                <a:tab pos="5994069" algn="l"/>
                <a:tab pos="6756027" algn="l"/>
                <a:tab pos="7505285" algn="l"/>
                <a:tab pos="8254543" algn="l"/>
                <a:tab pos="9003802" algn="l"/>
                <a:tab pos="9753060" algn="l"/>
                <a:tab pos="10502319" algn="l"/>
                <a:tab pos="11251578" algn="l"/>
                <a:tab pos="12000837" algn="l"/>
              </a:tabLst>
              <a:defRPr sz="1800"/>
            </a:pPr>
            <a:endParaRPr dirty="0">
              <a:latin typeface="Arial"/>
              <a:ea typeface="Arial"/>
              <a:cs typeface="Arial"/>
              <a:sym typeface="Arial"/>
            </a:endParaRPr>
          </a:p>
        </p:txBody>
      </p:sp>
    </p:spTree>
    <p:extLst>
      <p:ext uri="{BB962C8B-B14F-4D97-AF65-F5344CB8AC3E}">
        <p14:creationId xmlns:p14="http://schemas.microsoft.com/office/powerpoint/2010/main" val="299078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351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prstGeom prst="rect">
            <a:avLst/>
          </a:prstGeom>
        </p:spPr>
        <p:txBody>
          <a:bodyPr/>
          <a:lstStyle/>
          <a:p>
            <a:pPr lvl="0"/>
            <a:endParaRPr dirty="0"/>
          </a:p>
        </p:txBody>
      </p:sp>
      <p:sp>
        <p:nvSpPr>
          <p:cNvPr id="608" name="Shape 608"/>
          <p:cNvSpPr>
            <a:spLocks noGrp="1"/>
          </p:cNvSpPr>
          <p:nvPr>
            <p:ph type="body" sz="quarter" idx="1"/>
          </p:nvPr>
        </p:nvSpPr>
        <p:spPr>
          <a:prstGeom prst="rect">
            <a:avLst/>
          </a:prstGeom>
        </p:spPr>
        <p:txBody>
          <a:bodyPr/>
          <a:lstStyle/>
          <a:p>
            <a:pPr>
              <a:lnSpc>
                <a:spcPct val="114000"/>
              </a:lnSpc>
              <a:spcBef>
                <a:spcPts val="1000"/>
              </a:spcBef>
              <a:defRPr sz="1800"/>
            </a:pPr>
            <a:r>
              <a:rPr sz="1100" b="1" dirty="0">
                <a:ea typeface="Arial"/>
                <a:cs typeface="Arial"/>
                <a:sym typeface="Arial"/>
              </a:rPr>
              <a:t>Notes to Trainer:</a:t>
            </a:r>
            <a:r>
              <a:rPr lang="en-US" sz="1100" b="1" dirty="0">
                <a:ea typeface="Arial"/>
                <a:cs typeface="Arial"/>
                <a:sym typeface="Arial"/>
              </a:rPr>
              <a:t> </a:t>
            </a:r>
            <a:r>
              <a:rPr sz="1100" dirty="0">
                <a:ea typeface="Arial"/>
                <a:cs typeface="Arial"/>
                <a:sym typeface="Arial"/>
              </a:rPr>
              <a:t>Use an easel to record the audience's comments and fill in the missing thinking with a review of the next slide  while only focusing on </a:t>
            </a:r>
            <a:r>
              <a:rPr sz="1100" b="1" dirty="0">
                <a:ea typeface="Arial"/>
                <a:cs typeface="Arial"/>
                <a:sym typeface="Arial"/>
              </a:rPr>
              <a:t>KEY</a:t>
            </a:r>
            <a:r>
              <a:rPr sz="1100" dirty="0">
                <a:ea typeface="Arial"/>
                <a:cs typeface="Arial"/>
                <a:sym typeface="Arial"/>
              </a:rPr>
              <a:t> issues that were missed. </a:t>
            </a:r>
          </a:p>
        </p:txBody>
      </p:sp>
    </p:spTree>
    <p:extLst>
      <p:ext uri="{BB962C8B-B14F-4D97-AF65-F5344CB8AC3E}">
        <p14:creationId xmlns:p14="http://schemas.microsoft.com/office/powerpoint/2010/main" val="2978772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pic>
        <p:nvPicPr>
          <p:cNvPr id="9" name="Picture 8" descr="Background-lower_new.psd"/>
          <p:cNvPicPr>
            <a:picLocks noChangeAspect="1"/>
          </p:cNvPicPr>
          <p:nvPr userDrawn="1"/>
        </p:nvPicPr>
        <p:blipFill>
          <a:blip r:embed="rId2" cstate="print"/>
          <a:stretch>
            <a:fillRect/>
          </a:stretch>
        </p:blipFill>
        <p:spPr>
          <a:xfrm>
            <a:off x="253" y="-16998"/>
            <a:ext cx="9143747" cy="6874998"/>
          </a:xfrm>
          <a:prstGeom prst="rect">
            <a:avLst/>
          </a:prstGeom>
        </p:spPr>
      </p:pic>
      <p:sp>
        <p:nvSpPr>
          <p:cNvPr id="24" name="Shape 24"/>
          <p:cNvSpPr/>
          <p:nvPr/>
        </p:nvSpPr>
        <p:spPr>
          <a:xfrm>
            <a:off x="446952" y="647941"/>
            <a:ext cx="8594725" cy="46038"/>
          </a:xfrm>
          <a:prstGeom prst="rect">
            <a:avLst/>
          </a:prstGeom>
          <a:gradFill>
            <a:gsLst>
              <a:gs pos="0">
                <a:srgbClr val="E78900"/>
              </a:gs>
              <a:gs pos="100000">
                <a:srgbClr val="95B3D7">
                  <a:alpha val="0"/>
                </a:srgbClr>
              </a:gs>
            </a:gsLst>
          </a:gradFill>
          <a:ln w="12700">
            <a:miter lim="400000"/>
          </a:ln>
        </p:spPr>
        <p:txBody>
          <a:bodyPr lIns="0" tIns="0" rIns="0" bIns="0" anchor="ctr"/>
          <a:lstStyle/>
          <a:p>
            <a:pPr algn="ctr" defTabSz="457200">
              <a:defRPr>
                <a:solidFill>
                  <a:srgbClr val="FFFFFF"/>
                </a:solidFill>
              </a:defRPr>
            </a:pPr>
            <a:endParaRPr kern="0" dirty="0">
              <a:solidFill>
                <a:srgbClr val="FFFFFF"/>
              </a:solidFill>
              <a:latin typeface="Calibri"/>
              <a:sym typeface="Calibri"/>
            </a:endParaRPr>
          </a:p>
        </p:txBody>
      </p:sp>
      <p:pic>
        <p:nvPicPr>
          <p:cNvPr id="25" name="image2.png"/>
          <p:cNvPicPr/>
          <p:nvPr/>
        </p:nvPicPr>
        <p:blipFill>
          <a:blip r:embed="rId3" cstate="print">
            <a:extLst/>
          </a:blip>
          <a:stretch>
            <a:fillRect/>
          </a:stretch>
        </p:blipFill>
        <p:spPr>
          <a:xfrm>
            <a:off x="6891338" y="6030912"/>
            <a:ext cx="1778001" cy="641351"/>
          </a:xfrm>
          <a:prstGeom prst="rect">
            <a:avLst/>
          </a:prstGeom>
          <a:ln w="12700">
            <a:miter lim="400000"/>
          </a:ln>
        </p:spPr>
      </p:pic>
      <p:sp>
        <p:nvSpPr>
          <p:cNvPr id="26" name="Shape 26"/>
          <p:cNvSpPr>
            <a:spLocks noGrp="1"/>
          </p:cNvSpPr>
          <p:nvPr>
            <p:ph type="body" idx="1"/>
          </p:nvPr>
        </p:nvSpPr>
        <p:spPr>
          <a:prstGeom prst="rect">
            <a:avLst/>
          </a:prstGeom>
        </p:spPr>
        <p:txBody>
          <a:bodyPr>
            <a:noAutofit/>
          </a:bodyPr>
          <a:lstStyle>
            <a:lvl1pPr marL="228600"/>
            <a:lvl2pPr marL="718457"/>
            <a:lvl3pPr>
              <a:buChar char="⬧"/>
            </a:lvl3pPr>
            <a:lvl4pPr marL="1704109" indent="-332509">
              <a:buSzPct val="70000"/>
            </a:lvl4pPr>
            <a:lvl5pPr>
              <a:buSzPct val="80000"/>
            </a:lvl5pPr>
          </a:lstStyle>
          <a:p>
            <a:pPr lvl="0">
              <a:defRPr sz="1800">
                <a:solidFill>
                  <a:srgbClr val="000000"/>
                </a:solidFill>
              </a:defRPr>
            </a:pPr>
            <a:r>
              <a:rPr sz="3200" dirty="0">
                <a:solidFill>
                  <a:srgbClr val="58595B"/>
                </a:solidFill>
              </a:rPr>
              <a:t>Click to edit Master text styles</a:t>
            </a:r>
          </a:p>
          <a:p>
            <a:pPr lvl="1">
              <a:defRPr sz="1800">
                <a:solidFill>
                  <a:srgbClr val="000000"/>
                </a:solidFill>
              </a:defRPr>
            </a:pPr>
            <a:r>
              <a:rPr sz="3200" dirty="0">
                <a:solidFill>
                  <a:srgbClr val="58595B"/>
                </a:solidFill>
              </a:rPr>
              <a:t>Second level</a:t>
            </a:r>
          </a:p>
          <a:p>
            <a:pPr lvl="2">
              <a:defRPr sz="1800">
                <a:solidFill>
                  <a:srgbClr val="000000"/>
                </a:solidFill>
              </a:defRPr>
            </a:pPr>
            <a:r>
              <a:rPr sz="3200" dirty="0">
                <a:solidFill>
                  <a:srgbClr val="58595B"/>
                </a:solidFill>
              </a:rPr>
              <a:t>Third level</a:t>
            </a:r>
          </a:p>
          <a:p>
            <a:pPr lvl="3">
              <a:defRPr sz="1800">
                <a:solidFill>
                  <a:srgbClr val="000000"/>
                </a:solidFill>
              </a:defRPr>
            </a:pPr>
            <a:r>
              <a:rPr sz="3200" dirty="0">
                <a:solidFill>
                  <a:srgbClr val="58595B"/>
                </a:solidFill>
              </a:rPr>
              <a:t>Fourth level</a:t>
            </a:r>
          </a:p>
          <a:p>
            <a:pPr lvl="4">
              <a:defRPr sz="1800">
                <a:solidFill>
                  <a:srgbClr val="000000"/>
                </a:solidFill>
              </a:defRPr>
            </a:pPr>
            <a:r>
              <a:rPr sz="3200" dirty="0">
                <a:solidFill>
                  <a:srgbClr val="58595B"/>
                </a:solidFill>
              </a:rPr>
              <a:t>Fifth level</a:t>
            </a:r>
          </a:p>
        </p:txBody>
      </p:sp>
      <p:sp>
        <p:nvSpPr>
          <p:cNvPr id="28" name="Shape 28"/>
          <p:cNvSpPr>
            <a:spLocks noGrp="1"/>
          </p:cNvSpPr>
          <p:nvPr>
            <p:ph type="title"/>
          </p:nvPr>
        </p:nvSpPr>
        <p:spPr>
          <a:prstGeom prst="rect">
            <a:avLst/>
          </a:prstGeom>
        </p:spPr>
        <p:txBody>
          <a:bodyPr/>
          <a:lstStyle>
            <a:lvl1pPr>
              <a:defRPr b="0" i="0">
                <a:latin typeface="Calibri"/>
                <a:cs typeface="Calibri"/>
              </a:defRPr>
            </a:lvl1pPr>
          </a:lstStyle>
          <a:p>
            <a:pPr lvl="0">
              <a:defRPr sz="1800" b="0">
                <a:solidFill>
                  <a:srgbClr val="000000"/>
                </a:solidFill>
              </a:defRPr>
            </a:pPr>
            <a:r>
              <a:rPr sz="3200" b="1" dirty="0">
                <a:solidFill>
                  <a:srgbClr val="8F8F8F"/>
                </a:solidFill>
              </a:rPr>
              <a:t>Click To Edit Master Title Style</a:t>
            </a:r>
          </a:p>
        </p:txBody>
      </p:sp>
      <p:sp>
        <p:nvSpPr>
          <p:cNvPr id="27" name="Shape 27"/>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5874186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C4D445-5127-444A-9B8A-B3D1ADCCB85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203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33945"/>
            <a:ext cx="8202678" cy="1362075"/>
          </a:xfrm>
        </p:spPr>
        <p:txBody>
          <a:bodyPr anchor="t"/>
          <a:lstStyle>
            <a:lvl1pPr algn="l">
              <a:defRPr sz="4000" b="0" cap="none">
                <a:solidFill>
                  <a:srgbClr val="C00000"/>
                </a:solidFill>
                <a:latin typeface="Calibri" pitchFamily="34" charset="0"/>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27911"/>
            <a:ext cx="7772400" cy="1500187"/>
          </a:xfrm>
        </p:spPr>
        <p:txBody>
          <a:bodyPr anchor="b">
            <a:normAutofit/>
          </a:bodyPr>
          <a:lstStyle>
            <a:lvl1pPr marL="0" indent="0">
              <a:buNone/>
              <a:defRPr sz="3200" cap="all">
                <a:solidFill>
                  <a:schemeClr val="bg1">
                    <a:lumMod val="65000"/>
                  </a:schemeClr>
                </a:solidFill>
                <a:latin typeface="Franklin Gothic Book" pitchFamily="34" charset="0"/>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10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lank2">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srcRect/>
          <a:stretch>
            <a:fillRect/>
          </a:stretch>
        </p:blipFill>
        <p:spPr bwMode="auto">
          <a:xfrm>
            <a:off x="-7938" y="5494338"/>
            <a:ext cx="9151938" cy="1384300"/>
          </a:xfrm>
          <a:prstGeom prst="rect">
            <a:avLst/>
          </a:prstGeom>
          <a:noFill/>
          <a:ln w="9525">
            <a:noFill/>
            <a:miter lim="800000"/>
            <a:headEnd/>
            <a:tailEnd/>
          </a:ln>
        </p:spPr>
      </p:pic>
      <p:pic>
        <p:nvPicPr>
          <p:cNvPr id="3" name="Picture 11"/>
          <p:cNvPicPr>
            <a:picLocks noChangeAspect="1"/>
          </p:cNvPicPr>
          <p:nvPr/>
        </p:nvPicPr>
        <p:blipFill>
          <a:blip r:embed="rId3" cstate="screen"/>
          <a:srcRect/>
          <a:stretch>
            <a:fillRect/>
          </a:stretch>
        </p:blipFill>
        <p:spPr bwMode="auto">
          <a:xfrm>
            <a:off x="6891338" y="6030913"/>
            <a:ext cx="1778000" cy="641350"/>
          </a:xfrm>
          <a:prstGeom prst="rect">
            <a:avLst/>
          </a:prstGeom>
          <a:noFill/>
          <a:ln w="9525">
            <a:noFill/>
            <a:miter lim="800000"/>
            <a:headEnd/>
            <a:tailEnd/>
          </a:ln>
        </p:spPr>
      </p:pic>
    </p:spTree>
    <p:extLst>
      <p:ext uri="{BB962C8B-B14F-4D97-AF65-F5344CB8AC3E}">
        <p14:creationId xmlns:p14="http://schemas.microsoft.com/office/powerpoint/2010/main" val="2639993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Blank2">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srcRect/>
          <a:stretch>
            <a:fillRect/>
          </a:stretch>
        </p:blipFill>
        <p:spPr bwMode="auto">
          <a:xfrm>
            <a:off x="-7938" y="5494338"/>
            <a:ext cx="9151938" cy="1384300"/>
          </a:xfrm>
          <a:prstGeom prst="rect">
            <a:avLst/>
          </a:prstGeom>
          <a:noFill/>
          <a:ln w="9525">
            <a:noFill/>
            <a:miter lim="800000"/>
            <a:headEnd/>
            <a:tailEnd/>
          </a:ln>
        </p:spPr>
      </p:pic>
    </p:spTree>
    <p:extLst>
      <p:ext uri="{BB962C8B-B14F-4D97-AF65-F5344CB8AC3E}">
        <p14:creationId xmlns:p14="http://schemas.microsoft.com/office/powerpoint/2010/main" val="231771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 name="Shape 6"/>
          <p:cNvSpPr/>
          <p:nvPr/>
        </p:nvSpPr>
        <p:spPr>
          <a:xfrm>
            <a:off x="-1" y="0"/>
            <a:ext cx="2450594" cy="6858000"/>
          </a:xfrm>
          <a:prstGeom prst="rect">
            <a:avLst/>
          </a:prstGeom>
          <a:gradFill>
            <a:gsLst>
              <a:gs pos="23000">
                <a:srgbClr val="E98A00">
                  <a:alpha val="27000"/>
                </a:srgbClr>
              </a:gs>
              <a:gs pos="100000">
                <a:srgbClr val="E98A00"/>
              </a:gs>
            </a:gsLst>
            <a:lin ang="16200000"/>
          </a:gradFill>
          <a:ln w="12700">
            <a:miter lim="400000"/>
          </a:ln>
          <a:effectLst>
            <a:outerShdw blurRad="38100" dist="23000" dir="5400000" rotWithShape="0">
              <a:srgbClr val="000000">
                <a:alpha val="35000"/>
              </a:srgbClr>
            </a:outerShdw>
          </a:effectLst>
        </p:spPr>
        <p:txBody>
          <a:bodyPr lIns="0" tIns="0" rIns="0" bIns="0" anchor="ctr"/>
          <a:lstStyle/>
          <a:p>
            <a:pPr algn="ctr" defTabSz="457200">
              <a:defRPr>
                <a:solidFill>
                  <a:srgbClr val="FFFFFF"/>
                </a:solidFill>
              </a:defRPr>
            </a:pPr>
            <a:endParaRPr kern="0" dirty="0">
              <a:solidFill>
                <a:srgbClr val="FFFFFF"/>
              </a:solidFill>
              <a:latin typeface="Calibri"/>
              <a:sym typeface="Calibri"/>
            </a:endParaRPr>
          </a:p>
        </p:txBody>
      </p:sp>
      <p:pic>
        <p:nvPicPr>
          <p:cNvPr id="12" name="Picture 11" descr="Background-lower_new.psd"/>
          <p:cNvPicPr>
            <a:picLocks noChangeAspect="1"/>
          </p:cNvPicPr>
          <p:nvPr userDrawn="1"/>
        </p:nvPicPr>
        <p:blipFill>
          <a:blip r:embed="rId2" cstate="print"/>
          <a:srcRect t="21181"/>
          <a:stretch>
            <a:fillRect/>
          </a:stretch>
        </p:blipFill>
        <p:spPr>
          <a:xfrm>
            <a:off x="252" y="1447800"/>
            <a:ext cx="9143747" cy="5418794"/>
          </a:xfrm>
          <a:prstGeom prst="rect">
            <a:avLst/>
          </a:prstGeom>
        </p:spPr>
      </p:pic>
      <p:sp>
        <p:nvSpPr>
          <p:cNvPr id="7" name="Shape 7"/>
          <p:cNvSpPr>
            <a:spLocks noGrp="1"/>
          </p:cNvSpPr>
          <p:nvPr>
            <p:ph type="title"/>
          </p:nvPr>
        </p:nvSpPr>
        <p:spPr>
          <a:xfrm>
            <a:off x="152400" y="274638"/>
            <a:ext cx="2286000" cy="4792662"/>
          </a:xfrm>
          <a:prstGeom prst="rect">
            <a:avLst/>
          </a:prstGeom>
        </p:spPr>
        <p:txBody>
          <a:bodyPr anchor="t">
            <a:normAutofit/>
          </a:bodyPr>
          <a:lstStyle>
            <a:lvl1pPr>
              <a:defRPr sz="2800">
                <a:solidFill>
                  <a:srgbClr val="FFFFFF"/>
                </a:solidFill>
                <a:effectLst>
                  <a:outerShdw blurRad="38100" dist="38100" dir="2700000" rotWithShape="0">
                    <a:srgbClr val="000000">
                      <a:alpha val="43137"/>
                    </a:srgbClr>
                  </a:outerShdw>
                </a:effectLst>
                <a:latin typeface="Calibri"/>
                <a:cs typeface="Calibri"/>
              </a:defRPr>
            </a:lvl1pPr>
          </a:lstStyle>
          <a:p>
            <a:pPr lvl="0">
              <a:defRPr sz="1800" b="0">
                <a:solidFill>
                  <a:srgbClr val="000000"/>
                </a:solidFill>
                <a:effectLst/>
              </a:defRPr>
            </a:pPr>
            <a:r>
              <a:rPr sz="3200" b="1" dirty="0">
                <a:solidFill>
                  <a:srgbClr val="FFFFFF"/>
                </a:solidFill>
                <a:effectLst>
                  <a:outerShdw blurRad="38100" dist="38100" dir="2700000" rotWithShape="0">
                    <a:srgbClr val="000000">
                      <a:alpha val="43137"/>
                    </a:srgbClr>
                  </a:outerShdw>
                </a:effectLst>
              </a:rPr>
              <a:t>Click to Edit Master Title style</a:t>
            </a:r>
          </a:p>
        </p:txBody>
      </p:sp>
      <p:sp>
        <p:nvSpPr>
          <p:cNvPr id="8" name="Shape 8"/>
          <p:cNvSpPr>
            <a:spLocks noGrp="1"/>
          </p:cNvSpPr>
          <p:nvPr>
            <p:ph type="body" idx="1"/>
          </p:nvPr>
        </p:nvSpPr>
        <p:spPr>
          <a:xfrm>
            <a:off x="2514600" y="274639"/>
            <a:ext cx="6553200" cy="6583361"/>
          </a:xfrm>
          <a:prstGeom prst="rect">
            <a:avLst/>
          </a:prstGeom>
        </p:spPr>
        <p:txBody>
          <a:bodyPr/>
          <a:lstStyle/>
          <a:p>
            <a:pPr lvl="0">
              <a:defRPr sz="1800">
                <a:solidFill>
                  <a:srgbClr val="000000"/>
                </a:solidFill>
              </a:defRPr>
            </a:pPr>
            <a:r>
              <a:rPr sz="3200" dirty="0">
                <a:solidFill>
                  <a:srgbClr val="58595B"/>
                </a:solidFill>
              </a:rPr>
              <a:t>Click to edit Master text styles</a:t>
            </a:r>
          </a:p>
          <a:p>
            <a:pPr lvl="1">
              <a:defRPr sz="1800">
                <a:solidFill>
                  <a:srgbClr val="000000"/>
                </a:solidFill>
              </a:defRPr>
            </a:pPr>
            <a:r>
              <a:rPr sz="3200" dirty="0">
                <a:solidFill>
                  <a:srgbClr val="58595B"/>
                </a:solidFill>
              </a:rPr>
              <a:t>Second level</a:t>
            </a:r>
          </a:p>
          <a:p>
            <a:pPr lvl="2">
              <a:defRPr sz="1800">
                <a:solidFill>
                  <a:srgbClr val="000000"/>
                </a:solidFill>
              </a:defRPr>
            </a:pPr>
            <a:r>
              <a:rPr sz="3200" dirty="0">
                <a:solidFill>
                  <a:srgbClr val="58595B"/>
                </a:solidFill>
              </a:rPr>
              <a:t>Third level</a:t>
            </a:r>
          </a:p>
          <a:p>
            <a:pPr lvl="3">
              <a:defRPr sz="1800">
                <a:solidFill>
                  <a:srgbClr val="000000"/>
                </a:solidFill>
              </a:defRPr>
            </a:pPr>
            <a:r>
              <a:rPr sz="3200" dirty="0">
                <a:solidFill>
                  <a:srgbClr val="58595B"/>
                </a:solidFill>
              </a:rPr>
              <a:t>Fourth level</a:t>
            </a:r>
          </a:p>
          <a:p>
            <a:pPr lvl="4">
              <a:defRPr sz="1800">
                <a:solidFill>
                  <a:srgbClr val="000000"/>
                </a:solidFill>
              </a:defRPr>
            </a:pPr>
            <a:r>
              <a:rPr sz="3200" dirty="0">
                <a:solidFill>
                  <a:srgbClr val="58595B"/>
                </a:solidFill>
              </a:rPr>
              <a:t>Fifth level</a:t>
            </a:r>
          </a:p>
        </p:txBody>
      </p:sp>
      <p:sp>
        <p:nvSpPr>
          <p:cNvPr id="10" name="Shape 10"/>
          <p:cNvSpPr>
            <a:spLocks noGrp="1"/>
          </p:cNvSpPr>
          <p:nvPr>
            <p:ph type="sldNum" sz="quarter" idx="2"/>
          </p:nvPr>
        </p:nvSpPr>
        <p:spPr>
          <a:xfrm>
            <a:off x="152400" y="6477000"/>
            <a:ext cx="533400" cy="381000"/>
          </a:xfrm>
          <a:prstGeom prst="rect">
            <a:avLst/>
          </a:prstGeom>
        </p:spPr>
        <p:txBody>
          <a:bodyPr/>
          <a:lstStyle/>
          <a:p>
            <a:fld id="{86CB4B4D-7CA3-9044-876B-883B54F8677D}" type="slidenum">
              <a:rPr/>
              <a:pPr/>
              <a:t>‹#›</a:t>
            </a:fld>
            <a:endParaRPr dirty="0"/>
          </a:p>
        </p:txBody>
      </p:sp>
      <p:pic>
        <p:nvPicPr>
          <p:cNvPr id="13" name="image2.png"/>
          <p:cNvPicPr/>
          <p:nvPr userDrawn="1"/>
        </p:nvPicPr>
        <p:blipFill>
          <a:blip r:embed="rId3" cstate="print">
            <a:extLst/>
          </a:blip>
          <a:stretch>
            <a:fillRect/>
          </a:stretch>
        </p:blipFill>
        <p:spPr>
          <a:xfrm>
            <a:off x="6891338" y="6030912"/>
            <a:ext cx="1778001" cy="641351"/>
          </a:xfrm>
          <a:prstGeom prst="rect">
            <a:avLst/>
          </a:prstGeom>
          <a:ln w="12700">
            <a:miter lim="400000"/>
          </a:ln>
        </p:spPr>
      </p:pic>
    </p:spTree>
    <p:extLst>
      <p:ext uri="{BB962C8B-B14F-4D97-AF65-F5344CB8AC3E}">
        <p14:creationId xmlns:p14="http://schemas.microsoft.com/office/powerpoint/2010/main" val="35307123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7" name="Picture 6" descr="Background-lower_new.psd"/>
          <p:cNvPicPr>
            <a:picLocks noChangeAspect="1"/>
          </p:cNvPicPr>
          <p:nvPr userDrawn="1"/>
        </p:nvPicPr>
        <p:blipFill>
          <a:blip r:embed="rId2" cstate="print"/>
          <a:stretch>
            <a:fillRect/>
          </a:stretch>
        </p:blipFill>
        <p:spPr>
          <a:xfrm>
            <a:off x="252" y="-8404"/>
            <a:ext cx="9143747" cy="6874998"/>
          </a:xfrm>
          <a:prstGeom prst="rect">
            <a:avLst/>
          </a:prstGeom>
        </p:spPr>
      </p:pic>
      <p:sp>
        <p:nvSpPr>
          <p:cNvPr id="30" name="Shape 30"/>
          <p:cNvSpPr>
            <a:spLocks noGrp="1"/>
          </p:cNvSpPr>
          <p:nvPr>
            <p:ph type="title"/>
          </p:nvPr>
        </p:nvSpPr>
        <p:spPr>
          <a:xfrm>
            <a:off x="457200" y="73025"/>
            <a:ext cx="8229600" cy="1069975"/>
          </a:xfrm>
          <a:prstGeom prst="rect">
            <a:avLst/>
          </a:prstGeom>
        </p:spPr>
        <p:txBody>
          <a:bodyPr>
            <a:normAutofit/>
          </a:bodyPr>
          <a:lstStyle>
            <a:lvl1pPr>
              <a:defRPr>
                <a:solidFill>
                  <a:srgbClr val="E98A00"/>
                </a:solidFill>
              </a:defRPr>
            </a:lvl1pPr>
          </a:lstStyle>
          <a:p>
            <a:pPr lvl="0">
              <a:defRPr sz="1800" b="0">
                <a:solidFill>
                  <a:srgbClr val="000000"/>
                </a:solidFill>
              </a:defRPr>
            </a:pPr>
            <a:r>
              <a:rPr sz="3200" b="1">
                <a:solidFill>
                  <a:srgbClr val="E98A00"/>
                </a:solidFill>
              </a:rPr>
              <a:t>Click to Edit Master Title Style</a:t>
            </a:r>
          </a:p>
        </p:txBody>
      </p:sp>
      <p:sp>
        <p:nvSpPr>
          <p:cNvPr id="31" name="Shape 31"/>
          <p:cNvSpPr>
            <a:spLocks noGrp="1"/>
          </p:cNvSpPr>
          <p:nvPr>
            <p:ph type="body" idx="1"/>
          </p:nvPr>
        </p:nvSpPr>
        <p:spPr>
          <a:xfrm>
            <a:off x="457200" y="1143000"/>
            <a:ext cx="8153400" cy="5715000"/>
          </a:xfrm>
          <a:prstGeom prst="rect">
            <a:avLst/>
          </a:prstGeom>
        </p:spPr>
        <p:txBody>
          <a:bodyPr>
            <a:noAutofit/>
          </a:bodyPr>
          <a:lstStyle>
            <a:lvl1pPr marL="228600"/>
            <a:lvl2pPr marL="718457"/>
            <a:lvl3pPr>
              <a:buChar char="⬧"/>
            </a:lvl3pPr>
            <a:lvl4pPr marL="1704109" indent="-332509">
              <a:buSzPct val="70000"/>
            </a:lvl4pPr>
            <a:lvl5pPr>
              <a:buSzPct val="80000"/>
            </a:lvl5pPr>
          </a:lstStyle>
          <a:p>
            <a:pPr lvl="0">
              <a:defRPr sz="1800">
                <a:solidFill>
                  <a:srgbClr val="000000"/>
                </a:solidFill>
              </a:defRPr>
            </a:pPr>
            <a:r>
              <a:rPr sz="3200">
                <a:solidFill>
                  <a:srgbClr val="58595B"/>
                </a:solidFill>
              </a:rPr>
              <a:t>Click to edit Master text styles</a:t>
            </a:r>
          </a:p>
          <a:p>
            <a:pPr lvl="1">
              <a:defRPr sz="1800">
                <a:solidFill>
                  <a:srgbClr val="000000"/>
                </a:solidFill>
              </a:defRPr>
            </a:pPr>
            <a:r>
              <a:rPr sz="3200">
                <a:solidFill>
                  <a:srgbClr val="58595B"/>
                </a:solidFill>
              </a:rPr>
              <a:t>Second level</a:t>
            </a:r>
          </a:p>
          <a:p>
            <a:pPr lvl="2">
              <a:defRPr sz="1800">
                <a:solidFill>
                  <a:srgbClr val="000000"/>
                </a:solidFill>
              </a:defRPr>
            </a:pPr>
            <a:r>
              <a:rPr sz="3200">
                <a:solidFill>
                  <a:srgbClr val="58595B"/>
                </a:solidFill>
              </a:rPr>
              <a:t>Third level</a:t>
            </a:r>
          </a:p>
          <a:p>
            <a:pPr lvl="3">
              <a:defRPr sz="1800">
                <a:solidFill>
                  <a:srgbClr val="000000"/>
                </a:solidFill>
              </a:defRPr>
            </a:pPr>
            <a:r>
              <a:rPr sz="3200">
                <a:solidFill>
                  <a:srgbClr val="58595B"/>
                </a:solidFill>
              </a:rPr>
              <a:t>Fourth level</a:t>
            </a:r>
          </a:p>
          <a:p>
            <a:pPr lvl="4">
              <a:defRPr sz="1800">
                <a:solidFill>
                  <a:srgbClr val="000000"/>
                </a:solidFill>
              </a:defRPr>
            </a:pPr>
            <a:r>
              <a:rPr sz="3200">
                <a:solidFill>
                  <a:srgbClr val="58595B"/>
                </a:solidFill>
              </a:rPr>
              <a:t>Fifth level</a:t>
            </a:r>
          </a:p>
        </p:txBody>
      </p:sp>
      <p:sp>
        <p:nvSpPr>
          <p:cNvPr id="33" name="Shape 33"/>
          <p:cNvSpPr>
            <a:spLocks noGrp="1"/>
          </p:cNvSpPr>
          <p:nvPr>
            <p:ph type="sldNum" sz="quarter" idx="2"/>
          </p:nvPr>
        </p:nvSpPr>
        <p:spPr>
          <a:prstGeom prst="rect">
            <a:avLst/>
          </a:prstGeom>
        </p:spPr>
        <p:txBody>
          <a:bodyPr/>
          <a:lstStyle/>
          <a:p>
            <a:fld id="{86CB4B4D-7CA3-9044-876B-883B54F8677D}" type="slidenum">
              <a:rPr/>
              <a:pPr/>
              <a:t>‹#›</a:t>
            </a:fld>
            <a:endParaRPr dirty="0"/>
          </a:p>
        </p:txBody>
      </p:sp>
      <p:pic>
        <p:nvPicPr>
          <p:cNvPr id="34" name="image2.png"/>
          <p:cNvPicPr/>
          <p:nvPr/>
        </p:nvPicPr>
        <p:blipFill>
          <a:blip r:embed="rId3" cstate="print">
            <a:extLst/>
          </a:blip>
          <a:stretch>
            <a:fillRect/>
          </a:stretch>
        </p:blipFill>
        <p:spPr>
          <a:xfrm>
            <a:off x="6891338" y="6030912"/>
            <a:ext cx="1778001" cy="641351"/>
          </a:xfrm>
          <a:prstGeom prst="rect">
            <a:avLst/>
          </a:prstGeom>
          <a:ln w="12700">
            <a:miter lim="400000"/>
          </a:ln>
        </p:spPr>
      </p:pic>
    </p:spTree>
    <p:extLst>
      <p:ext uri="{BB962C8B-B14F-4D97-AF65-F5344CB8AC3E}">
        <p14:creationId xmlns:p14="http://schemas.microsoft.com/office/powerpoint/2010/main" val="361685803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48" name="image1.png"/>
          <p:cNvPicPr/>
          <p:nvPr/>
        </p:nvPicPr>
        <p:blipFill>
          <a:blip r:embed="rId2" cstate="print">
            <a:extLst/>
          </a:blip>
          <a:stretch>
            <a:fillRect/>
          </a:stretch>
        </p:blipFill>
        <p:spPr>
          <a:xfrm>
            <a:off x="0" y="5494337"/>
            <a:ext cx="9144000" cy="1384301"/>
          </a:xfrm>
          <a:prstGeom prst="rect">
            <a:avLst/>
          </a:prstGeom>
          <a:ln w="12700">
            <a:miter lim="400000"/>
          </a:ln>
        </p:spPr>
      </p:pic>
      <p:sp>
        <p:nvSpPr>
          <p:cNvPr id="49" name="Shape 49"/>
          <p:cNvSpPr/>
          <p:nvPr/>
        </p:nvSpPr>
        <p:spPr>
          <a:xfrm>
            <a:off x="488330" y="609600"/>
            <a:ext cx="8594725" cy="46038"/>
          </a:xfrm>
          <a:prstGeom prst="rect">
            <a:avLst/>
          </a:prstGeom>
          <a:gradFill>
            <a:gsLst>
              <a:gs pos="0">
                <a:srgbClr val="E78900"/>
              </a:gs>
              <a:gs pos="100000">
                <a:srgbClr val="95B3D7">
                  <a:alpha val="0"/>
                </a:srgbClr>
              </a:gs>
            </a:gsLst>
          </a:gradFill>
          <a:ln w="12700">
            <a:miter lim="400000"/>
          </a:ln>
        </p:spPr>
        <p:txBody>
          <a:bodyPr lIns="0" tIns="0" rIns="0" bIns="0" anchor="ctr"/>
          <a:lstStyle/>
          <a:p>
            <a:pPr algn="ctr" defTabSz="457200">
              <a:defRPr>
                <a:solidFill>
                  <a:srgbClr val="FFFFFF"/>
                </a:solidFill>
              </a:defRPr>
            </a:pPr>
            <a:endParaRPr kern="0" dirty="0">
              <a:solidFill>
                <a:srgbClr val="FFFFFF"/>
              </a:solidFill>
              <a:latin typeface="Calibri"/>
              <a:sym typeface="Calibri"/>
            </a:endParaRPr>
          </a:p>
        </p:txBody>
      </p:sp>
      <p:pic>
        <p:nvPicPr>
          <p:cNvPr id="50" name="image2.png"/>
          <p:cNvPicPr/>
          <p:nvPr/>
        </p:nvPicPr>
        <p:blipFill>
          <a:blip r:embed="rId3" cstate="print">
            <a:extLst/>
          </a:blip>
          <a:stretch>
            <a:fillRect/>
          </a:stretch>
        </p:blipFill>
        <p:spPr>
          <a:xfrm>
            <a:off x="6891338" y="6030912"/>
            <a:ext cx="1778001" cy="641351"/>
          </a:xfrm>
          <a:prstGeom prst="rect">
            <a:avLst/>
          </a:prstGeom>
          <a:ln w="12700">
            <a:miter lim="400000"/>
          </a:ln>
        </p:spPr>
      </p:pic>
      <p:sp>
        <p:nvSpPr>
          <p:cNvPr id="51" name="Shape 51"/>
          <p:cNvSpPr>
            <a:spLocks noGrp="1"/>
          </p:cNvSpPr>
          <p:nvPr>
            <p:ph type="title"/>
          </p:nvPr>
        </p:nvSpPr>
        <p:spPr>
          <a:prstGeom prst="rect">
            <a:avLst/>
          </a:prstGeom>
        </p:spPr>
        <p:txBody>
          <a:bodyPr>
            <a:normAutofit/>
          </a:bodyPr>
          <a:lstStyle>
            <a:lvl1pPr>
              <a:defRPr b="0"/>
            </a:lvl1pPr>
          </a:lstStyle>
          <a:p>
            <a:pPr lvl="0">
              <a:defRPr sz="1800" b="0">
                <a:solidFill>
                  <a:srgbClr val="000000"/>
                </a:solidFill>
              </a:defRPr>
            </a:pPr>
            <a:r>
              <a:rPr sz="3200" b="1" dirty="0">
                <a:solidFill>
                  <a:srgbClr val="8F8F8F"/>
                </a:solidFill>
              </a:rPr>
              <a:t>Click to edit Master title style</a:t>
            </a:r>
          </a:p>
        </p:txBody>
      </p:sp>
      <p:sp>
        <p:nvSpPr>
          <p:cNvPr id="52" name="Shape 52"/>
          <p:cNvSpPr>
            <a:spLocks noGrp="1"/>
          </p:cNvSpPr>
          <p:nvPr>
            <p:ph type="body" idx="1"/>
          </p:nvPr>
        </p:nvSpPr>
        <p:spPr>
          <a:xfrm>
            <a:off x="457200" y="990600"/>
            <a:ext cx="8229600" cy="5867400"/>
          </a:xfrm>
          <a:prstGeom prst="rect">
            <a:avLst/>
          </a:prstGeom>
        </p:spPr>
        <p:txBody>
          <a:bodyPr>
            <a:noAutofit/>
          </a:bodyPr>
          <a:lstStyle>
            <a:lvl1pPr marL="228600"/>
            <a:lvl2pPr marL="718457"/>
            <a:lvl3pPr>
              <a:buChar char="⬧"/>
            </a:lvl3pPr>
            <a:lvl4pPr marL="1704109" indent="-332509">
              <a:buSzPct val="70000"/>
            </a:lvl4pPr>
            <a:lvl5pPr>
              <a:buSzPct val="80000"/>
            </a:lvl5pPr>
          </a:lstStyle>
          <a:p>
            <a:pPr lvl="0">
              <a:defRPr sz="1800">
                <a:solidFill>
                  <a:srgbClr val="000000"/>
                </a:solidFill>
              </a:defRPr>
            </a:pPr>
            <a:r>
              <a:rPr sz="3200">
                <a:solidFill>
                  <a:srgbClr val="58595B"/>
                </a:solidFill>
              </a:rPr>
              <a:t>Click to edit Master text styles</a:t>
            </a:r>
          </a:p>
          <a:p>
            <a:pPr lvl="1">
              <a:defRPr sz="1800">
                <a:solidFill>
                  <a:srgbClr val="000000"/>
                </a:solidFill>
              </a:defRPr>
            </a:pPr>
            <a:r>
              <a:rPr sz="3200">
                <a:solidFill>
                  <a:srgbClr val="58595B"/>
                </a:solidFill>
              </a:rPr>
              <a:t>Second level</a:t>
            </a:r>
          </a:p>
          <a:p>
            <a:pPr lvl="2">
              <a:defRPr sz="1800">
                <a:solidFill>
                  <a:srgbClr val="000000"/>
                </a:solidFill>
              </a:defRPr>
            </a:pPr>
            <a:r>
              <a:rPr sz="3200">
                <a:solidFill>
                  <a:srgbClr val="58595B"/>
                </a:solidFill>
              </a:rPr>
              <a:t>Third level</a:t>
            </a:r>
          </a:p>
          <a:p>
            <a:pPr lvl="3">
              <a:defRPr sz="1800">
                <a:solidFill>
                  <a:srgbClr val="000000"/>
                </a:solidFill>
              </a:defRPr>
            </a:pPr>
            <a:r>
              <a:rPr sz="3200">
                <a:solidFill>
                  <a:srgbClr val="58595B"/>
                </a:solidFill>
              </a:rPr>
              <a:t>Fourth level</a:t>
            </a:r>
          </a:p>
          <a:p>
            <a:pPr lvl="4">
              <a:defRPr sz="1800">
                <a:solidFill>
                  <a:srgbClr val="000000"/>
                </a:solidFill>
              </a:defRPr>
            </a:pPr>
            <a:r>
              <a:rPr sz="3200">
                <a:solidFill>
                  <a:srgbClr val="58595B"/>
                </a:solidFill>
              </a:rPr>
              <a:t>Fifth level</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1429597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8620426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 y="1448119"/>
            <a:ext cx="8229600" cy="3456926"/>
          </a:xfrm>
        </p:spPr>
        <p:txBody>
          <a:bodyPr/>
          <a:lstStyle>
            <a:lvl1pPr>
              <a:lnSpc>
                <a:spcPct val="114000"/>
              </a:lnSpc>
              <a:spcBef>
                <a:spcPts val="0"/>
              </a:spcBef>
              <a:spcAft>
                <a:spcPts val="600"/>
              </a:spcAft>
              <a:buClr>
                <a:srgbClr val="C00000"/>
              </a:buClr>
              <a:defRPr/>
            </a:lvl1pPr>
            <a:lvl2pPr>
              <a:lnSpc>
                <a:spcPct val="114000"/>
              </a:lnSpc>
              <a:spcBef>
                <a:spcPts val="0"/>
              </a:spcBef>
              <a:spcAft>
                <a:spcPts val="600"/>
              </a:spcAft>
              <a:buClr>
                <a:srgbClr val="C00000"/>
              </a:buClr>
              <a:defRPr/>
            </a:lvl2pPr>
            <a:lvl3pPr>
              <a:lnSpc>
                <a:spcPct val="114000"/>
              </a:lnSpc>
              <a:spcBef>
                <a:spcPts val="0"/>
              </a:spcBef>
              <a:spcAft>
                <a:spcPts val="600"/>
              </a:spcAft>
              <a:buClr>
                <a:srgbClr val="C00000"/>
              </a:buClr>
              <a:defRPr/>
            </a:lvl3pPr>
            <a:lvl4pPr>
              <a:lnSpc>
                <a:spcPct val="114000"/>
              </a:lnSpc>
              <a:spcBef>
                <a:spcPts val="0"/>
              </a:spcBef>
              <a:spcAft>
                <a:spcPts val="600"/>
              </a:spcAft>
              <a:buClr>
                <a:srgbClr val="C00000"/>
              </a:buClr>
              <a:defRPr/>
            </a:lvl4pPr>
            <a:lvl5pPr>
              <a:lnSpc>
                <a:spcPct val="114000"/>
              </a:lnSpc>
              <a:spcBef>
                <a:spcPts val="0"/>
              </a:spcBef>
              <a:spcAft>
                <a:spcPts val="600"/>
              </a:spcAft>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3"/>
          </p:nvPr>
        </p:nvSpPr>
        <p:spPr>
          <a:xfrm>
            <a:off x="574811" y="754067"/>
            <a:ext cx="8386310" cy="663572"/>
          </a:xfrm>
        </p:spPr>
        <p:txBody>
          <a:bodyPr>
            <a:normAutofit/>
          </a:bodyPr>
          <a:lstStyle>
            <a:lvl1pPr marL="0" indent="0">
              <a:buNone/>
              <a:defRPr sz="3000" b="1">
                <a:solidFill>
                  <a:srgbClr val="C00000"/>
                </a:solidFill>
              </a:defRPr>
            </a:lvl1pPr>
          </a:lstStyle>
          <a:p>
            <a:pPr lvl="0"/>
            <a:r>
              <a:rPr lang="en-US" dirty="0" smtClean="0"/>
              <a:t>Click to edit Master text styles</a:t>
            </a:r>
          </a:p>
        </p:txBody>
      </p:sp>
      <p:sp>
        <p:nvSpPr>
          <p:cNvPr id="8" name="Shape 2"/>
          <p:cNvSpPr/>
          <p:nvPr userDrawn="1"/>
        </p:nvSpPr>
        <p:spPr>
          <a:xfrm>
            <a:off x="557742" y="615738"/>
            <a:ext cx="8581947" cy="45719"/>
          </a:xfrm>
          <a:prstGeom prst="rect">
            <a:avLst/>
          </a:prstGeom>
          <a:gradFill>
            <a:gsLst>
              <a:gs pos="0">
                <a:schemeClr val="bg1">
                  <a:lumMod val="75000"/>
                </a:schemeClr>
              </a:gs>
              <a:gs pos="100000">
                <a:schemeClr val="accent1">
                  <a:lumMod val="60000"/>
                  <a:lumOff val="40000"/>
                  <a:alpha val="0"/>
                </a:schemeClr>
              </a:gs>
            </a:gsLst>
            <a:lin ang="0" scaled="1"/>
          </a:gradFill>
          <a:ln w="12700">
            <a:noFill/>
            <a:miter lim="400000"/>
          </a:ln>
        </p:spPr>
        <p:txBody>
          <a:bodyPr lIns="0" tIns="0" rIns="0" bIns="0" anchor="ctr"/>
          <a:lstStyle/>
          <a:p>
            <a:pPr algn="ctr">
              <a:defRPr>
                <a:solidFill>
                  <a:srgbClr val="F8F8F8"/>
                </a:solidFill>
              </a:defRPr>
            </a:pPr>
            <a:endParaRPr dirty="0">
              <a:gradFill flip="none" rotWithShape="1">
                <a:gsLst>
                  <a:gs pos="0">
                    <a:srgbClr val="C00000"/>
                  </a:gs>
                  <a:gs pos="64999">
                    <a:srgbClr val="F0EBD5"/>
                  </a:gs>
                  <a:gs pos="100000">
                    <a:srgbClr val="D1C39F"/>
                  </a:gs>
                </a:gsLst>
                <a:lin ang="10800000" scaled="0"/>
                <a:tileRect/>
              </a:gradFill>
            </a:endParaRPr>
          </a:p>
        </p:txBody>
      </p:sp>
      <p:sp>
        <p:nvSpPr>
          <p:cNvPr id="10" name="Title 1"/>
          <p:cNvSpPr>
            <a:spLocks noGrp="1"/>
          </p:cNvSpPr>
          <p:nvPr>
            <p:ph type="title"/>
          </p:nvPr>
        </p:nvSpPr>
        <p:spPr>
          <a:xfrm>
            <a:off x="447040" y="121920"/>
            <a:ext cx="8229600" cy="483658"/>
          </a:xfrm>
        </p:spPr>
        <p:txBody>
          <a:bodyPr/>
          <a:lstStyle>
            <a:lvl1pPr algn="l">
              <a:defRPr>
                <a:solidFill>
                  <a:srgbClr val="C00000"/>
                </a:solidFill>
              </a:defRPr>
            </a:lvl1pPr>
          </a:lstStyle>
          <a:p>
            <a:r>
              <a:rPr lang="en-US" dirty="0" smtClean="0"/>
              <a:t>Click to edit Master title style</a:t>
            </a:r>
            <a:endParaRPr lang="en-US" dirty="0"/>
          </a:p>
        </p:txBody>
      </p:sp>
      <p:sp>
        <p:nvSpPr>
          <p:cNvPr id="11" name="Slide Number Placeholder 5"/>
          <p:cNvSpPr>
            <a:spLocks noGrp="1"/>
          </p:cNvSpPr>
          <p:nvPr>
            <p:ph type="sldNum" sz="quarter" idx="12"/>
          </p:nvPr>
        </p:nvSpPr>
        <p:spPr>
          <a:xfrm>
            <a:off x="0" y="6492875"/>
            <a:ext cx="457200" cy="365125"/>
          </a:xfrm>
        </p:spPr>
        <p:txBody>
          <a:bodyPr/>
          <a:lstStyle>
            <a:lvl1pPr>
              <a:defRPr sz="1200">
                <a:solidFill>
                  <a:schemeClr val="bg1"/>
                </a:solidFill>
                <a:latin typeface="Calibri" pitchFamily="34" charset="0"/>
              </a:defRPr>
            </a:lvl1pPr>
          </a:lstStyle>
          <a:p>
            <a:fld id="{4BC4D445-5127-444A-9B8A-B3D1ADCCB85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8353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1484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7090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9" name="Picture 8" descr="Background-lower_new.psd"/>
          <p:cNvPicPr>
            <a:picLocks noChangeAspect="1"/>
          </p:cNvPicPr>
          <p:nvPr userDrawn="1"/>
        </p:nvPicPr>
        <p:blipFill>
          <a:blip r:embed="rId2" cstate="print"/>
          <a:stretch>
            <a:fillRect/>
          </a:stretch>
        </p:blipFill>
        <p:spPr>
          <a:xfrm>
            <a:off x="252" y="-8404"/>
            <a:ext cx="9143747" cy="6874998"/>
          </a:xfrm>
          <a:prstGeom prst="rect">
            <a:avLst/>
          </a:prstGeom>
        </p:spPr>
      </p:pic>
      <p:pic>
        <p:nvPicPr>
          <p:cNvPr id="7" name="image2.png"/>
          <p:cNvPicPr/>
          <p:nvPr userDrawn="1"/>
        </p:nvPicPr>
        <p:blipFill>
          <a:blip r:embed="rId3" cstate="print">
            <a:extLst/>
          </a:blip>
          <a:stretch>
            <a:fillRect/>
          </a:stretch>
        </p:blipFill>
        <p:spPr>
          <a:xfrm>
            <a:off x="6891338" y="6030912"/>
            <a:ext cx="1778001" cy="641351"/>
          </a:xfrm>
          <a:prstGeom prst="rect">
            <a:avLst/>
          </a:prstGeom>
          <a:ln w="12700">
            <a:miter lim="400000"/>
          </a:ln>
        </p:spPr>
      </p:pic>
      <p:sp>
        <p:nvSpPr>
          <p:cNvPr id="8" name="Shape 27"/>
          <p:cNvSpPr>
            <a:spLocks noGrp="1"/>
          </p:cNvSpPr>
          <p:nvPr>
            <p:ph type="sldNum" sz="quarter" idx="2"/>
          </p:nvPr>
        </p:nvSpPr>
        <p:spPr>
          <a:xfrm>
            <a:off x="152400" y="6492875"/>
            <a:ext cx="533400" cy="269240"/>
          </a:xfrm>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08437230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533400" y="875076"/>
            <a:ext cx="8077200" cy="598170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normAutofit/>
          </a:bodyPr>
          <a:lstStyle/>
          <a:p>
            <a:pPr lvl="0">
              <a:defRPr sz="1800">
                <a:solidFill>
                  <a:srgbClr val="000000"/>
                </a:solidFill>
              </a:defRPr>
            </a:pPr>
            <a:r>
              <a:rPr sz="3200" dirty="0">
                <a:solidFill>
                  <a:srgbClr val="58595B"/>
                </a:solidFill>
              </a:rPr>
              <a:t>Click to edit Master text styles</a:t>
            </a:r>
          </a:p>
          <a:p>
            <a:pPr lvl="1">
              <a:defRPr sz="1800">
                <a:solidFill>
                  <a:srgbClr val="000000"/>
                </a:solidFill>
              </a:defRPr>
            </a:pPr>
            <a:r>
              <a:rPr sz="3200" dirty="0">
                <a:solidFill>
                  <a:srgbClr val="58595B"/>
                </a:solidFill>
              </a:rPr>
              <a:t>Second level</a:t>
            </a:r>
          </a:p>
          <a:p>
            <a:pPr lvl="2">
              <a:defRPr sz="1800">
                <a:solidFill>
                  <a:srgbClr val="000000"/>
                </a:solidFill>
              </a:defRPr>
            </a:pPr>
            <a:r>
              <a:rPr sz="3200" dirty="0">
                <a:solidFill>
                  <a:srgbClr val="58595B"/>
                </a:solidFill>
              </a:rPr>
              <a:t>Third level</a:t>
            </a:r>
          </a:p>
          <a:p>
            <a:pPr lvl="3">
              <a:defRPr sz="1800">
                <a:solidFill>
                  <a:srgbClr val="000000"/>
                </a:solidFill>
              </a:defRPr>
            </a:pPr>
            <a:r>
              <a:rPr sz="3200" dirty="0">
                <a:solidFill>
                  <a:srgbClr val="58595B"/>
                </a:solidFill>
              </a:rPr>
              <a:t>Fourth level</a:t>
            </a:r>
          </a:p>
          <a:p>
            <a:pPr lvl="4">
              <a:defRPr sz="1800">
                <a:solidFill>
                  <a:srgbClr val="000000"/>
                </a:solidFill>
              </a:defRPr>
            </a:pPr>
            <a:r>
              <a:rPr sz="3200" dirty="0">
                <a:solidFill>
                  <a:srgbClr val="58595B"/>
                </a:solidFill>
              </a:rPr>
              <a:t>Fifth level</a:t>
            </a:r>
          </a:p>
        </p:txBody>
      </p:sp>
      <p:sp>
        <p:nvSpPr>
          <p:cNvPr id="3" name="Shape 3"/>
          <p:cNvSpPr>
            <a:spLocks noGrp="1"/>
          </p:cNvSpPr>
          <p:nvPr>
            <p:ph type="sldNum" sz="quarter" idx="2"/>
          </p:nvPr>
        </p:nvSpPr>
        <p:spPr>
          <a:xfrm>
            <a:off x="152400" y="6492875"/>
            <a:ext cx="533400" cy="269240"/>
          </a:xfrm>
          <a:prstGeom prst="rect">
            <a:avLst/>
          </a:prstGeom>
          <a:ln w="12700">
            <a:miter lim="400000"/>
          </a:ln>
        </p:spPr>
        <p:txBody>
          <a:bodyPr lIns="45719" rIns="45719">
            <a:spAutoFit/>
          </a:bodyPr>
          <a:lstStyle>
            <a:lvl1pPr>
              <a:defRPr sz="1200" b="1">
                <a:solidFill>
                  <a:srgbClr val="FFFFFF"/>
                </a:solidFill>
              </a:defRPr>
            </a:lvl1pPr>
          </a:lstStyle>
          <a:p>
            <a:pPr defTabSz="457200"/>
            <a:fld id="{86CB4B4D-7CA3-9044-876B-883B54F8677D}" type="slidenum">
              <a:rPr kern="0">
                <a:latin typeface="Calibri"/>
                <a:sym typeface="Calibri"/>
              </a:rPr>
              <a:pPr defTabSz="457200"/>
              <a:t>‹#›</a:t>
            </a:fld>
            <a:endParaRPr kern="0" dirty="0">
              <a:latin typeface="Calibri"/>
              <a:sym typeface="Calibri"/>
            </a:endParaRPr>
          </a:p>
        </p:txBody>
      </p:sp>
      <p:sp>
        <p:nvSpPr>
          <p:cNvPr id="4" name="Shape 4"/>
          <p:cNvSpPr>
            <a:spLocks noGrp="1"/>
          </p:cNvSpPr>
          <p:nvPr>
            <p:ph type="title"/>
          </p:nvPr>
        </p:nvSpPr>
        <p:spPr>
          <a:xfrm>
            <a:off x="457200" y="0"/>
            <a:ext cx="8229600" cy="777875"/>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nchor="ctr"/>
          <a:lstStyle/>
          <a:p>
            <a:pPr lvl="0">
              <a:defRPr sz="1800" b="0">
                <a:solidFill>
                  <a:srgbClr val="000000"/>
                </a:solidFill>
              </a:defRPr>
            </a:pPr>
            <a:r>
              <a:rPr sz="3200" b="1" dirty="0">
                <a:solidFill>
                  <a:srgbClr val="8F8F8F"/>
                </a:solidFill>
              </a:rPr>
              <a:t>Click To Edit Master Title Style</a:t>
            </a:r>
          </a:p>
        </p:txBody>
      </p:sp>
    </p:spTree>
    <p:extLst>
      <p:ext uri="{BB962C8B-B14F-4D97-AF65-F5344CB8AC3E}">
        <p14:creationId xmlns:p14="http://schemas.microsoft.com/office/powerpoint/2010/main" val="3604359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a:defRPr sz="3200" b="0">
          <a:solidFill>
            <a:srgbClr val="8F8F8F"/>
          </a:solidFill>
          <a:latin typeface="Calibri"/>
          <a:ea typeface="Franklin Gothic Book"/>
          <a:cs typeface="Calibri"/>
          <a:sym typeface="Franklin Gothic Book"/>
        </a:defRPr>
      </a:lvl1pPr>
      <a:lvl2pPr>
        <a:defRPr sz="3200" b="1">
          <a:solidFill>
            <a:srgbClr val="8F8F8F"/>
          </a:solidFill>
          <a:latin typeface="Franklin Gothic Book"/>
          <a:ea typeface="Franklin Gothic Book"/>
          <a:cs typeface="Franklin Gothic Book"/>
          <a:sym typeface="Franklin Gothic Book"/>
        </a:defRPr>
      </a:lvl2pPr>
      <a:lvl3pPr>
        <a:defRPr sz="3200" b="1">
          <a:solidFill>
            <a:srgbClr val="8F8F8F"/>
          </a:solidFill>
          <a:latin typeface="Franklin Gothic Book"/>
          <a:ea typeface="Franklin Gothic Book"/>
          <a:cs typeface="Franklin Gothic Book"/>
          <a:sym typeface="Franklin Gothic Book"/>
        </a:defRPr>
      </a:lvl3pPr>
      <a:lvl4pPr>
        <a:defRPr sz="3200" b="1">
          <a:solidFill>
            <a:srgbClr val="8F8F8F"/>
          </a:solidFill>
          <a:latin typeface="Franklin Gothic Book"/>
          <a:ea typeface="Franklin Gothic Book"/>
          <a:cs typeface="Franklin Gothic Book"/>
          <a:sym typeface="Franklin Gothic Book"/>
        </a:defRPr>
      </a:lvl4pPr>
      <a:lvl5pPr>
        <a:defRPr sz="3200" b="1">
          <a:solidFill>
            <a:srgbClr val="8F8F8F"/>
          </a:solidFill>
          <a:latin typeface="Franklin Gothic Book"/>
          <a:ea typeface="Franklin Gothic Book"/>
          <a:cs typeface="Franklin Gothic Book"/>
          <a:sym typeface="Franklin Gothic Book"/>
        </a:defRPr>
      </a:lvl5pPr>
      <a:lvl6pPr>
        <a:defRPr sz="3200" b="1">
          <a:solidFill>
            <a:srgbClr val="8F8F8F"/>
          </a:solidFill>
          <a:latin typeface="Franklin Gothic Book"/>
          <a:ea typeface="Franklin Gothic Book"/>
          <a:cs typeface="Franklin Gothic Book"/>
          <a:sym typeface="Franklin Gothic Book"/>
        </a:defRPr>
      </a:lvl6pPr>
      <a:lvl7pPr>
        <a:defRPr sz="3200" b="1">
          <a:solidFill>
            <a:srgbClr val="8F8F8F"/>
          </a:solidFill>
          <a:latin typeface="Franklin Gothic Book"/>
          <a:ea typeface="Franklin Gothic Book"/>
          <a:cs typeface="Franklin Gothic Book"/>
          <a:sym typeface="Franklin Gothic Book"/>
        </a:defRPr>
      </a:lvl7pPr>
      <a:lvl8pPr>
        <a:defRPr sz="3200" b="1">
          <a:solidFill>
            <a:srgbClr val="8F8F8F"/>
          </a:solidFill>
          <a:latin typeface="Franklin Gothic Book"/>
          <a:ea typeface="Franklin Gothic Book"/>
          <a:cs typeface="Franklin Gothic Book"/>
          <a:sym typeface="Franklin Gothic Book"/>
        </a:defRPr>
      </a:lvl8pPr>
      <a:lvl9pPr>
        <a:defRPr sz="3200" b="1">
          <a:solidFill>
            <a:srgbClr val="8F8F8F"/>
          </a:solidFill>
          <a:latin typeface="Franklin Gothic Book"/>
          <a:ea typeface="Franklin Gothic Book"/>
          <a:cs typeface="Franklin Gothic Book"/>
          <a:sym typeface="Franklin Gothic Book"/>
        </a:defRPr>
      </a:lvl9pPr>
    </p:titleStyle>
    <p:bodyStyle>
      <a:lvl1pPr marL="342900" indent="-228600">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1pPr>
      <a:lvl2pPr marL="775607" indent="-261257">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2pPr>
      <a:lvl3pPr marL="1219200" indent="-304800">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3pPr>
      <a:lvl4pPr marL="1737360" indent="-365760">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4pPr>
      <a:lvl5pPr marL="2194560" indent="-365760">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5pPr>
      <a:lvl6pPr marL="2651760" indent="-365760">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6pPr>
      <a:lvl7pPr marL="3108960" indent="-365760">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7pPr>
      <a:lvl8pPr marL="3566159" indent="-365759">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8pPr>
      <a:lvl9pPr marL="4023359" indent="-365759">
        <a:lnSpc>
          <a:spcPct val="114000"/>
        </a:lnSpc>
        <a:spcBef>
          <a:spcPts val="1000"/>
        </a:spcBef>
        <a:buClr>
          <a:srgbClr val="E98A00"/>
        </a:buClr>
        <a:buSzPct val="100000"/>
        <a:buFont typeface="Arial"/>
        <a:buChar char="•"/>
        <a:defRPr sz="3200">
          <a:solidFill>
            <a:srgbClr val="58595B"/>
          </a:solidFill>
          <a:latin typeface="Calibri"/>
          <a:ea typeface="Calibri"/>
          <a:cs typeface="Calibri"/>
          <a:sym typeface="Calibri"/>
        </a:defRPr>
      </a:lvl9pPr>
    </p:bodyStyle>
    <p:otherStyle>
      <a:lvl1pPr defTabSz="457200">
        <a:defRPr sz="1200" b="1">
          <a:solidFill>
            <a:schemeClr val="tx1"/>
          </a:solidFill>
          <a:latin typeface="+mn-lt"/>
          <a:ea typeface="+mn-ea"/>
          <a:cs typeface="+mn-cs"/>
          <a:sym typeface="Calibri"/>
        </a:defRPr>
      </a:lvl1pPr>
      <a:lvl2pPr indent="457200" defTabSz="457200">
        <a:defRPr sz="1200" b="1">
          <a:solidFill>
            <a:schemeClr val="tx1"/>
          </a:solidFill>
          <a:latin typeface="+mn-lt"/>
          <a:ea typeface="+mn-ea"/>
          <a:cs typeface="+mn-cs"/>
          <a:sym typeface="Calibri"/>
        </a:defRPr>
      </a:lvl2pPr>
      <a:lvl3pPr indent="914400" defTabSz="457200">
        <a:defRPr sz="1200" b="1">
          <a:solidFill>
            <a:schemeClr val="tx1"/>
          </a:solidFill>
          <a:latin typeface="+mn-lt"/>
          <a:ea typeface="+mn-ea"/>
          <a:cs typeface="+mn-cs"/>
          <a:sym typeface="Calibri"/>
        </a:defRPr>
      </a:lvl3pPr>
      <a:lvl4pPr indent="1371600" defTabSz="457200">
        <a:defRPr sz="1200" b="1">
          <a:solidFill>
            <a:schemeClr val="tx1"/>
          </a:solidFill>
          <a:latin typeface="+mn-lt"/>
          <a:ea typeface="+mn-ea"/>
          <a:cs typeface="+mn-cs"/>
          <a:sym typeface="Calibri"/>
        </a:defRPr>
      </a:lvl4pPr>
      <a:lvl5pPr indent="1828800" defTabSz="457200">
        <a:defRPr sz="1200" b="1">
          <a:solidFill>
            <a:schemeClr val="tx1"/>
          </a:solidFill>
          <a:latin typeface="+mn-lt"/>
          <a:ea typeface="+mn-ea"/>
          <a:cs typeface="+mn-cs"/>
          <a:sym typeface="Calibri"/>
        </a:defRPr>
      </a:lvl5pPr>
      <a:lvl6pPr indent="2286000" defTabSz="457200">
        <a:defRPr sz="1200" b="1">
          <a:solidFill>
            <a:schemeClr val="tx1"/>
          </a:solidFill>
          <a:latin typeface="+mn-lt"/>
          <a:ea typeface="+mn-ea"/>
          <a:cs typeface="+mn-cs"/>
          <a:sym typeface="Calibri"/>
        </a:defRPr>
      </a:lvl6pPr>
      <a:lvl7pPr indent="2743200" defTabSz="457200">
        <a:defRPr sz="1200" b="1">
          <a:solidFill>
            <a:schemeClr val="tx1"/>
          </a:solidFill>
          <a:latin typeface="+mn-lt"/>
          <a:ea typeface="+mn-ea"/>
          <a:cs typeface="+mn-cs"/>
          <a:sym typeface="Calibri"/>
        </a:defRPr>
      </a:lvl7pPr>
      <a:lvl8pPr indent="3200400" defTabSz="457200">
        <a:defRPr sz="1200" b="1">
          <a:solidFill>
            <a:schemeClr val="tx1"/>
          </a:solidFill>
          <a:latin typeface="+mn-lt"/>
          <a:ea typeface="+mn-ea"/>
          <a:cs typeface="+mn-cs"/>
          <a:sym typeface="Calibri"/>
        </a:defRPr>
      </a:lvl8pPr>
      <a:lvl9pPr indent="3657600" defTabSz="457200">
        <a:defRPr sz="1200" b="1">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508.center4si.com/SelfCareforCareGiver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508.center4si.com/SelfCareforCareGiver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31155"/>
          <a:stretch/>
        </p:blipFill>
        <p:spPr>
          <a:xfrm>
            <a:off x="6274549" y="8581"/>
            <a:ext cx="2879725" cy="2788889"/>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3402"/>
          <a:stretch/>
        </p:blipFill>
        <p:spPr>
          <a:xfrm>
            <a:off x="6261901" y="2237351"/>
            <a:ext cx="2892373" cy="1995961"/>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5698" r="4486"/>
          <a:stretch/>
        </p:blipFill>
        <p:spPr>
          <a:xfrm>
            <a:off x="10273" y="2738271"/>
            <a:ext cx="2825393" cy="268786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729861" y="2738270"/>
            <a:ext cx="3599072" cy="2399381"/>
          </a:xfrm>
          <a:prstGeom prst="rect">
            <a:avLst/>
          </a:prstGeom>
        </p:spPr>
      </p:pic>
      <p:pic>
        <p:nvPicPr>
          <p:cNvPr id="6" name="Picture 5" descr="background highest.psd"/>
          <p:cNvPicPr>
            <a:picLocks noChangeAspect="1"/>
          </p:cNvPicPr>
          <p:nvPr/>
        </p:nvPicPr>
        <p:blipFill>
          <a:blip r:embed="rId7" cstate="print"/>
          <a:srcRect b="18775"/>
          <a:stretch>
            <a:fillRect/>
          </a:stretch>
        </p:blipFill>
        <p:spPr>
          <a:xfrm>
            <a:off x="18572" y="1600200"/>
            <a:ext cx="9145386" cy="5572107"/>
          </a:xfrm>
          <a:prstGeom prst="rect">
            <a:avLst/>
          </a:prstGeom>
        </p:spPr>
      </p:pic>
      <p:pic>
        <p:nvPicPr>
          <p:cNvPr id="506" name="image2.png"/>
          <p:cNvPicPr/>
          <p:nvPr/>
        </p:nvPicPr>
        <p:blipFill>
          <a:blip r:embed="rId8" cstate="print">
            <a:extLst/>
          </a:blip>
          <a:stretch>
            <a:fillRect/>
          </a:stretch>
        </p:blipFill>
        <p:spPr>
          <a:xfrm>
            <a:off x="6550434" y="4572064"/>
            <a:ext cx="2367733" cy="854075"/>
          </a:xfrm>
          <a:prstGeom prst="rect">
            <a:avLst/>
          </a:prstGeom>
          <a:ln w="12700">
            <a:miter lim="400000"/>
          </a:ln>
        </p:spPr>
      </p:pic>
      <p:sp>
        <p:nvSpPr>
          <p:cNvPr id="507" name="Shape 507"/>
          <p:cNvSpPr/>
          <p:nvPr/>
        </p:nvSpPr>
        <p:spPr>
          <a:xfrm>
            <a:off x="225833" y="5537729"/>
            <a:ext cx="8692334" cy="95410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spAutoFit/>
          </a:bodyPr>
          <a:lstStyle/>
          <a:p>
            <a:r>
              <a:rPr lang="en-US" sz="2800" b="1" dirty="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rPr>
              <a:t>It Starts With Us</a:t>
            </a:r>
            <a:r>
              <a:rPr sz="2800" b="1" dirty="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rPr>
              <a:t>: Moving Toward a Trauma-Informed Understanding of How Our Work Can Affect</a:t>
            </a:r>
            <a:r>
              <a:rPr lang="en-US" sz="2800" b="1" dirty="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rPr>
              <a:t> Us</a:t>
            </a:r>
            <a:endParaRPr sz="2800" b="1" dirty="0">
              <a:solidFill>
                <a:srgbClr val="FFFFFF"/>
              </a:solidFill>
              <a:effectLst>
                <a:outerShdw blurRad="38100" dist="38100" dir="2700000" rotWithShape="0">
                  <a:srgbClr val="000000">
                    <a:alpha val="43137"/>
                  </a:srgbClr>
                </a:outerShdw>
              </a:effectLst>
              <a:latin typeface="Franklin Gothic Book"/>
              <a:ea typeface="Franklin Gothic Book"/>
              <a:cs typeface="Franklin Gothic Book"/>
              <a:sym typeface="Franklin Gothic Book"/>
            </a:endParaRPr>
          </a:p>
        </p:txBody>
      </p:sp>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l="520" t="-180" r="-520" b="6052"/>
          <a:stretch/>
        </p:blipFill>
        <p:spPr>
          <a:xfrm>
            <a:off x="4344739" y="-10275"/>
            <a:ext cx="1975306" cy="2794867"/>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236" t="-169" r="236" b="4247"/>
          <a:stretch/>
        </p:blipFill>
        <p:spPr>
          <a:xfrm>
            <a:off x="-8888" y="0"/>
            <a:ext cx="4353627" cy="2784296"/>
          </a:xfrm>
          <a:prstGeom prst="rect">
            <a:avLst/>
          </a:prstGeom>
        </p:spPr>
      </p:pic>
    </p:spTree>
    <p:extLst>
      <p:ext uri="{BB962C8B-B14F-4D97-AF65-F5344CB8AC3E}">
        <p14:creationId xmlns:p14="http://schemas.microsoft.com/office/powerpoint/2010/main" val="265420191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610"/>
          <p:cNvSpPr>
            <a:spLocks noGrp="1"/>
          </p:cNvSpPr>
          <p:nvPr>
            <p:ph type="title"/>
          </p:nvPr>
        </p:nvSpPr>
        <p:spPr>
          <a:xfrm>
            <a:off x="457200" y="301625"/>
            <a:ext cx="8229600" cy="612775"/>
          </a:xfrm>
          <a:prstGeom prst="rect">
            <a:avLst/>
          </a:prstGeom>
        </p:spPr>
        <p:txBody>
          <a:bodyPr>
            <a:normAutofit/>
          </a:bodyPr>
          <a:lstStyle>
            <a:lvl1pPr defTabSz="813816">
              <a:defRPr sz="2492"/>
            </a:lvl1pPr>
          </a:lstStyle>
          <a:p>
            <a:pPr lvl="0">
              <a:defRPr sz="1800" b="0">
                <a:solidFill>
                  <a:srgbClr val="000000"/>
                </a:solidFill>
              </a:defRPr>
            </a:pPr>
            <a:r>
              <a:rPr sz="2800" b="1" dirty="0" smtClean="0">
                <a:solidFill>
                  <a:srgbClr val="E98A00"/>
                </a:solidFill>
              </a:rPr>
              <a:t>Common Reactions to Caring for Survivors of Trauma</a:t>
            </a:r>
            <a:endParaRPr sz="2800" b="1" dirty="0">
              <a:solidFill>
                <a:srgbClr val="E98A00"/>
              </a:solidFill>
            </a:endParaRPr>
          </a:p>
        </p:txBody>
      </p:sp>
      <p:sp>
        <p:nvSpPr>
          <p:cNvPr id="37" name="Shape 611"/>
          <p:cNvSpPr>
            <a:spLocks noGrp="1"/>
          </p:cNvSpPr>
          <p:nvPr>
            <p:ph type="body" idx="1"/>
          </p:nvPr>
        </p:nvSpPr>
        <p:spPr>
          <a:xfrm>
            <a:off x="457200" y="1143000"/>
            <a:ext cx="8153400" cy="4343400"/>
          </a:xfrm>
          <a:prstGeom prst="rect">
            <a:avLst/>
          </a:prstGeom>
        </p:spPr>
        <p:txBody>
          <a:bodyPr lIns="0" tIns="0" rIns="0" bIns="0" numCol="2">
            <a:normAutofit/>
          </a:bodyPr>
          <a:lstStyle/>
          <a:p>
            <a:pPr marL="214312" lvl="0" indent="-214312">
              <a:lnSpc>
                <a:spcPct val="100000"/>
              </a:lnSpc>
              <a:defRPr sz="1800">
                <a:solidFill>
                  <a:srgbClr val="000000"/>
                </a:solidFill>
              </a:defRPr>
            </a:pPr>
            <a:r>
              <a:rPr sz="3000" dirty="0" smtClean="0">
                <a:solidFill>
                  <a:srgbClr val="58595B"/>
                </a:solidFill>
              </a:rPr>
              <a:t>Fear</a:t>
            </a:r>
          </a:p>
          <a:p>
            <a:pPr marL="214312" lvl="0" indent="-214312">
              <a:lnSpc>
                <a:spcPct val="100000"/>
              </a:lnSpc>
              <a:defRPr sz="1800">
                <a:solidFill>
                  <a:srgbClr val="000000"/>
                </a:solidFill>
              </a:defRPr>
            </a:pPr>
            <a:r>
              <a:rPr sz="3000" dirty="0" smtClean="0">
                <a:solidFill>
                  <a:srgbClr val="58595B"/>
                </a:solidFill>
              </a:rPr>
              <a:t>Helplessness</a:t>
            </a:r>
          </a:p>
          <a:p>
            <a:pPr marL="214312" lvl="0" indent="-214312">
              <a:lnSpc>
                <a:spcPct val="100000"/>
              </a:lnSpc>
              <a:defRPr sz="1800">
                <a:solidFill>
                  <a:srgbClr val="000000"/>
                </a:solidFill>
              </a:defRPr>
            </a:pPr>
            <a:r>
              <a:rPr sz="3000" dirty="0" smtClean="0">
                <a:solidFill>
                  <a:srgbClr val="58595B"/>
                </a:solidFill>
              </a:rPr>
              <a:t>Sleep disruptions</a:t>
            </a:r>
          </a:p>
          <a:p>
            <a:pPr marL="214312" lvl="0" indent="-214312">
              <a:lnSpc>
                <a:spcPct val="100000"/>
              </a:lnSpc>
              <a:defRPr sz="1800">
                <a:solidFill>
                  <a:srgbClr val="000000"/>
                </a:solidFill>
              </a:defRPr>
            </a:pPr>
            <a:r>
              <a:rPr sz="3000" dirty="0" smtClean="0">
                <a:solidFill>
                  <a:srgbClr val="58595B"/>
                </a:solidFill>
              </a:rPr>
              <a:t>Depressive symptoms</a:t>
            </a:r>
          </a:p>
          <a:p>
            <a:pPr marL="214312" lvl="0" indent="-214312">
              <a:lnSpc>
                <a:spcPct val="100000"/>
              </a:lnSpc>
              <a:defRPr sz="1800">
                <a:solidFill>
                  <a:srgbClr val="000000"/>
                </a:solidFill>
              </a:defRPr>
            </a:pPr>
            <a:r>
              <a:rPr sz="3000" dirty="0" smtClean="0">
                <a:solidFill>
                  <a:srgbClr val="58595B"/>
                </a:solidFill>
              </a:rPr>
              <a:t>Feeling ineffective with clients</a:t>
            </a:r>
          </a:p>
          <a:p>
            <a:pPr marL="214312" lvl="0" indent="-214312">
              <a:lnSpc>
                <a:spcPct val="100000"/>
              </a:lnSpc>
              <a:defRPr sz="1800">
                <a:solidFill>
                  <a:srgbClr val="000000"/>
                </a:solidFill>
              </a:defRPr>
            </a:pPr>
            <a:r>
              <a:rPr sz="3000" dirty="0" smtClean="0">
                <a:solidFill>
                  <a:srgbClr val="58595B"/>
                </a:solidFill>
              </a:rPr>
              <a:t>Recurrent thoughts of threatening situations</a:t>
            </a:r>
          </a:p>
          <a:p>
            <a:pPr marL="214312" lvl="0" indent="-214312">
              <a:lnSpc>
                <a:spcPct val="100000"/>
              </a:lnSpc>
              <a:defRPr sz="1800">
                <a:solidFill>
                  <a:srgbClr val="000000"/>
                </a:solidFill>
              </a:defRPr>
            </a:pPr>
            <a:r>
              <a:rPr sz="3000" dirty="0" smtClean="0">
                <a:solidFill>
                  <a:srgbClr val="58595B"/>
                </a:solidFill>
              </a:rPr>
              <a:t>Reacting negatively to clients</a:t>
            </a:r>
          </a:p>
          <a:p>
            <a:pPr marL="214312" lvl="0" indent="-214312">
              <a:lnSpc>
                <a:spcPct val="100000"/>
              </a:lnSpc>
              <a:defRPr sz="1800">
                <a:solidFill>
                  <a:srgbClr val="000000"/>
                </a:solidFill>
              </a:defRPr>
            </a:pPr>
            <a:r>
              <a:rPr sz="3000" dirty="0" smtClean="0">
                <a:solidFill>
                  <a:srgbClr val="58595B"/>
                </a:solidFill>
              </a:rPr>
              <a:t>Thinking of quitting clinical [contact with clients] work</a:t>
            </a:r>
          </a:p>
          <a:p>
            <a:pPr marL="214312" lvl="0" indent="-214312">
              <a:lnSpc>
                <a:spcPct val="100000"/>
              </a:lnSpc>
              <a:defRPr sz="1800">
                <a:solidFill>
                  <a:srgbClr val="000000"/>
                </a:solidFill>
              </a:defRPr>
            </a:pPr>
            <a:r>
              <a:rPr sz="3000" dirty="0" smtClean="0">
                <a:solidFill>
                  <a:srgbClr val="58595B"/>
                </a:solidFill>
              </a:rPr>
              <a:t>Chronic suspicion of others</a:t>
            </a:r>
            <a:endParaRPr sz="3000" dirty="0">
              <a:solidFill>
                <a:srgbClr val="58595B"/>
              </a:solidFill>
            </a:endParaRPr>
          </a:p>
        </p:txBody>
      </p:sp>
      <p:sp>
        <p:nvSpPr>
          <p:cNvPr id="38" name="Shape 605"/>
          <p:cNvSpPr>
            <a:spLocks noGrp="1"/>
          </p:cNvSpPr>
          <p:nvPr>
            <p:ph type="sldNum" sz="quarter" idx="2"/>
          </p:nvPr>
        </p:nvSpPr>
        <p:spPr>
          <a:xfrm>
            <a:off x="152400" y="6492875"/>
            <a:ext cx="533400" cy="269240"/>
          </a:xfrm>
        </p:spPr>
        <p:txBody>
          <a:bodyPr/>
          <a:lstStyle>
            <a:lvl1pPr>
              <a:defRPr>
                <a:solidFill>
                  <a:srgbClr val="F2F2F2"/>
                </a:solidFill>
              </a:defRPr>
            </a:lvl1p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293925951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1999405" y="1142999"/>
            <a:ext cx="5461717" cy="421641"/>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45719" rIns="45719">
            <a:spAutoFit/>
          </a:bodyPr>
          <a:lstStyle>
            <a:lvl1pPr>
              <a:defRPr sz="2200">
                <a:solidFill>
                  <a:srgbClr val="58595B"/>
                </a:solidFill>
              </a:defRPr>
            </a:lvl1pPr>
          </a:lstStyle>
          <a:p>
            <a:pPr>
              <a:defRPr sz="1800">
                <a:solidFill>
                  <a:srgbClr val="000000"/>
                </a:solidFill>
              </a:defRPr>
            </a:pPr>
            <a:r>
              <a:rPr dirty="0"/>
              <a:t>On a scale of 1 (Not at all) to 5 (Routinely)</a:t>
            </a:r>
          </a:p>
        </p:txBody>
      </p:sp>
      <p:sp>
        <p:nvSpPr>
          <p:cNvPr id="624" name="Shape 624"/>
          <p:cNvSpPr>
            <a:spLocks noGrp="1"/>
          </p:cNvSpPr>
          <p:nvPr>
            <p:ph type="title"/>
          </p:nvPr>
        </p:nvSpPr>
        <p:spPr/>
        <p:txBody>
          <a:bodyPr>
            <a:normAutofit/>
          </a:bodyPr>
          <a:lstStyle>
            <a:lvl1pPr defTabSz="475487">
              <a:defRPr sz="1664"/>
            </a:lvl1pPr>
          </a:lstStyle>
          <a:p>
            <a:pPr lvl="0"/>
            <a:r>
              <a:rPr lang="en-US" sz="2800" b="1" dirty="0" smtClean="0"/>
              <a:t>How many of you actively take extra care of yourselves when it comes to this work?</a:t>
            </a:r>
            <a:endParaRPr lang="en-US" sz="2800" b="1" dirty="0"/>
          </a:p>
        </p:txBody>
      </p:sp>
      <p:sp>
        <p:nvSpPr>
          <p:cNvPr id="628" name="Shape 628"/>
          <p:cNvSpPr>
            <a:spLocks noGrp="1"/>
          </p:cNvSpPr>
          <p:nvPr>
            <p:ph type="sldNum" sz="quarter" idx="2"/>
          </p:nvPr>
        </p:nvSpPr>
        <p:spPr/>
        <p:txBody>
          <a:bodyPr/>
          <a:lstStyle/>
          <a:p>
            <a:fld id="{86CB4B4D-7CA3-9044-876B-883B54F8677D}" type="slidenum">
              <a:rPr lang="en-US" smtClean="0"/>
              <a:pPr/>
              <a:t>11</a:t>
            </a:fld>
            <a:endParaRPr lang="en-US" dirty="0"/>
          </a:p>
        </p:txBody>
      </p:sp>
      <p:pic>
        <p:nvPicPr>
          <p:cNvPr id="626" name="image41.jpg"/>
          <p:cNvPicPr/>
          <p:nvPr/>
        </p:nvPicPr>
        <p:blipFill>
          <a:blip r:embed="rId3" cstate="print">
            <a:extLst/>
          </a:blip>
          <a:stretch>
            <a:fillRect/>
          </a:stretch>
        </p:blipFill>
        <p:spPr>
          <a:xfrm>
            <a:off x="1219200" y="1752600"/>
            <a:ext cx="6014418" cy="4114800"/>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spTree>
    <p:extLst>
      <p:ext uri="{BB962C8B-B14F-4D97-AF65-F5344CB8AC3E}">
        <p14:creationId xmlns:p14="http://schemas.microsoft.com/office/powerpoint/2010/main" val="357997198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632"/>
          <p:cNvSpPr>
            <a:spLocks noGrp="1"/>
          </p:cNvSpPr>
          <p:nvPr>
            <p:ph type="body" idx="1"/>
          </p:nvPr>
        </p:nvSpPr>
        <p:spPr>
          <a:xfrm>
            <a:off x="5334000" y="1143000"/>
            <a:ext cx="3276600" cy="3505200"/>
          </a:xfrm>
          <a:prstGeom prst="rect">
            <a:avLst/>
          </a:prstGeom>
        </p:spPr>
        <p:txBody>
          <a:bodyPr lIns="0" tIns="0" rIns="0" bIns="0">
            <a:normAutofit/>
          </a:bodyPr>
          <a:lstStyle>
            <a:lvl1pPr marL="4762" indent="-4762" algn="ctr">
              <a:buSzTx/>
              <a:buNone/>
              <a:defRPr sz="4000"/>
            </a:lvl1pPr>
          </a:lstStyle>
          <a:p>
            <a:pPr lvl="0">
              <a:defRPr sz="1800">
                <a:solidFill>
                  <a:srgbClr val="000000"/>
                </a:solidFill>
              </a:defRPr>
            </a:pPr>
            <a:r>
              <a:rPr sz="4300" b="1" dirty="0" smtClean="0">
                <a:solidFill>
                  <a:srgbClr val="E98A00"/>
                </a:solidFill>
              </a:rPr>
              <a:t>This is what works for me, don’t judge.</a:t>
            </a:r>
            <a:endParaRPr sz="4300" b="1" dirty="0">
              <a:solidFill>
                <a:srgbClr val="E98A00"/>
              </a:solidFill>
            </a:endParaRPr>
          </a:p>
        </p:txBody>
      </p:sp>
      <p:sp>
        <p:nvSpPr>
          <p:cNvPr id="637" name="Shape 637"/>
          <p:cNvSpPr>
            <a:spLocks noGrp="1"/>
          </p:cNvSpPr>
          <p:nvPr>
            <p:ph type="sldNum" sz="quarter" idx="2"/>
          </p:nvPr>
        </p:nvSpPr>
        <p:spPr/>
        <p:txBody>
          <a:bodyPr/>
          <a:lstStyle/>
          <a:p>
            <a:fld id="{86CB4B4D-7CA3-9044-876B-883B54F8677D}" type="slidenum">
              <a:rPr lang="en-US" smtClean="0"/>
              <a:pPr/>
              <a:t>12</a:t>
            </a:fld>
            <a:endParaRPr lang="en-US" dirty="0"/>
          </a:p>
        </p:txBody>
      </p:sp>
      <p:grpSp>
        <p:nvGrpSpPr>
          <p:cNvPr id="18" name="Group 636"/>
          <p:cNvGrpSpPr/>
          <p:nvPr/>
        </p:nvGrpSpPr>
        <p:grpSpPr>
          <a:xfrm>
            <a:off x="685801" y="914400"/>
            <a:ext cx="4509920" cy="4724400"/>
            <a:chOff x="0" y="0"/>
            <a:chExt cx="4568825" cy="4786105"/>
          </a:xfrm>
        </p:grpSpPr>
        <p:sp>
          <p:nvSpPr>
            <p:cNvPr id="19" name="Shape 634"/>
            <p:cNvSpPr/>
            <p:nvPr/>
          </p:nvSpPr>
          <p:spPr>
            <a:xfrm>
              <a:off x="0" y="0"/>
              <a:ext cx="4568825" cy="4786106"/>
            </a:xfrm>
            <a:prstGeom prst="rect">
              <a:avLst/>
            </a:prstGeom>
            <a:solidFill>
              <a:srgbClr val="EDEDED"/>
            </a:solidFill>
            <a:ln w="12700" cap="flat">
              <a:noFill/>
              <a:miter lim="400000"/>
            </a:ln>
            <a:effectLst/>
          </p:spPr>
          <p:txBody>
            <a:bodyPr wrap="square" lIns="0" tIns="0" rIns="0" bIns="0" numCol="1" anchor="ctr">
              <a:noAutofit/>
            </a:bodyPr>
            <a:lstStyle/>
            <a:p>
              <a:endParaRPr dirty="0">
                <a:solidFill>
                  <a:srgbClr val="000000"/>
                </a:solidFill>
              </a:endParaRPr>
            </a:p>
          </p:txBody>
        </p:sp>
        <p:pic>
          <p:nvPicPr>
            <p:cNvPr id="20" name="image42.png"/>
            <p:cNvPicPr/>
            <p:nvPr/>
          </p:nvPicPr>
          <p:blipFill>
            <a:blip r:embed="rId3" cstate="print">
              <a:extLst/>
            </a:blip>
            <a:srcRect t="7819"/>
            <a:stretch>
              <a:fillRect/>
            </a:stretch>
          </p:blipFill>
          <p:spPr>
            <a:xfrm>
              <a:off x="0" y="0"/>
              <a:ext cx="4568825" cy="4786105"/>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Tree>
    <p:extLst>
      <p:ext uri="{BB962C8B-B14F-4D97-AF65-F5344CB8AC3E}">
        <p14:creationId xmlns:p14="http://schemas.microsoft.com/office/powerpoint/2010/main" val="409518909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a:spLocks noGrp="1"/>
          </p:cNvSpPr>
          <p:nvPr>
            <p:ph type="sldNum" sz="quarter" idx="4294967295"/>
          </p:nvPr>
        </p:nvSpPr>
        <p:spPr>
          <a:xfrm>
            <a:off x="0" y="6492875"/>
            <a:ext cx="673100" cy="365125"/>
          </a:xfrm>
          <a:prstGeom prst="rect">
            <a:avLst/>
          </a:prstGeom>
        </p:spPr>
        <p:txBody>
          <a:bodyPr/>
          <a:lstStyle/>
          <a:p>
            <a:fld id="{86CB4B4D-7CA3-9044-876B-883B54F8677D}" type="slidenum">
              <a:rPr lang="en-US" smtClean="0"/>
              <a:pPr/>
              <a:t>13</a:t>
            </a:fld>
            <a:endParaRPr lang="en-US"/>
          </a:p>
        </p:txBody>
      </p:sp>
      <p:sp>
        <p:nvSpPr>
          <p:cNvPr id="17" name="Shape 633"/>
          <p:cNvSpPr>
            <a:spLocks noGrp="1"/>
          </p:cNvSpPr>
          <p:nvPr>
            <p:ph type="title" idx="4294967295"/>
          </p:nvPr>
        </p:nvSpPr>
        <p:spPr>
          <a:xfrm>
            <a:off x="0" y="82550"/>
            <a:ext cx="8229600" cy="612775"/>
          </a:xfrm>
          <a:prstGeom prst="rect">
            <a:avLst/>
          </a:prstGeom>
        </p:spPr>
        <p:txBody>
          <a:bodyPr lIns="0" tIns="0" rIns="0" bIns="0">
            <a:normAutofit/>
          </a:bodyPr>
          <a:lstStyle/>
          <a:p>
            <a:pPr lvl="0" algn="ctr">
              <a:defRPr sz="1800" b="0">
                <a:solidFill>
                  <a:srgbClr val="000000"/>
                </a:solidFill>
              </a:defRPr>
            </a:pPr>
            <a:r>
              <a:rPr sz="3200" dirty="0" smtClean="0">
                <a:solidFill>
                  <a:schemeClr val="accent6"/>
                </a:solidFill>
              </a:rPr>
              <a:t>	What Works for You?</a:t>
            </a:r>
            <a:endParaRPr sz="3200" dirty="0">
              <a:solidFill>
                <a:schemeClr val="accent6"/>
              </a:solidFill>
            </a:endParaRPr>
          </a:p>
        </p:txBody>
      </p:sp>
      <p:pic>
        <p:nvPicPr>
          <p:cNvPr id="1026" name="Picture 2" descr="http://geogypsie.com/wp-content/uploads/2013/04/04-Candles-bubble-bath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017719"/>
            <a:ext cx="5262939" cy="3306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1.cookinglight.timeinc.net/sites/default/files/image/2006/04/FL-FitWalk-0604p36-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871" y="1004152"/>
            <a:ext cx="2897387" cy="2897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ilnelibrary.org/wp-content/uploads/2015/02/Yarn-and-knitting-needles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550" y="1036991"/>
            <a:ext cx="2646426" cy="17047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essiah-lutheran.org/filerequest/98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822" y="4644655"/>
            <a:ext cx="2915477" cy="1579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rights free pic of man exercising"/>
          <p:cNvPicPr/>
          <p:nvPr/>
        </p:nvPicPr>
        <p:blipFill>
          <a:blip r:embed="rId7">
            <a:extLst>
              <a:ext uri="{28A0092B-C50C-407E-A947-70E740481C1C}">
                <a14:useLocalDpi xmlns:a14="http://schemas.microsoft.com/office/drawing/2010/main" val="0"/>
              </a:ext>
            </a:extLst>
          </a:blip>
          <a:srcRect/>
          <a:stretch>
            <a:fillRect/>
          </a:stretch>
        </p:blipFill>
        <p:spPr bwMode="auto">
          <a:xfrm>
            <a:off x="3305869" y="1004152"/>
            <a:ext cx="2293620" cy="1990725"/>
          </a:xfrm>
          <a:prstGeom prst="rect">
            <a:avLst/>
          </a:prstGeom>
          <a:noFill/>
          <a:ln>
            <a:noFill/>
          </a:ln>
        </p:spPr>
      </p:pic>
    </p:spTree>
    <p:extLst>
      <p:ext uri="{BB962C8B-B14F-4D97-AF65-F5344CB8AC3E}">
        <p14:creationId xmlns:p14="http://schemas.microsoft.com/office/powerpoint/2010/main" val="237167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p:cNvSpPr>
          <p:nvPr>
            <p:ph type="sldNum" sz="quarter" idx="2"/>
          </p:nvPr>
        </p:nvSpPr>
        <p:spPr/>
        <p:txBody>
          <a:bodyPr/>
          <a:lstStyle/>
          <a:p>
            <a:fld id="{86CB4B4D-7CA3-9044-876B-883B54F8677D}" type="slidenum">
              <a:rPr lang="en-US" smtClean="0"/>
              <a:pPr/>
              <a:t>14</a:t>
            </a:fld>
            <a:endParaRPr lang="en-US" dirty="0"/>
          </a:p>
        </p:txBody>
      </p:sp>
      <p:sp>
        <p:nvSpPr>
          <p:cNvPr id="15" name="Shape 641"/>
          <p:cNvSpPr>
            <a:spLocks noGrp="1"/>
          </p:cNvSpPr>
          <p:nvPr>
            <p:ph type="title"/>
          </p:nvPr>
        </p:nvSpPr>
        <p:spPr>
          <a:xfrm>
            <a:off x="457200" y="82550"/>
            <a:ext cx="8229600" cy="612775"/>
          </a:xfrm>
          <a:prstGeom prst="rect">
            <a:avLst/>
          </a:prstGeom>
        </p:spPr>
        <p:txBody>
          <a:bodyPr lIns="0" tIns="0" rIns="0" bIns="0">
            <a:normAutofit/>
          </a:bodyPr>
          <a:lstStyle/>
          <a:p>
            <a:pPr lvl="0">
              <a:defRPr sz="1800" b="0">
                <a:solidFill>
                  <a:srgbClr val="000000"/>
                </a:solidFill>
              </a:defRPr>
            </a:pPr>
            <a:r>
              <a:rPr sz="3200" dirty="0" smtClean="0">
                <a:solidFill>
                  <a:srgbClr val="8F8F8F"/>
                </a:solidFill>
              </a:rPr>
              <a:t>Self-Care and Relationship Checklist </a:t>
            </a:r>
            <a:endParaRPr sz="3200" dirty="0">
              <a:solidFill>
                <a:srgbClr val="8F8F8F"/>
              </a:solidFill>
            </a:endParaRPr>
          </a:p>
        </p:txBody>
      </p:sp>
      <p:grpSp>
        <p:nvGrpSpPr>
          <p:cNvPr id="16" name="Group 644"/>
          <p:cNvGrpSpPr/>
          <p:nvPr/>
        </p:nvGrpSpPr>
        <p:grpSpPr>
          <a:xfrm>
            <a:off x="419100" y="965200"/>
            <a:ext cx="3701214" cy="5257800"/>
            <a:chOff x="0" y="0"/>
            <a:chExt cx="3488656" cy="4955849"/>
          </a:xfrm>
        </p:grpSpPr>
        <p:sp>
          <p:nvSpPr>
            <p:cNvPr id="17" name="Shape 642"/>
            <p:cNvSpPr/>
            <p:nvPr/>
          </p:nvSpPr>
          <p:spPr>
            <a:xfrm>
              <a:off x="0" y="0"/>
              <a:ext cx="3488657" cy="4955850"/>
            </a:xfrm>
            <a:prstGeom prst="rect">
              <a:avLst/>
            </a:prstGeom>
            <a:solidFill>
              <a:srgbClr val="EDEDED"/>
            </a:solidFill>
            <a:ln w="12700" cap="flat">
              <a:noFill/>
              <a:miter lim="400000"/>
            </a:ln>
            <a:effectLst/>
          </p:spPr>
          <p:txBody>
            <a:bodyPr wrap="square" lIns="0" tIns="0" rIns="0" bIns="0" numCol="1" anchor="ctr">
              <a:noAutofit/>
            </a:bodyPr>
            <a:lstStyle/>
            <a:p>
              <a:endParaRPr dirty="0">
                <a:solidFill>
                  <a:srgbClr val="000000"/>
                </a:solidFill>
              </a:endParaRPr>
            </a:p>
          </p:txBody>
        </p:sp>
        <p:pic>
          <p:nvPicPr>
            <p:cNvPr id="18" name="image43.png"/>
            <p:cNvPicPr/>
            <p:nvPr/>
          </p:nvPicPr>
          <p:blipFill>
            <a:blip r:embed="rId3" cstate="print">
              <a:extLst/>
            </a:blip>
            <a:stretch>
              <a:fillRect/>
            </a:stretch>
          </p:blipFill>
          <p:spPr>
            <a:xfrm>
              <a:off x="0" y="0"/>
              <a:ext cx="3488657" cy="4955850"/>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8" name="Shape 646"/>
          <p:cNvSpPr/>
          <p:nvPr/>
        </p:nvSpPr>
        <p:spPr>
          <a:xfrm>
            <a:off x="4608786" y="2895600"/>
            <a:ext cx="4191000" cy="95410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9" rIns="45719">
            <a:spAutoFit/>
          </a:bodyPr>
          <a:lstStyle>
            <a:lvl1pPr defTabSz="914400">
              <a:defRPr sz="1600">
                <a:solidFill>
                  <a:srgbClr val="58595B"/>
                </a:solidFill>
              </a:defRPr>
            </a:lvl1pPr>
          </a:lstStyle>
          <a:p>
            <a:pPr>
              <a:defRPr sz="1800">
                <a:solidFill>
                  <a:srgbClr val="000000"/>
                </a:solidFill>
              </a:defRPr>
            </a:pPr>
            <a:r>
              <a:rPr sz="1400" i="1" dirty="0" smtClean="0"/>
              <a:t>What </a:t>
            </a:r>
            <a:r>
              <a:rPr sz="1400" i="1" dirty="0"/>
              <a:t>About You</a:t>
            </a:r>
            <a:r>
              <a:rPr sz="1400" i="1" dirty="0" smtClean="0"/>
              <a:t>?</a:t>
            </a:r>
            <a:r>
              <a:rPr lang="en-US" sz="1400" i="1" dirty="0" smtClean="0"/>
              <a:t>: A Workbook for Those </a:t>
            </a:r>
            <a:r>
              <a:rPr lang="en-US" sz="1400" i="1" dirty="0">
                <a:solidFill>
                  <a:srgbClr val="000000"/>
                </a:solidFill>
              </a:rPr>
              <a:t>W</a:t>
            </a:r>
            <a:r>
              <a:rPr lang="en-US" sz="1400" i="1" dirty="0" smtClean="0"/>
              <a:t>ho Work with Others</a:t>
            </a:r>
            <a:r>
              <a:rPr sz="1400" dirty="0" smtClean="0"/>
              <a:t>,</a:t>
            </a:r>
            <a:r>
              <a:rPr lang="en-US" sz="1400" dirty="0" smtClean="0">
                <a:solidFill>
                  <a:srgbClr val="000000"/>
                </a:solidFill>
              </a:rPr>
              <a:t> The National Center on Family Homelessness. 2008.</a:t>
            </a:r>
            <a:endParaRPr lang="en-US" sz="1400" dirty="0" smtClean="0"/>
          </a:p>
          <a:p>
            <a:pPr>
              <a:defRPr sz="1800">
                <a:solidFill>
                  <a:srgbClr val="000000"/>
                </a:solidFill>
              </a:defRPr>
            </a:pPr>
            <a:r>
              <a:rPr lang="en-US" sz="1400" dirty="0">
                <a:solidFill>
                  <a:srgbClr val="000000"/>
                </a:solidFill>
                <a:hlinkClick r:id="rId4"/>
              </a:rPr>
              <a:t>http://</a:t>
            </a:r>
            <a:r>
              <a:rPr lang="en-US" sz="1400" dirty="0" smtClean="0">
                <a:solidFill>
                  <a:srgbClr val="000000"/>
                </a:solidFill>
                <a:hlinkClick r:id="rId4"/>
              </a:rPr>
              <a:t>508.center4si.com/SelfCareforCareGivers.pdf</a:t>
            </a:r>
            <a:r>
              <a:rPr lang="en-US" sz="1400" dirty="0" smtClean="0">
                <a:solidFill>
                  <a:srgbClr val="000000"/>
                </a:solidFill>
              </a:rPr>
              <a:t> </a:t>
            </a:r>
            <a:endParaRPr sz="1400" dirty="0"/>
          </a:p>
        </p:txBody>
      </p:sp>
    </p:spTree>
    <p:extLst>
      <p:ext uri="{BB962C8B-B14F-4D97-AF65-F5344CB8AC3E}">
        <p14:creationId xmlns:p14="http://schemas.microsoft.com/office/powerpoint/2010/main" val="192923622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p:cNvSpPr>
          <p:nvPr>
            <p:ph type="body" idx="1"/>
          </p:nvPr>
        </p:nvSpPr>
        <p:spPr>
          <a:xfrm>
            <a:off x="4343400" y="990600"/>
            <a:ext cx="4419600" cy="5637577"/>
          </a:xfrm>
        </p:spPr>
        <p:txBody>
          <a:bodyPr/>
          <a:lstStyle>
            <a:lvl1pPr marL="4429" indent="203738" algn="ctr" defTabSz="850391">
              <a:spcBef>
                <a:spcPts val="900"/>
              </a:spcBef>
              <a:buSzTx/>
              <a:buNone/>
              <a:defRPr sz="2976" b="1">
                <a:solidFill>
                  <a:srgbClr val="E98A00"/>
                </a:solidFill>
              </a:defRPr>
            </a:lvl1pPr>
          </a:lstStyle>
          <a:p>
            <a:pPr lvl="0">
              <a:lnSpc>
                <a:spcPct val="100000"/>
              </a:lnSpc>
            </a:pPr>
            <a:r>
              <a:rPr lang="en-US" sz="3300" dirty="0" smtClean="0"/>
              <a:t>Like the self resiliency exercise, this organizational exercise helps supervisors and programs measure how well they are doing helping serve their clients.</a:t>
            </a:r>
            <a:endParaRPr lang="en-US" sz="3300" dirty="0"/>
          </a:p>
        </p:txBody>
      </p:sp>
      <p:sp>
        <p:nvSpPr>
          <p:cNvPr id="703" name="Shape 703"/>
          <p:cNvSpPr>
            <a:spLocks noGrp="1"/>
          </p:cNvSpPr>
          <p:nvPr>
            <p:ph type="sldNum" sz="quarter" idx="2"/>
          </p:nvPr>
        </p:nvSpPr>
        <p:spPr/>
        <p:txBody>
          <a:bodyPr/>
          <a:lstStyle/>
          <a:p>
            <a:fld id="{86CB4B4D-7CA3-9044-876B-883B54F8677D}" type="slidenum">
              <a:rPr lang="en-US" smtClean="0"/>
              <a:pPr/>
              <a:t>15</a:t>
            </a:fld>
            <a:endParaRPr lang="en-US" dirty="0"/>
          </a:p>
        </p:txBody>
      </p:sp>
      <p:sp>
        <p:nvSpPr>
          <p:cNvPr id="702" name="Shape 702"/>
          <p:cNvSpPr>
            <a:spLocks noGrp="1"/>
          </p:cNvSpPr>
          <p:nvPr>
            <p:ph type="title"/>
          </p:nvPr>
        </p:nvSpPr>
        <p:spPr/>
        <p:txBody>
          <a:bodyPr/>
          <a:lstStyle/>
          <a:p>
            <a:pPr lvl="0"/>
            <a:r>
              <a:rPr lang="en-US" dirty="0" smtClean="0"/>
              <a:t>Organizational Self-Care Check List</a:t>
            </a:r>
            <a:endParaRPr lang="en-US" dirty="0"/>
          </a:p>
        </p:txBody>
      </p:sp>
      <p:grpSp>
        <p:nvGrpSpPr>
          <p:cNvPr id="706" name="Group 706"/>
          <p:cNvGrpSpPr/>
          <p:nvPr/>
        </p:nvGrpSpPr>
        <p:grpSpPr>
          <a:xfrm>
            <a:off x="304800" y="1371600"/>
            <a:ext cx="3730196" cy="3429000"/>
            <a:chOff x="0" y="0"/>
            <a:chExt cx="3730195" cy="3429000"/>
          </a:xfrm>
        </p:grpSpPr>
        <p:sp>
          <p:nvSpPr>
            <p:cNvPr id="704" name="Shape 704"/>
            <p:cNvSpPr/>
            <p:nvPr/>
          </p:nvSpPr>
          <p:spPr>
            <a:xfrm>
              <a:off x="0" y="0"/>
              <a:ext cx="3730196" cy="3429000"/>
            </a:xfrm>
            <a:prstGeom prst="rect">
              <a:avLst/>
            </a:prstGeom>
            <a:solidFill>
              <a:srgbClr val="EDEDED"/>
            </a:solidFill>
            <a:ln w="12700" cap="flat">
              <a:noFill/>
              <a:miter lim="400000"/>
            </a:ln>
            <a:effectLst/>
          </p:spPr>
          <p:txBody>
            <a:bodyPr wrap="square" lIns="0" tIns="0" rIns="0" bIns="0" numCol="1" anchor="ctr">
              <a:noAutofit/>
            </a:bodyPr>
            <a:lstStyle/>
            <a:p>
              <a:endParaRPr dirty="0">
                <a:solidFill>
                  <a:srgbClr val="000000"/>
                </a:solidFill>
              </a:endParaRPr>
            </a:p>
          </p:txBody>
        </p:sp>
        <p:pic>
          <p:nvPicPr>
            <p:cNvPr id="705" name="image47.png"/>
            <p:cNvPicPr/>
            <p:nvPr/>
          </p:nvPicPr>
          <p:blipFill>
            <a:blip r:embed="rId3" cstate="print">
              <a:extLst/>
            </a:blip>
            <a:stretch>
              <a:fillRect/>
            </a:stretch>
          </p:blipFill>
          <p:spPr>
            <a:xfrm>
              <a:off x="0" y="0"/>
              <a:ext cx="3730196" cy="3429000"/>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9" name="Shape 646"/>
          <p:cNvSpPr/>
          <p:nvPr/>
        </p:nvSpPr>
        <p:spPr>
          <a:xfrm>
            <a:off x="152400" y="5169684"/>
            <a:ext cx="4191000" cy="95410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9" rIns="45719">
            <a:spAutoFit/>
          </a:bodyPr>
          <a:lstStyle>
            <a:lvl1pPr defTabSz="914400">
              <a:defRPr sz="1600">
                <a:solidFill>
                  <a:srgbClr val="58595B"/>
                </a:solidFill>
              </a:defRPr>
            </a:lvl1pPr>
          </a:lstStyle>
          <a:p>
            <a:pPr>
              <a:defRPr sz="1800">
                <a:solidFill>
                  <a:srgbClr val="000000"/>
                </a:solidFill>
              </a:defRPr>
            </a:pPr>
            <a:r>
              <a:rPr sz="1400" i="1" dirty="0" smtClean="0"/>
              <a:t>What </a:t>
            </a:r>
            <a:r>
              <a:rPr sz="1400" i="1" dirty="0"/>
              <a:t>About You</a:t>
            </a:r>
            <a:r>
              <a:rPr sz="1400" i="1" dirty="0" smtClean="0"/>
              <a:t>?</a:t>
            </a:r>
            <a:r>
              <a:rPr lang="en-US" sz="1400" i="1" dirty="0" smtClean="0"/>
              <a:t>: A Workbook for Those </a:t>
            </a:r>
            <a:r>
              <a:rPr lang="en-US" sz="1400" i="1" dirty="0">
                <a:solidFill>
                  <a:srgbClr val="000000"/>
                </a:solidFill>
              </a:rPr>
              <a:t>W</a:t>
            </a:r>
            <a:r>
              <a:rPr lang="en-US" sz="1400" i="1" dirty="0" smtClean="0"/>
              <a:t>ho Work with Others</a:t>
            </a:r>
            <a:r>
              <a:rPr sz="1400" dirty="0" smtClean="0"/>
              <a:t>,</a:t>
            </a:r>
            <a:r>
              <a:rPr lang="en-US" sz="1400" dirty="0" smtClean="0">
                <a:solidFill>
                  <a:srgbClr val="000000"/>
                </a:solidFill>
              </a:rPr>
              <a:t> The National Center on Family Homelessness. 2008.</a:t>
            </a:r>
            <a:endParaRPr lang="en-US" sz="1400" dirty="0" smtClean="0"/>
          </a:p>
          <a:p>
            <a:pPr>
              <a:defRPr sz="1800">
                <a:solidFill>
                  <a:srgbClr val="000000"/>
                </a:solidFill>
              </a:defRPr>
            </a:pPr>
            <a:r>
              <a:rPr lang="en-US" sz="1400" dirty="0">
                <a:solidFill>
                  <a:srgbClr val="000000"/>
                </a:solidFill>
                <a:hlinkClick r:id="rId4"/>
              </a:rPr>
              <a:t>http://</a:t>
            </a:r>
            <a:r>
              <a:rPr lang="en-US" sz="1400" dirty="0" smtClean="0">
                <a:solidFill>
                  <a:srgbClr val="000000"/>
                </a:solidFill>
                <a:hlinkClick r:id="rId4"/>
              </a:rPr>
              <a:t>508.center4si.com/SelfCareforCareGivers.pdf</a:t>
            </a:r>
            <a:r>
              <a:rPr lang="en-US" sz="1400" dirty="0" smtClean="0">
                <a:solidFill>
                  <a:srgbClr val="000000"/>
                </a:solidFill>
              </a:rPr>
              <a:t> </a:t>
            </a:r>
            <a:endParaRPr sz="1400" dirty="0"/>
          </a:p>
        </p:txBody>
      </p:sp>
    </p:spTree>
    <p:extLst>
      <p:ext uri="{BB962C8B-B14F-4D97-AF65-F5344CB8AC3E}">
        <p14:creationId xmlns:p14="http://schemas.microsoft.com/office/powerpoint/2010/main" val="334088258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Changing the landscape of trauma begins with us. </a:t>
            </a:r>
            <a:endParaRPr lang="en-US" dirty="0"/>
          </a:p>
        </p:txBody>
      </p:sp>
      <p:sp>
        <p:nvSpPr>
          <p:cNvPr id="4" name="Text Placeholder 3"/>
          <p:cNvSpPr>
            <a:spLocks noGrp="1"/>
          </p:cNvSpPr>
          <p:nvPr>
            <p:ph type="body" idx="1"/>
          </p:nvPr>
        </p:nvSpPr>
        <p:spPr>
          <a:xfrm>
            <a:off x="761999" y="1676400"/>
            <a:ext cx="3657601" cy="3962400"/>
          </a:xfrm>
        </p:spPr>
        <p:txBody>
          <a:bodyPr/>
          <a:lstStyle/>
          <a:p>
            <a:pPr marL="0" indent="0">
              <a:buNone/>
            </a:pPr>
            <a:r>
              <a:rPr lang="en-US" sz="2800" dirty="0" smtClean="0"/>
              <a:t>Mindfulness based stress reduction for health care providers and patients has been studied for 35 years</a:t>
            </a:r>
          </a:p>
          <a:p>
            <a:pPr marL="0" indent="0">
              <a:buNone/>
            </a:pPr>
            <a:endParaRPr lang="en-US" sz="2400" dirty="0" smtClean="0"/>
          </a:p>
        </p:txBody>
      </p:sp>
      <p:sp>
        <p:nvSpPr>
          <p:cNvPr id="2" name="Slide Number Placeholder 1"/>
          <p:cNvSpPr>
            <a:spLocks noGrp="1"/>
          </p:cNvSpPr>
          <p:nvPr>
            <p:ph type="sldNum" sz="quarter" idx="2"/>
          </p:nvPr>
        </p:nvSpPr>
        <p:spPr/>
        <p:txBody>
          <a:bodyPr/>
          <a:lstStyle/>
          <a:p>
            <a:fld id="{BB801B3E-78CE-EB4D-B669-60AC641F9F30}" type="slidenum">
              <a:rPr lang="en-US" smtClean="0">
                <a:solidFill>
                  <a:prstClr val="white"/>
                </a:solidFill>
              </a:rPr>
              <a:pPr/>
              <a:t>16</a:t>
            </a:fld>
            <a:endParaRPr lang="en-US"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57300"/>
            <a:ext cx="4089720" cy="3733800"/>
          </a:xfrm>
          <a:prstGeom prst="rect">
            <a:avLst/>
          </a:prstGeom>
        </p:spPr>
      </p:pic>
    </p:spTree>
    <p:extLst>
      <p:ext uri="{BB962C8B-B14F-4D97-AF65-F5344CB8AC3E}">
        <p14:creationId xmlns:p14="http://schemas.microsoft.com/office/powerpoint/2010/main" val="358280466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Rebecca\Downloads\PH.JPG"/>
          <p:cNvPicPr>
            <a:picLocks noChangeAspect="1" noChangeArrowheads="1"/>
          </p:cNvPicPr>
          <p:nvPr/>
        </p:nvPicPr>
        <p:blipFill rotWithShape="1">
          <a:blip r:embed="rId3">
            <a:extLst>
              <a:ext uri="{28A0092B-C50C-407E-A947-70E740481C1C}">
                <a14:useLocalDpi xmlns:a14="http://schemas.microsoft.com/office/drawing/2010/main" val="0"/>
              </a:ext>
            </a:extLst>
          </a:blip>
          <a:srcRect r="2718" b="770"/>
          <a:stretch/>
        </p:blipFill>
        <p:spPr bwMode="auto">
          <a:xfrm>
            <a:off x="3505200" y="2057400"/>
            <a:ext cx="3886200" cy="34782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sz="quarter" idx="4294967295"/>
          </p:nvPr>
        </p:nvSpPr>
        <p:spPr>
          <a:xfrm>
            <a:off x="266700" y="495300"/>
            <a:ext cx="8153400" cy="4343400"/>
          </a:xfrm>
          <a:prstGeom prst="rect">
            <a:avLst/>
          </a:prstGeom>
        </p:spPr>
        <p:txBody>
          <a:bodyPr/>
          <a:lstStyle/>
          <a:p>
            <a:pPr marL="0" indent="0">
              <a:buNone/>
            </a:pPr>
            <a:r>
              <a:rPr lang="en-US" sz="4800" b="1" dirty="0" smtClean="0"/>
              <a:t>Stressful work environment—how does it manifest itself with staff? </a:t>
            </a:r>
            <a:endParaRPr lang="en-US" sz="4800" b="1" dirty="0"/>
          </a:p>
        </p:txBody>
      </p:sp>
      <p:sp>
        <p:nvSpPr>
          <p:cNvPr id="4" name="Slide Number Placeholder 3"/>
          <p:cNvSpPr>
            <a:spLocks noGrp="1"/>
          </p:cNvSpPr>
          <p:nvPr>
            <p:ph type="sldNum" sz="quarter" idx="4294967295"/>
          </p:nvPr>
        </p:nvSpPr>
        <p:spPr>
          <a:xfrm>
            <a:off x="0" y="6492875"/>
            <a:ext cx="533400" cy="365125"/>
          </a:xfrm>
          <a:prstGeom prst="rect">
            <a:avLst/>
          </a:prstGeom>
        </p:spPr>
        <p:txBody>
          <a:bodyPr/>
          <a:lstStyle/>
          <a:p>
            <a:fld id="{86CB4B4D-7CA3-9044-876B-883B54F8677D}"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275452575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
            <a:ext cx="327342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Nursing Workplace Examples:</a:t>
            </a:r>
          </a:p>
        </p:txBody>
      </p:sp>
      <p:sp>
        <p:nvSpPr>
          <p:cNvPr id="3" name="Content Placeholder 2"/>
          <p:cNvSpPr>
            <a:spLocks noGrp="1"/>
          </p:cNvSpPr>
          <p:nvPr>
            <p:ph sz="quarter" idx="4294967295"/>
          </p:nvPr>
        </p:nvSpPr>
        <p:spPr>
          <a:xfrm>
            <a:off x="457200" y="1143000"/>
            <a:ext cx="4572000" cy="5105400"/>
          </a:xfrm>
          <a:prstGeom prst="rect">
            <a:avLst/>
          </a:prstGeom>
        </p:spPr>
        <p:txBody>
          <a:bodyPr/>
          <a:lstStyle/>
          <a:p>
            <a:r>
              <a:rPr lang="en-US" sz="2400" b="1" dirty="0" smtClean="0"/>
              <a:t>Poorer health due to stress reactivity (immune, autonomic, nervous system, and endocrine system)</a:t>
            </a:r>
          </a:p>
          <a:p>
            <a:r>
              <a:rPr lang="en-US" sz="2400" b="1" dirty="0" smtClean="0"/>
              <a:t>High blood pressure</a:t>
            </a:r>
          </a:p>
          <a:p>
            <a:r>
              <a:rPr lang="en-US" sz="2400" b="1" dirty="0" smtClean="0"/>
              <a:t>Lack of work satisfaction</a:t>
            </a:r>
          </a:p>
          <a:p>
            <a:r>
              <a:rPr lang="en-US" sz="2400" b="1" dirty="0" smtClean="0"/>
              <a:t>Impacts staff retention/costs to health system</a:t>
            </a:r>
          </a:p>
          <a:p>
            <a:r>
              <a:rPr lang="en-US" sz="2400" b="1" dirty="0" smtClean="0"/>
              <a:t>Absenteeism</a:t>
            </a:r>
          </a:p>
          <a:p>
            <a:r>
              <a:rPr lang="en-US" sz="2400" b="1" dirty="0" smtClean="0"/>
              <a:t>Inability to concentrate</a:t>
            </a:r>
          </a:p>
          <a:p>
            <a:endParaRPr lang="en-US" dirty="0"/>
          </a:p>
        </p:txBody>
      </p:sp>
      <p:sp>
        <p:nvSpPr>
          <p:cNvPr id="4" name="Slide Number Placeholder 3"/>
          <p:cNvSpPr>
            <a:spLocks noGrp="1"/>
          </p:cNvSpPr>
          <p:nvPr>
            <p:ph type="sldNum" sz="quarter" idx="4294967295"/>
          </p:nvPr>
        </p:nvSpPr>
        <p:spPr>
          <a:xfrm>
            <a:off x="0" y="6492875"/>
            <a:ext cx="533400" cy="365125"/>
          </a:xfrm>
          <a:prstGeom prst="rect">
            <a:avLst/>
          </a:prstGeom>
        </p:spPr>
        <p:txBody>
          <a:bodyPr/>
          <a:lstStyle/>
          <a:p>
            <a:fld id="{BB801B3E-78CE-EB4D-B669-60AC641F9F30}"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414506020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Mindfulness Based Intervention (MBI): To Increase Resiliency and Work Engagement</a:t>
            </a:r>
            <a:endParaRPr lang="en-US" dirty="0"/>
          </a:p>
        </p:txBody>
      </p:sp>
      <p:sp>
        <p:nvSpPr>
          <p:cNvPr id="3" name="Content Placeholder 2"/>
          <p:cNvSpPr>
            <a:spLocks noGrp="1"/>
          </p:cNvSpPr>
          <p:nvPr>
            <p:ph sz="quarter" idx="4294967295"/>
          </p:nvPr>
        </p:nvSpPr>
        <p:spPr>
          <a:xfrm>
            <a:off x="457200" y="1143000"/>
            <a:ext cx="8305800" cy="4724400"/>
          </a:xfrm>
          <a:prstGeom prst="rect">
            <a:avLst/>
          </a:prstGeom>
        </p:spPr>
        <p:txBody>
          <a:bodyPr>
            <a:normAutofit lnSpcReduction="10000"/>
          </a:bodyPr>
          <a:lstStyle/>
          <a:p>
            <a:r>
              <a:rPr lang="en-US" sz="2800" dirty="0" smtClean="0"/>
              <a:t>Intervention Arm</a:t>
            </a:r>
          </a:p>
          <a:p>
            <a:r>
              <a:rPr lang="en-US" sz="2800" dirty="0" smtClean="0"/>
              <a:t>40% reduction in stress hormones</a:t>
            </a:r>
          </a:p>
          <a:p>
            <a:r>
              <a:rPr lang="en-US" sz="2800" dirty="0" smtClean="0"/>
              <a:t>Significant difference in Breaths/30sec</a:t>
            </a:r>
          </a:p>
          <a:p>
            <a:r>
              <a:rPr lang="en-US" sz="2800" dirty="0" smtClean="0"/>
              <a:t>Significant increase in work engagement, vigor, and dedication (Utrecht scale) </a:t>
            </a:r>
          </a:p>
          <a:p>
            <a:r>
              <a:rPr lang="en-US" sz="2800" dirty="0" smtClean="0"/>
              <a:t>Increase in resiliency scores (Connor-Davidson Resiliency Scale)</a:t>
            </a:r>
          </a:p>
          <a:p>
            <a:r>
              <a:rPr lang="en-US" sz="2800" dirty="0" smtClean="0"/>
              <a:t>Improved job satisfaction scores </a:t>
            </a:r>
          </a:p>
          <a:p>
            <a:pPr marL="0" indent="0">
              <a:buNone/>
            </a:pPr>
            <a:r>
              <a:rPr lang="en-US" sz="1400" dirty="0" smtClean="0"/>
              <a:t>(</a:t>
            </a:r>
            <a:r>
              <a:rPr lang="en-US" sz="1400" dirty="0" err="1" smtClean="0"/>
              <a:t>Klatt</a:t>
            </a:r>
            <a:r>
              <a:rPr lang="en-US" sz="1400" dirty="0" smtClean="0"/>
              <a:t> et al., 2015)</a:t>
            </a:r>
            <a:endParaRPr lang="en-US" sz="1400" dirty="0"/>
          </a:p>
        </p:txBody>
      </p:sp>
      <p:sp>
        <p:nvSpPr>
          <p:cNvPr id="4" name="Slide Number Placeholder 3"/>
          <p:cNvSpPr>
            <a:spLocks noGrp="1"/>
          </p:cNvSpPr>
          <p:nvPr>
            <p:ph type="sldNum" sz="quarter" idx="4294967295"/>
          </p:nvPr>
        </p:nvSpPr>
        <p:spPr>
          <a:xfrm>
            <a:off x="0" y="6492875"/>
            <a:ext cx="533400" cy="365125"/>
          </a:xfrm>
          <a:prstGeom prst="rect">
            <a:avLst/>
          </a:prstGeom>
        </p:spPr>
        <p:txBody>
          <a:bodyPr/>
          <a:lstStyle/>
          <a:p>
            <a:fld id="{BB801B3E-78CE-EB4D-B669-60AC641F9F30}"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195478080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p:cNvSpPr>
          <p:nvPr>
            <p:ph type="body" idx="1"/>
          </p:nvPr>
        </p:nvSpPr>
        <p:spPr>
          <a:xfrm>
            <a:off x="533400" y="762000"/>
            <a:ext cx="6096000" cy="2934924"/>
          </a:xfrm>
        </p:spPr>
        <p:txBody>
          <a:bodyPr/>
          <a:lstStyle/>
          <a:p>
            <a:pPr lvl="0">
              <a:lnSpc>
                <a:spcPct val="100000"/>
              </a:lnSpc>
              <a:spcBef>
                <a:spcPts val="1200"/>
              </a:spcBef>
            </a:pPr>
            <a:r>
              <a:rPr lang="en-US" dirty="0" smtClean="0"/>
              <a:t>An experience that is overwhelming for that person.</a:t>
            </a:r>
          </a:p>
          <a:p>
            <a:pPr lvl="0">
              <a:lnSpc>
                <a:spcPct val="100000"/>
              </a:lnSpc>
              <a:spcBef>
                <a:spcPts val="1200"/>
              </a:spcBef>
            </a:pPr>
            <a:r>
              <a:rPr lang="en-US" dirty="0" smtClean="0"/>
              <a:t>Trauma might look different for you or me, but we’ve all experienced it at some level. </a:t>
            </a:r>
            <a:endParaRPr lang="en-US" dirty="0"/>
          </a:p>
        </p:txBody>
      </p:sp>
      <p:sp>
        <p:nvSpPr>
          <p:cNvPr id="536" name="Shape 536"/>
          <p:cNvSpPr>
            <a:spLocks noGrp="1"/>
          </p:cNvSpPr>
          <p:nvPr>
            <p:ph type="sldNum" sz="quarter" idx="2"/>
          </p:nvPr>
        </p:nvSpPr>
        <p:spPr/>
        <p:txBody>
          <a:bodyPr/>
          <a:lstStyle/>
          <a:p>
            <a:fld id="{86CB4B4D-7CA3-9044-876B-883B54F8677D}" type="slidenum">
              <a:rPr lang="en-US" smtClean="0"/>
              <a:pPr/>
              <a:t>2</a:t>
            </a:fld>
            <a:endParaRPr lang="en-US" dirty="0"/>
          </a:p>
        </p:txBody>
      </p:sp>
      <p:sp>
        <p:nvSpPr>
          <p:cNvPr id="535" name="Shape 535"/>
          <p:cNvSpPr>
            <a:spLocks noGrp="1"/>
          </p:cNvSpPr>
          <p:nvPr>
            <p:ph type="title"/>
          </p:nvPr>
        </p:nvSpPr>
        <p:spPr/>
        <p:txBody>
          <a:bodyPr/>
          <a:lstStyle/>
          <a:p>
            <a:pPr lvl="0"/>
            <a:r>
              <a:rPr lang="en-US" dirty="0" smtClean="0"/>
              <a:t/>
            </a:r>
            <a:br>
              <a:rPr lang="en-US" dirty="0" smtClean="0"/>
            </a:br>
            <a:r>
              <a:rPr lang="en-US" dirty="0" smtClean="0"/>
              <a:t>What is Trauma?</a:t>
            </a:r>
            <a:br>
              <a:rPr lang="en-US" dirty="0" smtClean="0"/>
            </a:br>
            <a:endParaRPr lang="en-US" dirty="0"/>
          </a:p>
        </p:txBody>
      </p:sp>
      <p:pic>
        <p:nvPicPr>
          <p:cNvPr id="537" name="image29.jpeg" descr="C:\Users\timmie\Dropbox\Home Visitation\z_For Website\Objects\police car lights.jpg"/>
          <p:cNvPicPr/>
          <p:nvPr/>
        </p:nvPicPr>
        <p:blipFill>
          <a:blip r:embed="rId3" cstate="print">
            <a:extLst/>
          </a:blip>
          <a:srcRect l="9244" r="248" b="2291"/>
          <a:stretch>
            <a:fillRect/>
          </a:stretch>
        </p:blipFill>
        <p:spPr>
          <a:xfrm>
            <a:off x="4552950" y="3658123"/>
            <a:ext cx="2305050" cy="1690369"/>
          </a:xfrm>
          <a:prstGeom prst="rect">
            <a:avLst/>
          </a:prstGeom>
          <a:ln w="12700">
            <a:miter lim="400000"/>
          </a:ln>
        </p:spPr>
      </p:pic>
      <p:pic>
        <p:nvPicPr>
          <p:cNvPr id="538" name="image30.jpg" descr="C:\Users\timmie\Dropbox\Photos\z_For Website\Children &amp; Youth\Teens\Girls\teen girl gossip.jpg"/>
          <p:cNvPicPr/>
          <p:nvPr/>
        </p:nvPicPr>
        <p:blipFill>
          <a:blip r:embed="rId4" cstate="print">
            <a:extLst/>
          </a:blip>
          <a:srcRect l="11462" r="7366"/>
          <a:stretch>
            <a:fillRect/>
          </a:stretch>
        </p:blipFill>
        <p:spPr>
          <a:xfrm>
            <a:off x="0" y="3657600"/>
            <a:ext cx="2222500" cy="1690892"/>
          </a:xfrm>
          <a:prstGeom prst="rect">
            <a:avLst/>
          </a:prstGeom>
          <a:ln w="12700">
            <a:miter lim="400000"/>
          </a:ln>
        </p:spPr>
      </p:pic>
      <p:pic>
        <p:nvPicPr>
          <p:cNvPr id="539" name="image31.jpeg" descr="C:\Users\timmie\Dropbox\Photos\z_For Website\Families and Parents\Families, Parents &amp; Kid(s)\parents fighting child watching.jpg"/>
          <p:cNvPicPr/>
          <p:nvPr/>
        </p:nvPicPr>
        <p:blipFill>
          <a:blip r:embed="rId5" cstate="print">
            <a:extLst/>
          </a:blip>
          <a:srcRect t="8513" b="10198"/>
          <a:stretch>
            <a:fillRect/>
          </a:stretch>
        </p:blipFill>
        <p:spPr>
          <a:xfrm>
            <a:off x="6847624" y="839992"/>
            <a:ext cx="2313840" cy="2832100"/>
          </a:xfrm>
          <a:prstGeom prst="rect">
            <a:avLst/>
          </a:prstGeom>
          <a:ln w="12700">
            <a:miter lim="400000"/>
          </a:ln>
        </p:spPr>
      </p:pic>
      <p:pic>
        <p:nvPicPr>
          <p:cNvPr id="540" name="image32.jpeg" descr="C:\Users\timmie\Dropbox\Photos\z_For Website\Health, Health Care Professionals, Health Settings\woman hospital drs.jpg"/>
          <p:cNvPicPr/>
          <p:nvPr/>
        </p:nvPicPr>
        <p:blipFill>
          <a:blip r:embed="rId6" cstate="print">
            <a:extLst/>
          </a:blip>
          <a:srcRect l="3880" r="5675" b="11398"/>
          <a:stretch>
            <a:fillRect/>
          </a:stretch>
        </p:blipFill>
        <p:spPr>
          <a:xfrm>
            <a:off x="2203449" y="3654914"/>
            <a:ext cx="2368552" cy="1693578"/>
          </a:xfrm>
          <a:prstGeom prst="rect">
            <a:avLst/>
          </a:prstGeom>
          <a:ln w="12700">
            <a:miter lim="400000"/>
          </a:ln>
        </p:spPr>
      </p:pic>
      <p:pic>
        <p:nvPicPr>
          <p:cNvPr id="541" name="image33.jpg" descr="http://www.lawyers.com/~/media/Images/Item%20Images/Misc/dog-bite3.ashx?w=311&amp;h=167&amp;as=1"/>
          <p:cNvPicPr/>
          <p:nvPr/>
        </p:nvPicPr>
        <p:blipFill>
          <a:blip r:embed="rId7" cstate="print">
            <a:extLst/>
          </a:blip>
          <a:srcRect l="20270" r="7248"/>
          <a:stretch>
            <a:fillRect/>
          </a:stretch>
        </p:blipFill>
        <p:spPr>
          <a:xfrm>
            <a:off x="6849438" y="3658802"/>
            <a:ext cx="2294562" cy="1689689"/>
          </a:xfrm>
          <a:prstGeom prst="rect">
            <a:avLst/>
          </a:prstGeom>
          <a:ln w="12700">
            <a:miter lim="400000"/>
          </a:ln>
        </p:spPr>
      </p:pic>
    </p:spTree>
    <p:extLst>
      <p:ext uri="{BB962C8B-B14F-4D97-AF65-F5344CB8AC3E}">
        <p14:creationId xmlns:p14="http://schemas.microsoft.com/office/powerpoint/2010/main" val="39766868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a:spLocks noGrp="1"/>
          </p:cNvSpPr>
          <p:nvPr>
            <p:ph type="body" idx="4294967295"/>
          </p:nvPr>
        </p:nvSpPr>
        <p:spPr>
          <a:xfrm>
            <a:off x="609600" y="1295401"/>
            <a:ext cx="4191000" cy="4114800"/>
          </a:xfrm>
          <a:prstGeom prst="rect">
            <a:avLst/>
          </a:prstGeom>
        </p:spPr>
        <p:txBody>
          <a:bodyPr>
            <a:normAutofit lnSpcReduction="10000"/>
          </a:bodyPr>
          <a:lstStyle/>
          <a:p>
            <a:pPr lvl="0">
              <a:lnSpc>
                <a:spcPct val="100000"/>
              </a:lnSpc>
            </a:pPr>
            <a:r>
              <a:rPr lang="en-US" sz="2800" dirty="0" smtClean="0"/>
              <a:t>Three good things about a co-worker</a:t>
            </a:r>
          </a:p>
          <a:p>
            <a:pPr lvl="0">
              <a:lnSpc>
                <a:spcPct val="100000"/>
              </a:lnSpc>
            </a:pPr>
            <a:r>
              <a:rPr lang="en-US" sz="2800" dirty="0" smtClean="0"/>
              <a:t>Three good things about your most recent client</a:t>
            </a:r>
          </a:p>
          <a:p>
            <a:pPr lvl="0">
              <a:lnSpc>
                <a:spcPct val="100000"/>
              </a:lnSpc>
            </a:pPr>
            <a:r>
              <a:rPr lang="en-US" sz="2800" dirty="0" smtClean="0"/>
              <a:t>Three good things about                                          yourself</a:t>
            </a:r>
          </a:p>
          <a:p>
            <a:pPr lvl="0">
              <a:lnSpc>
                <a:spcPct val="100000"/>
              </a:lnSpc>
            </a:pPr>
            <a:r>
              <a:rPr lang="en-US" sz="2800" dirty="0" smtClean="0"/>
              <a:t>One positive thing you can do this week to take care of yourself</a:t>
            </a:r>
            <a:endParaRPr lang="en-US" sz="2800" dirty="0"/>
          </a:p>
        </p:txBody>
      </p:sp>
      <p:sp>
        <p:nvSpPr>
          <p:cNvPr id="714" name="Shape 714"/>
          <p:cNvSpPr>
            <a:spLocks noGrp="1"/>
          </p:cNvSpPr>
          <p:nvPr>
            <p:ph type="sldNum" sz="quarter" idx="4294967295"/>
          </p:nvPr>
        </p:nvSpPr>
        <p:spPr>
          <a:xfrm>
            <a:off x="152400" y="6492875"/>
            <a:ext cx="533400" cy="269240"/>
          </a:xfrm>
          <a:prstGeom prst="rect">
            <a:avLst/>
          </a:prstGeom>
        </p:spPr>
        <p:txBody>
          <a:bodyPr/>
          <a:lstStyle/>
          <a:p>
            <a:fld id="{86CB4B4D-7CA3-9044-876B-883B54F8677D}" type="slidenum">
              <a:rPr lang="en-US" smtClean="0"/>
              <a:pPr/>
              <a:t>20</a:t>
            </a:fld>
            <a:endParaRPr lang="en-US"/>
          </a:p>
        </p:txBody>
      </p:sp>
      <p:sp>
        <p:nvSpPr>
          <p:cNvPr id="712" name="Shape 712"/>
          <p:cNvSpPr>
            <a:spLocks noGrp="1"/>
          </p:cNvSpPr>
          <p:nvPr>
            <p:ph type="title"/>
          </p:nvPr>
        </p:nvSpPr>
        <p:spPr/>
        <p:txBody>
          <a:bodyPr/>
          <a:lstStyle/>
          <a:p>
            <a:pPr lvl="0"/>
            <a:r>
              <a:rPr lang="en-US" smtClean="0"/>
              <a:t>Building Resiliency With Co-Workers</a:t>
            </a:r>
            <a:endParaRPr lang="en-US"/>
          </a:p>
        </p:txBody>
      </p:sp>
      <p:sp>
        <p:nvSpPr>
          <p:cNvPr id="713" name="Shape 713"/>
          <p:cNvSpPr/>
          <p:nvPr/>
        </p:nvSpPr>
        <p:spPr>
          <a:xfrm>
            <a:off x="1447800" y="5856388"/>
            <a:ext cx="3581400" cy="307777"/>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lvl1pPr>
              <a:defRPr sz="1600">
                <a:solidFill>
                  <a:srgbClr val="58595B"/>
                </a:solidFill>
              </a:defRPr>
            </a:lvl1pPr>
          </a:lstStyle>
          <a:p>
            <a:pPr>
              <a:defRPr sz="1800">
                <a:solidFill>
                  <a:srgbClr val="000000"/>
                </a:solidFill>
              </a:defRPr>
            </a:pPr>
            <a:r>
              <a:rPr sz="1400" dirty="0"/>
              <a:t>(Adapted from Linda Graham, 2013)</a:t>
            </a:r>
          </a:p>
        </p:txBody>
      </p:sp>
      <p:grpSp>
        <p:nvGrpSpPr>
          <p:cNvPr id="717" name="Group 717" descr="C:\Users\timmie\Dropbox\Home Visitation\z_For Website\Women\women sitting couch.jpg"/>
          <p:cNvGrpSpPr/>
          <p:nvPr/>
        </p:nvGrpSpPr>
        <p:grpSpPr>
          <a:xfrm>
            <a:off x="5029200" y="1676400"/>
            <a:ext cx="3898054" cy="2829233"/>
            <a:chOff x="0" y="0"/>
            <a:chExt cx="3898053" cy="2829231"/>
          </a:xfrm>
        </p:grpSpPr>
        <p:sp>
          <p:nvSpPr>
            <p:cNvPr id="715" name="Shape 715"/>
            <p:cNvSpPr/>
            <p:nvPr/>
          </p:nvSpPr>
          <p:spPr>
            <a:xfrm>
              <a:off x="0" y="0"/>
              <a:ext cx="3898054" cy="2829232"/>
            </a:xfrm>
            <a:prstGeom prst="rect">
              <a:avLst/>
            </a:prstGeom>
            <a:solidFill>
              <a:srgbClr val="EDEDED"/>
            </a:solidFill>
            <a:ln w="12700" cap="flat">
              <a:noFill/>
              <a:miter lim="400000"/>
            </a:ln>
            <a:effectLst/>
          </p:spPr>
          <p:txBody>
            <a:bodyPr wrap="square" lIns="0" tIns="0" rIns="0" bIns="0" numCol="1" anchor="ctr">
              <a:noAutofit/>
            </a:bodyPr>
            <a:lstStyle/>
            <a:p>
              <a:endParaRPr>
                <a:solidFill>
                  <a:srgbClr val="000000"/>
                </a:solidFill>
              </a:endParaRPr>
            </a:p>
          </p:txBody>
        </p:sp>
        <p:pic>
          <p:nvPicPr>
            <p:cNvPr id="716" name="image48.jpeg"/>
            <p:cNvPicPr/>
            <p:nvPr/>
          </p:nvPicPr>
          <p:blipFill>
            <a:blip r:embed="rId3" cstate="print">
              <a:extLst/>
            </a:blip>
            <a:srcRect t="13483" r="22822" b="10674"/>
            <a:stretch>
              <a:fillRect/>
            </a:stretch>
          </p:blipFill>
          <p:spPr>
            <a:xfrm>
              <a:off x="0" y="0"/>
              <a:ext cx="3898054" cy="2829232"/>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12" name="TextBox 11"/>
          <p:cNvSpPr txBox="1"/>
          <p:nvPr/>
        </p:nvSpPr>
        <p:spPr>
          <a:xfrm>
            <a:off x="609600" y="762000"/>
            <a:ext cx="415594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atinLnBrk="1" hangingPunct="0"/>
            <a:r>
              <a:rPr lang="en-US" sz="2800" b="1" dirty="0">
                <a:solidFill>
                  <a:srgbClr val="E98A00"/>
                </a:solidFill>
                <a:latin typeface="Franklin Gothic Book" pitchFamily="34" charset="0"/>
              </a:rPr>
              <a:t>Name It and Write It Down:</a:t>
            </a:r>
          </a:p>
        </p:txBody>
      </p:sp>
    </p:spTree>
    <p:extLst>
      <p:ext uri="{BB962C8B-B14F-4D97-AF65-F5344CB8AC3E}">
        <p14:creationId xmlns:p14="http://schemas.microsoft.com/office/powerpoint/2010/main" val="371671124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 name="image49.jpg" descr="C:\Users\timmie\Dropbox\Home Visitation\Pictures\14990180-reloj-blanco-aisladas-a-las-3-30-pm-hora-del-te.jpg"/>
          <p:cNvPicPr/>
          <p:nvPr/>
        </p:nvPicPr>
        <p:blipFill>
          <a:blip r:embed="rId3" cstate="print">
            <a:extLst/>
          </a:blip>
          <a:srcRect t="8858"/>
          <a:stretch>
            <a:fillRect/>
          </a:stretch>
        </p:blipFill>
        <p:spPr>
          <a:xfrm>
            <a:off x="6019800" y="2057400"/>
            <a:ext cx="2800350" cy="2450211"/>
          </a:xfrm>
          <a:prstGeom prst="rect">
            <a:avLst/>
          </a:prstGeom>
          <a:ln w="12700">
            <a:miter lim="400000"/>
          </a:ln>
        </p:spPr>
      </p:pic>
      <p:sp>
        <p:nvSpPr>
          <p:cNvPr id="723" name="Shape 723"/>
          <p:cNvSpPr>
            <a:spLocks noGrp="1"/>
          </p:cNvSpPr>
          <p:nvPr>
            <p:ph type="body" idx="1"/>
          </p:nvPr>
        </p:nvSpPr>
        <p:spPr>
          <a:xfrm>
            <a:off x="533400" y="875076"/>
            <a:ext cx="5638800" cy="5981701"/>
          </a:xfrm>
        </p:spPr>
        <p:txBody>
          <a:bodyPr/>
          <a:lstStyle/>
          <a:p>
            <a:pPr lvl="0">
              <a:lnSpc>
                <a:spcPct val="100000"/>
              </a:lnSpc>
            </a:pPr>
            <a:endParaRPr lang="en-US" sz="2700" dirty="0" smtClean="0"/>
          </a:p>
          <a:p>
            <a:pPr lvl="0">
              <a:lnSpc>
                <a:spcPct val="100000"/>
              </a:lnSpc>
            </a:pPr>
            <a:r>
              <a:rPr lang="en-US" sz="2700" dirty="0" smtClean="0"/>
              <a:t>Weekly (if possible)  staff check in </a:t>
            </a:r>
          </a:p>
          <a:p>
            <a:pPr lvl="0">
              <a:lnSpc>
                <a:spcPct val="100000"/>
              </a:lnSpc>
            </a:pPr>
            <a:r>
              <a:rPr lang="en-US" sz="2700" dirty="0" smtClean="0"/>
              <a:t>Staff check in that begins with ALL staff writing down three positive things about clients and colleagues</a:t>
            </a:r>
          </a:p>
          <a:p>
            <a:pPr lvl="0">
              <a:lnSpc>
                <a:spcPct val="100000"/>
              </a:lnSpc>
            </a:pPr>
            <a:r>
              <a:rPr lang="en-US" sz="2700" dirty="0" smtClean="0"/>
              <a:t>Share a few positives before debrief of difficult cases</a:t>
            </a:r>
          </a:p>
          <a:p>
            <a:pPr lvl="0">
              <a:lnSpc>
                <a:spcPct val="100000"/>
              </a:lnSpc>
            </a:pPr>
            <a:r>
              <a:rPr lang="en-US" sz="2700" dirty="0" smtClean="0"/>
              <a:t>Share a few more positives after the difficult cases</a:t>
            </a:r>
          </a:p>
          <a:p>
            <a:pPr lvl="0">
              <a:lnSpc>
                <a:spcPct val="100000"/>
              </a:lnSpc>
            </a:pPr>
            <a:r>
              <a:rPr lang="en-US" sz="2700" dirty="0" smtClean="0"/>
              <a:t>It’s all about how it ends!</a:t>
            </a:r>
            <a:endParaRPr lang="en-US" sz="2700" dirty="0"/>
          </a:p>
        </p:txBody>
      </p:sp>
      <p:sp>
        <p:nvSpPr>
          <p:cNvPr id="722" name="Shape 722"/>
          <p:cNvSpPr>
            <a:spLocks noGrp="1"/>
          </p:cNvSpPr>
          <p:nvPr>
            <p:ph type="title"/>
          </p:nvPr>
        </p:nvSpPr>
        <p:spPr/>
        <p:txBody>
          <a:bodyPr/>
          <a:lstStyle/>
          <a:p>
            <a:pPr lvl="0"/>
            <a:r>
              <a:rPr lang="en-US" dirty="0" smtClean="0"/>
              <a:t>Simple Steps to Organizational Self Care</a:t>
            </a:r>
            <a:endParaRPr lang="en-US" dirty="0"/>
          </a:p>
        </p:txBody>
      </p:sp>
      <p:sp>
        <p:nvSpPr>
          <p:cNvPr id="724" name="Shape 724"/>
          <p:cNvSpPr>
            <a:spLocks noGrp="1"/>
          </p:cNvSpPr>
          <p:nvPr>
            <p:ph type="sldNum" sz="quarter" idx="2"/>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13111420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Shape 767"/>
          <p:cNvSpPr>
            <a:spLocks noGrp="1"/>
          </p:cNvSpPr>
          <p:nvPr>
            <p:ph type="sldNum" sz="quarter" idx="2"/>
          </p:nvPr>
        </p:nvSpPr>
        <p:spPr/>
        <p:txBody>
          <a:bodyPr/>
          <a:lstStyle/>
          <a:p>
            <a:fld id="{86CB4B4D-7CA3-9044-876B-883B54F8677D}" type="slidenum">
              <a:rPr lang="en-US" smtClean="0"/>
              <a:pPr/>
              <a:t>22</a:t>
            </a:fld>
            <a:endParaRPr lang="en-US" dirty="0"/>
          </a:p>
        </p:txBody>
      </p:sp>
      <p:sp>
        <p:nvSpPr>
          <p:cNvPr id="13" name="Shape 765"/>
          <p:cNvSpPr>
            <a:spLocks noGrp="1"/>
          </p:cNvSpPr>
          <p:nvPr>
            <p:ph type="title"/>
          </p:nvPr>
        </p:nvSpPr>
        <p:spPr>
          <a:xfrm>
            <a:off x="457200" y="0"/>
            <a:ext cx="8229600" cy="1527175"/>
          </a:xfrm>
          <a:prstGeom prst="rect">
            <a:avLst/>
          </a:prstGeom>
        </p:spPr>
        <p:txBody>
          <a:bodyPr/>
          <a:lstStyle>
            <a:lvl1pPr>
              <a:defRPr sz="2800"/>
            </a:lvl1pPr>
          </a:lstStyle>
          <a:p>
            <a:pPr lvl="0">
              <a:defRPr sz="1800" b="0">
                <a:solidFill>
                  <a:srgbClr val="000000"/>
                </a:solidFill>
              </a:defRPr>
            </a:pPr>
            <a:r>
              <a:rPr sz="2800" b="1" dirty="0" smtClean="0">
                <a:solidFill>
                  <a:srgbClr val="E98A00"/>
                </a:solidFill>
              </a:rPr>
              <a:t>Mindful Practices helps people to slow down, become self-aware, and present in the moment. We start with you so you can help clients.</a:t>
            </a:r>
            <a:endParaRPr sz="2800" b="1" dirty="0">
              <a:solidFill>
                <a:srgbClr val="E98A00"/>
              </a:solidFill>
            </a:endParaRPr>
          </a:p>
        </p:txBody>
      </p:sp>
      <p:sp>
        <p:nvSpPr>
          <p:cNvPr id="14" name="Shape 766"/>
          <p:cNvSpPr>
            <a:spLocks noGrp="1"/>
          </p:cNvSpPr>
          <p:nvPr>
            <p:ph type="body" idx="1"/>
          </p:nvPr>
        </p:nvSpPr>
        <p:spPr>
          <a:xfrm>
            <a:off x="457200" y="1600200"/>
            <a:ext cx="8153400" cy="4343400"/>
          </a:xfrm>
          <a:prstGeom prst="rect">
            <a:avLst/>
          </a:prstGeom>
        </p:spPr>
        <p:txBody>
          <a:bodyPr lIns="0" tIns="0" rIns="0" bIns="0">
            <a:normAutofit lnSpcReduction="10000"/>
          </a:bodyPr>
          <a:lstStyle/>
          <a:p>
            <a:pPr marL="200025" lvl="0" indent="-200025">
              <a:lnSpc>
                <a:spcPct val="100000"/>
              </a:lnSpc>
              <a:defRPr sz="1800">
                <a:solidFill>
                  <a:srgbClr val="000000"/>
                </a:solidFill>
              </a:defRPr>
            </a:pPr>
            <a:r>
              <a:rPr sz="2800" dirty="0" smtClean="0">
                <a:solidFill>
                  <a:srgbClr val="58595B"/>
                </a:solidFill>
              </a:rPr>
              <a:t>Stand</a:t>
            </a:r>
            <a:r>
              <a:rPr lang="en-US" sz="2800" dirty="0" smtClean="0">
                <a:solidFill>
                  <a:srgbClr val="58595B"/>
                </a:solidFill>
              </a:rPr>
              <a:t> or remain seated</a:t>
            </a:r>
            <a:endParaRPr sz="2800" dirty="0" smtClean="0">
              <a:solidFill>
                <a:srgbClr val="58595B"/>
              </a:solidFill>
            </a:endParaRPr>
          </a:p>
          <a:p>
            <a:pPr marL="200025" lvl="0" indent="-200025">
              <a:lnSpc>
                <a:spcPct val="100000"/>
              </a:lnSpc>
              <a:defRPr sz="1800">
                <a:solidFill>
                  <a:srgbClr val="000000"/>
                </a:solidFill>
              </a:defRPr>
            </a:pPr>
            <a:r>
              <a:rPr sz="2800" dirty="0" smtClean="0">
                <a:solidFill>
                  <a:srgbClr val="58595B"/>
                </a:solidFill>
              </a:rPr>
              <a:t>Lift arms toward the ceiling while taking deep breath in and then reach higher </a:t>
            </a:r>
            <a:endParaRPr sz="2800" dirty="0" smtClean="0">
              <a:solidFill>
                <a:srgbClr val="58595B"/>
              </a:solidFill>
              <a:latin typeface="Wingdings"/>
              <a:ea typeface="Wingdings"/>
              <a:cs typeface="Wingdings"/>
              <a:sym typeface="Wingdings"/>
            </a:endParaRPr>
          </a:p>
          <a:p>
            <a:pPr marL="200025" lvl="0" indent="-200025">
              <a:lnSpc>
                <a:spcPct val="100000"/>
              </a:lnSpc>
              <a:defRPr sz="1800">
                <a:solidFill>
                  <a:srgbClr val="000000"/>
                </a:solidFill>
              </a:defRPr>
            </a:pPr>
            <a:r>
              <a:rPr sz="2800" dirty="0" smtClean="0">
                <a:solidFill>
                  <a:srgbClr val="58595B"/>
                </a:solidFill>
              </a:rPr>
              <a:t>Exhale while you bring your </a:t>
            </a:r>
            <a:r>
              <a:rPr lang="en-US" sz="2800" dirty="0" smtClean="0">
                <a:solidFill>
                  <a:srgbClr val="58595B"/>
                </a:solidFill>
              </a:rPr>
              <a:t>                                        </a:t>
            </a:r>
            <a:r>
              <a:rPr sz="2800" dirty="0" smtClean="0">
                <a:solidFill>
                  <a:srgbClr val="58595B"/>
                </a:solidFill>
              </a:rPr>
              <a:t>arms down</a:t>
            </a:r>
          </a:p>
          <a:p>
            <a:pPr marL="200025" lvl="0" indent="-200025">
              <a:lnSpc>
                <a:spcPct val="100000"/>
              </a:lnSpc>
              <a:defRPr sz="1800">
                <a:solidFill>
                  <a:srgbClr val="000000"/>
                </a:solidFill>
              </a:defRPr>
            </a:pPr>
            <a:r>
              <a:rPr sz="2800" dirty="0" smtClean="0">
                <a:solidFill>
                  <a:srgbClr val="58595B"/>
                </a:solidFill>
              </a:rPr>
              <a:t>Repeat sequence four times</a:t>
            </a:r>
          </a:p>
          <a:p>
            <a:pPr marL="200025" lvl="0" indent="-200025">
              <a:lnSpc>
                <a:spcPct val="100000"/>
              </a:lnSpc>
              <a:defRPr sz="1800">
                <a:solidFill>
                  <a:srgbClr val="000000"/>
                </a:solidFill>
              </a:defRPr>
            </a:pPr>
            <a:r>
              <a:rPr sz="2800" dirty="0" smtClean="0">
                <a:solidFill>
                  <a:srgbClr val="58595B"/>
                </a:solidFill>
              </a:rPr>
              <a:t>“Does anything feel different </a:t>
            </a:r>
            <a:r>
              <a:rPr lang="en-US" sz="2800" dirty="0" smtClean="0">
                <a:solidFill>
                  <a:srgbClr val="58595B"/>
                </a:solidFill>
              </a:rPr>
              <a:t>                                  </a:t>
            </a:r>
            <a:r>
              <a:rPr sz="2800" dirty="0" smtClean="0">
                <a:solidFill>
                  <a:srgbClr val="58595B"/>
                </a:solidFill>
              </a:rPr>
              <a:t>now?”</a:t>
            </a:r>
          </a:p>
          <a:p>
            <a:pPr marL="200025" lvl="0" indent="-200025">
              <a:lnSpc>
                <a:spcPct val="100000"/>
              </a:lnSpc>
              <a:defRPr sz="1800">
                <a:solidFill>
                  <a:srgbClr val="000000"/>
                </a:solidFill>
              </a:defRPr>
            </a:pPr>
            <a:r>
              <a:rPr sz="2800" dirty="0" smtClean="0">
                <a:solidFill>
                  <a:srgbClr val="58595B"/>
                </a:solidFill>
              </a:rPr>
              <a:t>We will do this at the end of every module</a:t>
            </a:r>
            <a:endParaRPr sz="2800" dirty="0">
              <a:solidFill>
                <a:srgbClr val="58595B"/>
              </a:solidFill>
            </a:endParaRPr>
          </a:p>
        </p:txBody>
      </p:sp>
      <p:pic>
        <p:nvPicPr>
          <p:cNvPr id="6" name="Picture 2" descr="deep_breathing_technique"/>
          <p:cNvPicPr>
            <a:picLocks noChangeAspect="1" noChangeArrowheads="1"/>
          </p:cNvPicPr>
          <p:nvPr/>
        </p:nvPicPr>
        <p:blipFill>
          <a:blip r:embed="rId3" cstate="print"/>
          <a:srcRect/>
          <a:stretch>
            <a:fillRect/>
          </a:stretch>
        </p:blipFill>
        <p:spPr bwMode="auto">
          <a:xfrm>
            <a:off x="5410200" y="2667000"/>
            <a:ext cx="3533215" cy="2402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523303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3513"/>
            <a:ext cx="9144000" cy="1143000"/>
          </a:xfrm>
        </p:spPr>
        <p:txBody>
          <a:bodyPr>
            <a:normAutofit/>
          </a:bodyPr>
          <a:lstStyle/>
          <a:p>
            <a:r>
              <a:rPr lang="en-US" sz="3200" b="1" dirty="0" smtClean="0">
                <a:solidFill>
                  <a:schemeClr val="bg1">
                    <a:lumMod val="50000"/>
                  </a:schemeClr>
                </a:solidFill>
              </a:rPr>
              <a:t>Online IPV toolkit for health providers and advocates</a:t>
            </a:r>
            <a:endParaRPr lang="en-US" sz="3200" b="1" dirty="0">
              <a:solidFill>
                <a:schemeClr val="bg1">
                  <a:lumMod val="50000"/>
                </a:schemeClr>
              </a:solidFill>
            </a:endParaRPr>
          </a:p>
        </p:txBody>
      </p:sp>
      <p:sp>
        <p:nvSpPr>
          <p:cNvPr id="3" name="Content Placeholder 2"/>
          <p:cNvSpPr>
            <a:spLocks noGrp="1"/>
          </p:cNvSpPr>
          <p:nvPr>
            <p:ph sz="quarter" idx="4294967295"/>
          </p:nvPr>
        </p:nvSpPr>
        <p:spPr>
          <a:xfrm>
            <a:off x="76200" y="1981200"/>
            <a:ext cx="9067800" cy="4705350"/>
          </a:xfrm>
          <a:prstGeom prst="rect">
            <a:avLst/>
          </a:prstGeom>
        </p:spPr>
        <p:txBody>
          <a:bodyPr>
            <a:normAutofit fontScale="92500" lnSpcReduction="20000"/>
          </a:bodyPr>
          <a:lstStyle/>
          <a:p>
            <a:endParaRPr lang="en-US" sz="1000" dirty="0" smtClean="0">
              <a:solidFill>
                <a:srgbClr val="E98A00"/>
              </a:solidFill>
            </a:endParaRPr>
          </a:p>
          <a:p>
            <a:endParaRPr lang="en-US" sz="1000" dirty="0">
              <a:solidFill>
                <a:srgbClr val="E98A00"/>
              </a:solidFill>
            </a:endParaRPr>
          </a:p>
          <a:p>
            <a:pPr marL="0" indent="0"/>
            <a:endParaRPr lang="en-US" sz="3800" dirty="0" smtClean="0">
              <a:solidFill>
                <a:srgbClr val="F58220"/>
              </a:solidFill>
            </a:endParaRPr>
          </a:p>
          <a:p>
            <a:pPr marL="0" indent="0"/>
            <a:endParaRPr lang="en-US" sz="2800" dirty="0" smtClean="0">
              <a:solidFill>
                <a:srgbClr val="F58220"/>
              </a:solidFill>
            </a:endParaRPr>
          </a:p>
          <a:p>
            <a:pPr marL="0" indent="0"/>
            <a:endParaRPr lang="en-US" sz="2800" dirty="0" smtClean="0">
              <a:solidFill>
                <a:srgbClr val="F58220"/>
              </a:solidFill>
            </a:endParaRPr>
          </a:p>
          <a:p>
            <a:pPr marL="0" indent="0"/>
            <a:endParaRPr lang="en-US" sz="2800" dirty="0" smtClean="0">
              <a:solidFill>
                <a:srgbClr val="F58220"/>
              </a:solidFill>
            </a:endParaRPr>
          </a:p>
          <a:p>
            <a:pPr marL="0" indent="0"/>
            <a:endParaRPr lang="en-US" sz="2800" dirty="0" smtClean="0">
              <a:solidFill>
                <a:srgbClr val="F58220"/>
              </a:solidFill>
            </a:endParaRPr>
          </a:p>
          <a:p>
            <a:pPr marL="0" indent="0">
              <a:buNone/>
            </a:pPr>
            <a:endParaRPr lang="en-US" sz="2800" dirty="0" smtClean="0">
              <a:solidFill>
                <a:srgbClr val="F58220"/>
              </a:solidFill>
            </a:endParaRPr>
          </a:p>
          <a:p>
            <a:pPr marL="0" indent="0" algn="ctr">
              <a:buNone/>
            </a:pPr>
            <a:r>
              <a:rPr lang="en-US" sz="2800" dirty="0" smtClean="0">
                <a:solidFill>
                  <a:schemeClr val="bg1">
                    <a:lumMod val="50000"/>
                  </a:schemeClr>
                </a:solidFill>
              </a:rPr>
              <a:t>www.ipvhealth.org </a:t>
            </a:r>
          </a:p>
          <a:p>
            <a:pPr marL="0" indent="0" algn="ctr">
              <a:buNone/>
            </a:pPr>
            <a:r>
              <a:rPr lang="en-US" sz="2800" dirty="0" smtClean="0">
                <a:solidFill>
                  <a:schemeClr val="bg1">
                    <a:lumMod val="50000"/>
                  </a:schemeClr>
                </a:solidFill>
              </a:rPr>
              <a:t>www.ipvhealthpartners.org</a:t>
            </a:r>
            <a:endParaRPr lang="en-US" sz="2800" dirty="0" smtClean="0">
              <a:solidFill>
                <a:schemeClr val="bg1">
                  <a:lumMod val="50000"/>
                </a:schemeClr>
              </a:solidFill>
            </a:endParaRPr>
          </a:p>
          <a:p>
            <a:endParaRPr lang="en-US" dirty="0">
              <a:solidFill>
                <a:srgbClr val="E98A00"/>
              </a:solidFill>
            </a:endParaRPr>
          </a:p>
          <a:p>
            <a:endParaRPr lang="en-US" dirty="0">
              <a:solidFill>
                <a:srgbClr val="E98A00"/>
              </a:solidFill>
            </a:endParaRPr>
          </a:p>
        </p:txBody>
      </p:sp>
      <p:pic>
        <p:nvPicPr>
          <p:cNvPr id="4" name="Picture 3"/>
          <p:cNvPicPr>
            <a:picLocks noChangeAspect="1"/>
          </p:cNvPicPr>
          <p:nvPr/>
        </p:nvPicPr>
        <p:blipFill>
          <a:blip r:embed="rId3"/>
          <a:stretch>
            <a:fillRect/>
          </a:stretch>
        </p:blipFill>
        <p:spPr>
          <a:xfrm>
            <a:off x="0" y="1152591"/>
            <a:ext cx="9255442" cy="4192458"/>
          </a:xfrm>
          <a:prstGeom prst="rect">
            <a:avLst/>
          </a:prstGeom>
        </p:spPr>
      </p:pic>
    </p:spTree>
    <p:extLst>
      <p:ext uri="{BB962C8B-B14F-4D97-AF65-F5344CB8AC3E}">
        <p14:creationId xmlns:p14="http://schemas.microsoft.com/office/powerpoint/2010/main" val="14412124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p:cNvSpPr>
          <p:nvPr>
            <p:ph type="body" idx="1"/>
          </p:nvPr>
        </p:nvSpPr>
        <p:spPr>
          <a:xfrm>
            <a:off x="533400" y="1371600"/>
            <a:ext cx="5257800" cy="5561377"/>
          </a:xfrm>
        </p:spPr>
        <p:txBody>
          <a:bodyPr/>
          <a:lstStyle/>
          <a:p>
            <a:pPr lvl="0">
              <a:lnSpc>
                <a:spcPct val="100000"/>
              </a:lnSpc>
            </a:pPr>
            <a:r>
              <a:rPr lang="en-US" sz="2400" b="1" dirty="0" smtClean="0"/>
              <a:t>Cultural trauma</a:t>
            </a:r>
            <a:r>
              <a:rPr lang="en-US" sz="2400" dirty="0" smtClean="0"/>
              <a:t>: an attack on the fabric of a society, affecting the essence of the community and its members </a:t>
            </a:r>
          </a:p>
          <a:p>
            <a:pPr lvl="0">
              <a:lnSpc>
                <a:spcPct val="100000"/>
              </a:lnSpc>
            </a:pPr>
            <a:r>
              <a:rPr lang="en-US" sz="2400" b="1" dirty="0" smtClean="0"/>
              <a:t>Historical trauma</a:t>
            </a:r>
            <a:r>
              <a:rPr lang="en-US" sz="2400" dirty="0" smtClean="0"/>
              <a:t>: cumulative exposure of traumatic events that affect an individual and continue to affect subsequent generations </a:t>
            </a:r>
          </a:p>
          <a:p>
            <a:pPr lvl="0">
              <a:lnSpc>
                <a:spcPct val="100000"/>
              </a:lnSpc>
            </a:pPr>
            <a:r>
              <a:rPr lang="en-US" sz="2400" b="1" dirty="0" smtClean="0"/>
              <a:t>Intergenerational trauma</a:t>
            </a:r>
            <a:r>
              <a:rPr lang="en-US" sz="2400" dirty="0" smtClean="0"/>
              <a:t>: when trauma is not resolved, subsequently internalized, and passed from one generation to the next. </a:t>
            </a:r>
            <a:endParaRPr lang="en-US" sz="2400" dirty="0"/>
          </a:p>
        </p:txBody>
      </p:sp>
      <p:sp>
        <p:nvSpPr>
          <p:cNvPr id="552" name="Shape 552"/>
          <p:cNvSpPr>
            <a:spLocks noGrp="1"/>
          </p:cNvSpPr>
          <p:nvPr>
            <p:ph type="sldNum" sz="quarter" idx="2"/>
          </p:nvPr>
        </p:nvSpPr>
        <p:spPr/>
        <p:txBody>
          <a:bodyPr/>
          <a:lstStyle/>
          <a:p>
            <a:fld id="{86CB4B4D-7CA3-9044-876B-883B54F8677D}" type="slidenum">
              <a:rPr lang="en-US" smtClean="0"/>
              <a:pPr/>
              <a:t>3</a:t>
            </a:fld>
            <a:endParaRPr lang="en-US" dirty="0"/>
          </a:p>
        </p:txBody>
      </p:sp>
      <p:sp>
        <p:nvSpPr>
          <p:cNvPr id="546" name="Shape 546"/>
          <p:cNvSpPr>
            <a:spLocks noGrp="1"/>
          </p:cNvSpPr>
          <p:nvPr>
            <p:ph type="title"/>
          </p:nvPr>
        </p:nvSpPr>
        <p:spPr/>
        <p:txBody>
          <a:bodyPr/>
          <a:lstStyle/>
          <a:p>
            <a:pPr lvl="0"/>
            <a:r>
              <a:rPr lang="en-US" dirty="0" smtClean="0"/>
              <a:t>Reflecting on Trauma</a:t>
            </a:r>
            <a:endParaRPr lang="en-US" dirty="0"/>
          </a:p>
        </p:txBody>
      </p:sp>
      <p:sp>
        <p:nvSpPr>
          <p:cNvPr id="547" name="Shape 547"/>
          <p:cNvSpPr/>
          <p:nvPr/>
        </p:nvSpPr>
        <p:spPr>
          <a:xfrm>
            <a:off x="1752600" y="5867400"/>
            <a:ext cx="1906930" cy="30777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45719" rIns="45719">
            <a:spAutoFit/>
          </a:bodyPr>
          <a:lstStyle>
            <a:lvl1pPr>
              <a:defRPr sz="1400">
                <a:solidFill>
                  <a:srgbClr val="58595B"/>
                </a:solidFill>
              </a:defRPr>
            </a:lvl1pPr>
          </a:lstStyle>
          <a:p>
            <a:pPr>
              <a:defRPr sz="1800">
                <a:solidFill>
                  <a:srgbClr val="000000"/>
                </a:solidFill>
              </a:defRPr>
            </a:pPr>
            <a:r>
              <a:rPr dirty="0"/>
              <a:t>(D.S. </a:t>
            </a:r>
            <a:r>
              <a:rPr lang="en-US" dirty="0" smtClean="0"/>
              <a:t>BigFoot</a:t>
            </a:r>
            <a:r>
              <a:rPr dirty="0" smtClean="0"/>
              <a:t>, </a:t>
            </a:r>
            <a:r>
              <a:rPr dirty="0"/>
              <a:t>2007 ©)</a:t>
            </a:r>
          </a:p>
        </p:txBody>
      </p:sp>
      <p:grpSp>
        <p:nvGrpSpPr>
          <p:cNvPr id="550" name="Group 550" descr="F:\PROGDATA\Public Education\Photo Library\Images from Shutterstock\grandpa, daughter and kid mutlracial..jpg"/>
          <p:cNvGrpSpPr/>
          <p:nvPr/>
        </p:nvGrpSpPr>
        <p:grpSpPr>
          <a:xfrm>
            <a:off x="6019800" y="1385100"/>
            <a:ext cx="2971800" cy="3948899"/>
            <a:chOff x="0" y="0"/>
            <a:chExt cx="3039304" cy="4038600"/>
          </a:xfrm>
        </p:grpSpPr>
        <p:sp>
          <p:nvSpPr>
            <p:cNvPr id="548" name="Shape 548"/>
            <p:cNvSpPr/>
            <p:nvPr/>
          </p:nvSpPr>
          <p:spPr>
            <a:xfrm>
              <a:off x="0" y="0"/>
              <a:ext cx="3039305" cy="4038600"/>
            </a:xfrm>
            <a:prstGeom prst="rect">
              <a:avLst/>
            </a:prstGeom>
            <a:solidFill>
              <a:srgbClr val="EDEDED"/>
            </a:solidFill>
            <a:ln w="12700" cap="flat">
              <a:noFill/>
              <a:miter lim="400000"/>
            </a:ln>
            <a:effectLst/>
          </p:spPr>
          <p:txBody>
            <a:bodyPr wrap="square" lIns="0" tIns="0" rIns="0" bIns="0" numCol="1" anchor="ctr">
              <a:noAutofit/>
            </a:bodyPr>
            <a:lstStyle/>
            <a:p>
              <a:endParaRPr dirty="0">
                <a:solidFill>
                  <a:srgbClr val="000000"/>
                </a:solidFill>
              </a:endParaRPr>
            </a:p>
          </p:txBody>
        </p:sp>
        <p:pic>
          <p:nvPicPr>
            <p:cNvPr id="549" name="image34.jpg"/>
            <p:cNvPicPr/>
            <p:nvPr/>
          </p:nvPicPr>
          <p:blipFill>
            <a:blip r:embed="rId3" cstate="print">
              <a:extLst/>
            </a:blip>
            <a:srcRect t="4600" b="6814"/>
            <a:stretch>
              <a:fillRect/>
            </a:stretch>
          </p:blipFill>
          <p:spPr>
            <a:xfrm>
              <a:off x="0" y="-1"/>
              <a:ext cx="3039305" cy="4038602"/>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551" name="Shape 551"/>
          <p:cNvSpPr/>
          <p:nvPr/>
        </p:nvSpPr>
        <p:spPr>
          <a:xfrm>
            <a:off x="457200" y="762000"/>
            <a:ext cx="7062589" cy="584776"/>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45719" rIns="45719">
            <a:spAutoFit/>
          </a:bodyPr>
          <a:lstStyle>
            <a:lvl1pPr>
              <a:defRPr sz="3200" b="1">
                <a:solidFill>
                  <a:srgbClr val="E98A00"/>
                </a:solidFill>
                <a:effectLst>
                  <a:outerShdw blurRad="38100" dist="38100" dir="2700000" rotWithShape="0">
                    <a:srgbClr val="000000">
                      <a:alpha val="43137"/>
                    </a:srgbClr>
                  </a:outerShdw>
                </a:effectLst>
              </a:defRPr>
            </a:lvl1pPr>
          </a:lstStyle>
          <a:p>
            <a:pPr>
              <a:defRPr sz="1800" b="0">
                <a:solidFill>
                  <a:srgbClr val="000000"/>
                </a:solidFill>
                <a:effectLst/>
              </a:defRPr>
            </a:pPr>
            <a:r>
              <a:rPr dirty="0">
                <a:effectLst/>
              </a:rPr>
              <a:t>Historical, Cultural and Intergenerational</a:t>
            </a:r>
          </a:p>
        </p:txBody>
      </p:sp>
    </p:spTree>
    <p:extLst>
      <p:ext uri="{BB962C8B-B14F-4D97-AF65-F5344CB8AC3E}">
        <p14:creationId xmlns:p14="http://schemas.microsoft.com/office/powerpoint/2010/main" val="277899959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556"/>
          <p:cNvSpPr>
            <a:spLocks noGrp="1"/>
          </p:cNvSpPr>
          <p:nvPr>
            <p:ph type="title"/>
          </p:nvPr>
        </p:nvSpPr>
        <p:spPr>
          <a:xfrm>
            <a:off x="420189" y="381000"/>
            <a:ext cx="8229600" cy="612775"/>
          </a:xfrm>
        </p:spPr>
        <p:txBody>
          <a:bodyPr>
            <a:noAutofit/>
          </a:bodyPr>
          <a:lstStyle>
            <a:lvl1pPr defTabSz="795527">
              <a:defRPr sz="2436"/>
            </a:lvl1pPr>
          </a:lstStyle>
          <a:p>
            <a:pPr lvl="0"/>
            <a:r>
              <a:rPr lang="en-US" sz="2800" b="1" dirty="0" smtClean="0">
                <a:solidFill>
                  <a:schemeClr val="accent6">
                    <a:lumMod val="75000"/>
                  </a:schemeClr>
                </a:solidFill>
              </a:rPr>
              <a:t>Close your eyes. Think of a time when you felt helpless. What was going on in your body at that time?</a:t>
            </a:r>
            <a:endParaRPr lang="en-US" sz="2800" b="1" dirty="0">
              <a:solidFill>
                <a:schemeClr val="accent6">
                  <a:lumMod val="75000"/>
                </a:schemeClr>
              </a:solidFill>
            </a:endParaRPr>
          </a:p>
        </p:txBody>
      </p:sp>
      <p:sp>
        <p:nvSpPr>
          <p:cNvPr id="196" name="Shape 557"/>
          <p:cNvSpPr>
            <a:spLocks noGrp="1"/>
          </p:cNvSpPr>
          <p:nvPr>
            <p:ph type="body" sz="quarter" idx="4294967295"/>
          </p:nvPr>
        </p:nvSpPr>
        <p:spPr>
          <a:xfrm>
            <a:off x="236220" y="1576117"/>
            <a:ext cx="8450580" cy="3910283"/>
          </a:xfrm>
          <a:prstGeom prst="rect">
            <a:avLst/>
          </a:prstGeom>
        </p:spPr>
        <p:txBody>
          <a:bodyPr/>
          <a:lstStyle/>
          <a:p>
            <a:pPr lvl="0">
              <a:lnSpc>
                <a:spcPct val="100000"/>
              </a:lnSpc>
              <a:spcBef>
                <a:spcPts val="1200"/>
              </a:spcBef>
            </a:pPr>
            <a:r>
              <a:rPr lang="en-US" dirty="0" smtClean="0"/>
              <a:t>Body temp changes</a:t>
            </a:r>
          </a:p>
          <a:p>
            <a:pPr lvl="0">
              <a:lnSpc>
                <a:spcPct val="100000"/>
              </a:lnSpc>
              <a:spcBef>
                <a:spcPts val="1200"/>
              </a:spcBef>
            </a:pPr>
            <a:r>
              <a:rPr lang="en-US" dirty="0" smtClean="0"/>
              <a:t>Smells heightened </a:t>
            </a:r>
          </a:p>
          <a:p>
            <a:pPr lvl="0">
              <a:lnSpc>
                <a:spcPct val="100000"/>
              </a:lnSpc>
              <a:spcBef>
                <a:spcPts val="1200"/>
              </a:spcBef>
            </a:pPr>
            <a:r>
              <a:rPr lang="en-US" dirty="0" smtClean="0"/>
              <a:t>Feel unpleasant sensations (nauseated, dizzy, lightheaded, not enough air in the room, “I got to get out of here”)</a:t>
            </a:r>
            <a:endParaRPr lang="en-US" dirty="0"/>
          </a:p>
        </p:txBody>
      </p:sp>
      <p:sp>
        <p:nvSpPr>
          <p:cNvPr id="558" name="Shape 558"/>
          <p:cNvSpPr>
            <a:spLocks noGrp="1"/>
          </p:cNvSpPr>
          <p:nvPr>
            <p:ph type="sldNum" sz="quarter" idx="4294967295"/>
          </p:nvPr>
        </p:nvSpPr>
        <p:spPr>
          <a:xfrm>
            <a:off x="0" y="6492875"/>
            <a:ext cx="533400" cy="365125"/>
          </a:xfrm>
          <a:prstGeom prst="rect">
            <a:avLst/>
          </a:prstGeom>
        </p:spPr>
        <p:txBody>
          <a:bodyPr/>
          <a:lstStyle/>
          <a:p>
            <a:fld id="{86CB4B4D-7CA3-9044-876B-883B54F8677D}" type="slidenum">
              <a:rPr lang="en-US" smtClean="0"/>
              <a:pPr/>
              <a:t>4</a:t>
            </a:fld>
            <a:endParaRPr lang="en-US" dirty="0"/>
          </a:p>
        </p:txBody>
      </p:sp>
    </p:spTree>
    <p:extLst>
      <p:ext uri="{BB962C8B-B14F-4D97-AF65-F5344CB8AC3E}">
        <p14:creationId xmlns:p14="http://schemas.microsoft.com/office/powerpoint/2010/main" val="126236057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p:cNvSpPr>
          <p:nvPr>
            <p:ph type="body" idx="1"/>
          </p:nvPr>
        </p:nvSpPr>
        <p:spPr>
          <a:xfrm>
            <a:off x="533400" y="685800"/>
            <a:ext cx="8153400" cy="5981701"/>
          </a:xfrm>
        </p:spPr>
        <p:txBody>
          <a:bodyPr/>
          <a:lstStyle/>
          <a:p>
            <a:pPr marL="0" lvl="0" indent="0">
              <a:lnSpc>
                <a:spcPct val="100000"/>
              </a:lnSpc>
              <a:spcBef>
                <a:spcPts val="1200"/>
              </a:spcBef>
              <a:buNone/>
            </a:pPr>
            <a:r>
              <a:rPr lang="en-US" b="1" dirty="0" smtClean="0">
                <a:solidFill>
                  <a:srgbClr val="E98A00"/>
                </a:solidFill>
                <a:effectLst>
                  <a:outerShdw blurRad="38100" dist="38100" dir="2700000" rotWithShape="0">
                    <a:srgbClr val="000000">
                      <a:alpha val="43137"/>
                    </a:srgbClr>
                  </a:outerShdw>
                </a:effectLst>
              </a:rPr>
              <a:t>Resiliency Skills – bring yourself back into your body.</a:t>
            </a:r>
            <a:endParaRPr lang="en-US" dirty="0" smtClean="0">
              <a:solidFill>
                <a:schemeClr val="accent6"/>
              </a:solidFill>
            </a:endParaRPr>
          </a:p>
          <a:p>
            <a:pPr lvl="0">
              <a:lnSpc>
                <a:spcPct val="100000"/>
              </a:lnSpc>
              <a:spcBef>
                <a:spcPts val="1200"/>
              </a:spcBef>
            </a:pPr>
            <a:r>
              <a:rPr lang="en-US" sz="2800" dirty="0" smtClean="0"/>
              <a:t>Sit up in you chair—plant your feet firmly on the ground.</a:t>
            </a:r>
          </a:p>
          <a:p>
            <a:pPr lvl="0">
              <a:lnSpc>
                <a:spcPct val="100000"/>
              </a:lnSpc>
              <a:spcBef>
                <a:spcPts val="1200"/>
              </a:spcBef>
            </a:pPr>
            <a:r>
              <a:rPr lang="en-US" sz="2800" dirty="0" smtClean="0"/>
              <a:t>If comfortable, close your eyes.</a:t>
            </a:r>
          </a:p>
          <a:p>
            <a:pPr lvl="0">
              <a:lnSpc>
                <a:spcPct val="100000"/>
              </a:lnSpc>
              <a:spcBef>
                <a:spcPts val="1200"/>
              </a:spcBef>
            </a:pPr>
            <a:r>
              <a:rPr lang="en-US" sz="2800" dirty="0" smtClean="0"/>
              <a:t>Place your hands on your shoulders.</a:t>
            </a:r>
          </a:p>
          <a:p>
            <a:pPr lvl="0">
              <a:lnSpc>
                <a:spcPct val="100000"/>
              </a:lnSpc>
              <a:spcBef>
                <a:spcPts val="1200"/>
              </a:spcBef>
            </a:pPr>
            <a:r>
              <a:rPr lang="en-US" sz="2800" dirty="0" smtClean="0"/>
              <a:t>Take a deep breath in as you raise your hands extending in the air and hold for a count of four.</a:t>
            </a:r>
          </a:p>
          <a:p>
            <a:pPr lvl="0">
              <a:lnSpc>
                <a:spcPct val="100000"/>
              </a:lnSpc>
              <a:spcBef>
                <a:spcPts val="1200"/>
              </a:spcBef>
            </a:pPr>
            <a:r>
              <a:rPr lang="en-US" sz="2800" dirty="0"/>
              <a:t>D</a:t>
            </a:r>
            <a:r>
              <a:rPr lang="en-US" sz="2800" dirty="0" smtClean="0"/>
              <a:t>rop hands back to your shoulders as you exhale.</a:t>
            </a:r>
          </a:p>
          <a:p>
            <a:pPr lvl="0">
              <a:lnSpc>
                <a:spcPct val="100000"/>
              </a:lnSpc>
              <a:spcBef>
                <a:spcPts val="1200"/>
              </a:spcBef>
            </a:pPr>
            <a:endParaRPr lang="en-US" sz="2800" dirty="0" smtClean="0"/>
          </a:p>
          <a:p>
            <a:pPr lvl="0">
              <a:lnSpc>
                <a:spcPct val="100000"/>
              </a:lnSpc>
              <a:spcBef>
                <a:spcPts val="1200"/>
              </a:spcBef>
            </a:pPr>
            <a:endParaRPr lang="en-US" sz="2800" dirty="0"/>
          </a:p>
          <a:p>
            <a:pPr marL="0" lvl="0" indent="0">
              <a:lnSpc>
                <a:spcPct val="100000"/>
              </a:lnSpc>
              <a:spcBef>
                <a:spcPts val="1200"/>
              </a:spcBef>
              <a:buNone/>
            </a:pPr>
            <a:endParaRPr lang="en-US" sz="2800" dirty="0" smtClean="0"/>
          </a:p>
        </p:txBody>
      </p:sp>
      <p:sp>
        <p:nvSpPr>
          <p:cNvPr id="567" name="Shape 567"/>
          <p:cNvSpPr>
            <a:spLocks noGrp="1"/>
          </p:cNvSpPr>
          <p:nvPr>
            <p:ph type="sldNum" sz="quarter" idx="2"/>
          </p:nvPr>
        </p:nvSpPr>
        <p:spPr/>
        <p:txBody>
          <a:bodyPr/>
          <a:lstStyle/>
          <a:p>
            <a:fld id="{86CB4B4D-7CA3-9044-876B-883B54F8677D}" type="slidenum">
              <a:rPr lang="en-US" smtClean="0"/>
              <a:pPr/>
              <a:t>5</a:t>
            </a:fld>
            <a:endParaRPr lang="en-US" dirty="0"/>
          </a:p>
        </p:txBody>
      </p:sp>
      <p:sp>
        <p:nvSpPr>
          <p:cNvPr id="568" name="Shape 568"/>
          <p:cNvSpPr>
            <a:spLocks noGrp="1"/>
          </p:cNvSpPr>
          <p:nvPr>
            <p:ph type="title"/>
          </p:nvPr>
        </p:nvSpPr>
        <p:spPr/>
        <p:txBody>
          <a:bodyPr/>
          <a:lstStyle>
            <a:lvl1pPr defTabSz="896111">
              <a:defRPr sz="3136"/>
            </a:lvl1pPr>
          </a:lstStyle>
          <a:p>
            <a:pPr lvl="0"/>
            <a:r>
              <a:rPr lang="en-US" sz="3200" dirty="0" smtClean="0"/>
              <a:t>Grounding Exercise To Promote Resiliency </a:t>
            </a:r>
            <a:endParaRPr lang="en-US" sz="3200" dirty="0"/>
          </a:p>
        </p:txBody>
      </p:sp>
      <p:sp>
        <p:nvSpPr>
          <p:cNvPr id="569" name="Shape 569"/>
          <p:cNvSpPr/>
          <p:nvPr/>
        </p:nvSpPr>
        <p:spPr>
          <a:xfrm>
            <a:off x="820813" y="5791200"/>
            <a:ext cx="2684387" cy="30777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45719" rIns="45719">
            <a:spAutoFit/>
          </a:bodyPr>
          <a:lstStyle>
            <a:lvl1pPr>
              <a:defRPr>
                <a:solidFill>
                  <a:srgbClr val="58595B"/>
                </a:solidFill>
              </a:defRPr>
            </a:lvl1pPr>
          </a:lstStyle>
          <a:p>
            <a:pPr>
              <a:defRPr>
                <a:solidFill>
                  <a:srgbClr val="000000"/>
                </a:solidFill>
              </a:defRPr>
            </a:pPr>
            <a:r>
              <a:rPr sz="1400" dirty="0"/>
              <a:t>(Levine &amp; Mate, 2010; Levine 1997)</a:t>
            </a:r>
          </a:p>
        </p:txBody>
      </p:sp>
    </p:spTree>
    <p:extLst>
      <p:ext uri="{BB962C8B-B14F-4D97-AF65-F5344CB8AC3E}">
        <p14:creationId xmlns:p14="http://schemas.microsoft.com/office/powerpoint/2010/main" val="78751876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a:spLocks noGrp="1"/>
          </p:cNvSpPr>
          <p:nvPr>
            <p:ph type="title"/>
          </p:nvPr>
        </p:nvSpPr>
        <p:spPr>
          <a:prstGeom prst="rect">
            <a:avLst/>
          </a:prstGeom>
        </p:spPr>
        <p:txBody>
          <a:bodyPr>
            <a:normAutofit/>
          </a:bodyPr>
          <a:lstStyle/>
          <a:p>
            <a:pPr lvl="0" defTabSz="365760">
              <a:defRPr sz="1800" b="0">
                <a:solidFill>
                  <a:srgbClr val="000000"/>
                </a:solidFill>
              </a:defRPr>
            </a:pPr>
            <a:r>
              <a:rPr sz="1120" b="1" dirty="0">
                <a:solidFill>
                  <a:srgbClr val="8F8F8F"/>
                </a:solidFill>
              </a:rPr>
              <a:t/>
            </a:r>
            <a:br>
              <a:rPr sz="1120" b="1" dirty="0">
                <a:solidFill>
                  <a:srgbClr val="8F8F8F"/>
                </a:solidFill>
              </a:rPr>
            </a:br>
            <a:r>
              <a:rPr sz="1120" b="1" dirty="0">
                <a:solidFill>
                  <a:srgbClr val="8F8F8F"/>
                </a:solidFill>
              </a:rPr>
              <a:t/>
            </a:r>
            <a:br>
              <a:rPr sz="1120" b="1" dirty="0">
                <a:solidFill>
                  <a:srgbClr val="8F8F8F"/>
                </a:solidFill>
              </a:rPr>
            </a:br>
            <a:r>
              <a:rPr sz="1120" b="1" dirty="0">
                <a:solidFill>
                  <a:srgbClr val="8F8F8F"/>
                </a:solidFill>
              </a:rPr>
              <a:t/>
            </a:r>
            <a:br>
              <a:rPr sz="1120" b="1" dirty="0">
                <a:solidFill>
                  <a:srgbClr val="8F8F8F"/>
                </a:solidFill>
              </a:rPr>
            </a:br>
            <a:endParaRPr sz="1120" b="1" dirty="0">
              <a:solidFill>
                <a:srgbClr val="8F8F8F"/>
              </a:solidFill>
            </a:endParaRPr>
          </a:p>
        </p:txBody>
      </p:sp>
      <p:sp>
        <p:nvSpPr>
          <p:cNvPr id="576" name="Shape 576"/>
          <p:cNvSpPr>
            <a:spLocks noGrp="1"/>
          </p:cNvSpPr>
          <p:nvPr>
            <p:ph type="body" idx="1"/>
          </p:nvPr>
        </p:nvSpPr>
        <p:spPr>
          <a:xfrm>
            <a:off x="457200" y="609600"/>
            <a:ext cx="8153400" cy="6248400"/>
          </a:xfrm>
          <a:prstGeom prst="rect">
            <a:avLst/>
          </a:prstGeom>
        </p:spPr>
        <p:txBody>
          <a:bodyPr lIns="0" tIns="0" rIns="0" bIns="0">
            <a:normAutofit/>
          </a:bodyPr>
          <a:lstStyle/>
          <a:p>
            <a:pPr marL="0" lvl="0" indent="-224027" algn="ctr" defTabSz="896111">
              <a:lnSpc>
                <a:spcPct val="110000"/>
              </a:lnSpc>
              <a:spcBef>
                <a:spcPts val="0"/>
              </a:spcBef>
              <a:buSzTx/>
              <a:buNone/>
              <a:defRPr sz="1800">
                <a:solidFill>
                  <a:srgbClr val="000000"/>
                </a:solidFill>
              </a:defRPr>
            </a:pPr>
            <a:r>
              <a:rPr sz="4800" b="1" dirty="0" smtClean="0">
                <a:solidFill>
                  <a:srgbClr val="7EBE28"/>
                </a:solidFill>
                <a:effectLst>
                  <a:outerShdw blurRad="50800" dist="38100" dir="2700000">
                    <a:srgbClr val="000000">
                      <a:alpha val="43000"/>
                    </a:srgbClr>
                  </a:outerShdw>
                </a:effectLst>
              </a:rPr>
              <a:t>“If we are to do our work with suffering people and environments in a sustainable way, we must understand how our work affects us.”</a:t>
            </a:r>
          </a:p>
          <a:p>
            <a:pPr marL="224027" lvl="0" indent="-224027" defTabSz="896111">
              <a:spcBef>
                <a:spcPts val="900"/>
              </a:spcBef>
              <a:buSzTx/>
              <a:buNone/>
              <a:defRPr sz="1800">
                <a:solidFill>
                  <a:srgbClr val="000000"/>
                </a:solidFill>
              </a:defRPr>
            </a:pPr>
            <a:r>
              <a:rPr sz="3136" b="1" dirty="0" smtClean="0">
                <a:solidFill>
                  <a:srgbClr val="7EBE28"/>
                </a:solidFill>
                <a:effectLst>
                  <a:outerShdw blurRad="50800" dist="38100" dir="2700000">
                    <a:srgbClr val="000000">
                      <a:alpha val="43000"/>
                    </a:srgbClr>
                  </a:outerShdw>
                </a:effectLst>
              </a:rPr>
              <a:t>                     </a:t>
            </a:r>
            <a:endParaRPr sz="3136" b="1" dirty="0">
              <a:solidFill>
                <a:srgbClr val="7EBE28"/>
              </a:solidFill>
              <a:effectLst>
                <a:outerShdw blurRad="50800" dist="38100" dir="2700000">
                  <a:srgbClr val="000000">
                    <a:alpha val="43000"/>
                  </a:srgbClr>
                </a:outerShdw>
              </a:effectLst>
            </a:endParaRPr>
          </a:p>
        </p:txBody>
      </p:sp>
      <p:sp>
        <p:nvSpPr>
          <p:cNvPr id="12" name="Shape 558"/>
          <p:cNvSpPr>
            <a:spLocks noGrp="1"/>
          </p:cNvSpPr>
          <p:nvPr>
            <p:ph type="sldNum" sz="quarter" idx="2"/>
          </p:nvPr>
        </p:nvSpPr>
        <p:spPr/>
        <p:txBody>
          <a:bodyPr/>
          <a:lstStyle/>
          <a:p>
            <a:fld id="{86CB4B4D-7CA3-9044-876B-883B54F8677D}" type="slidenum">
              <a:rPr lang="en-US" smtClean="0"/>
              <a:pPr/>
              <a:t>6</a:t>
            </a:fld>
            <a:endParaRPr lang="en-US" dirty="0"/>
          </a:p>
        </p:txBody>
      </p:sp>
      <p:sp>
        <p:nvSpPr>
          <p:cNvPr id="579" name="Shape 579"/>
          <p:cNvSpPr/>
          <p:nvPr/>
        </p:nvSpPr>
        <p:spPr>
          <a:xfrm>
            <a:off x="4765324" y="4706034"/>
            <a:ext cx="3640355" cy="646331"/>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45719" rIns="45719">
            <a:spAutoFit/>
          </a:bodyPr>
          <a:lstStyle/>
          <a:p>
            <a:pPr algn="r">
              <a:buClr>
                <a:srgbClr val="58595B"/>
              </a:buClr>
              <a:buSzPct val="100000"/>
              <a:buFontTx/>
              <a:buChar char="-"/>
            </a:pPr>
            <a:r>
              <a:rPr lang="en-US" b="1" dirty="0">
                <a:solidFill>
                  <a:srgbClr val="58595B"/>
                </a:solidFill>
              </a:rPr>
              <a:t>Laura </a:t>
            </a:r>
            <a:r>
              <a:rPr b="1" dirty="0">
                <a:solidFill>
                  <a:srgbClr val="58595B"/>
                </a:solidFill>
              </a:rPr>
              <a:t>Van Dernoot Lipsky, 2008</a:t>
            </a:r>
          </a:p>
          <a:p>
            <a:pPr algn="r"/>
            <a:r>
              <a:rPr dirty="0">
                <a:solidFill>
                  <a:srgbClr val="58595B"/>
                </a:solidFill>
              </a:rPr>
              <a:t>(quote from </a:t>
            </a:r>
            <a:r>
              <a:rPr i="1" dirty="0">
                <a:solidFill>
                  <a:srgbClr val="58595B"/>
                </a:solidFill>
              </a:rPr>
              <a:t>Trauma Stewardship</a:t>
            </a:r>
            <a:r>
              <a:rPr dirty="0">
                <a:solidFill>
                  <a:srgbClr val="58595B"/>
                </a:solidFill>
              </a:rPr>
              <a:t>)</a:t>
            </a:r>
          </a:p>
        </p:txBody>
      </p:sp>
    </p:spTree>
    <p:extLst>
      <p:ext uri="{BB962C8B-B14F-4D97-AF65-F5344CB8AC3E}">
        <p14:creationId xmlns:p14="http://schemas.microsoft.com/office/powerpoint/2010/main" val="245624144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p:cNvSpPr>
          <p:nvPr>
            <p:ph type="title"/>
          </p:nvPr>
        </p:nvSpPr>
        <p:spPr>
          <a:xfrm>
            <a:off x="457200" y="301625"/>
            <a:ext cx="8229600" cy="612775"/>
          </a:xfrm>
          <a:prstGeom prst="rect">
            <a:avLst/>
          </a:prstGeom>
        </p:spPr>
        <p:txBody>
          <a:bodyPr>
            <a:noAutofit/>
          </a:bodyPr>
          <a:lstStyle/>
          <a:p>
            <a:pPr lvl="0">
              <a:defRPr sz="1800" b="0">
                <a:solidFill>
                  <a:srgbClr val="000000"/>
                </a:solidFill>
              </a:defRPr>
            </a:pPr>
            <a:r>
              <a:rPr sz="4000" b="1" dirty="0" smtClean="0">
                <a:solidFill>
                  <a:srgbClr val="E98A00"/>
                </a:solidFill>
              </a:rPr>
              <a:t>What is Vicarious Trauma?</a:t>
            </a:r>
            <a:endParaRPr sz="4000" b="1" dirty="0">
              <a:solidFill>
                <a:srgbClr val="E98A00"/>
              </a:solidFill>
            </a:endParaRPr>
          </a:p>
        </p:txBody>
      </p:sp>
      <p:sp>
        <p:nvSpPr>
          <p:cNvPr id="584" name="Shape 584"/>
          <p:cNvSpPr>
            <a:spLocks noGrp="1"/>
          </p:cNvSpPr>
          <p:nvPr>
            <p:ph type="body" idx="1"/>
          </p:nvPr>
        </p:nvSpPr>
        <p:spPr>
          <a:xfrm>
            <a:off x="457200" y="1143000"/>
            <a:ext cx="4876800" cy="4343400"/>
          </a:xfrm>
          <a:prstGeom prst="rect">
            <a:avLst/>
          </a:prstGeom>
        </p:spPr>
        <p:txBody>
          <a:bodyPr lIns="0" tIns="0" rIns="0" bIns="0">
            <a:normAutofit/>
          </a:bodyPr>
          <a:lstStyle>
            <a:lvl1pPr marL="0" indent="3175" algn="ctr">
              <a:buSzTx/>
              <a:buNone/>
              <a:defRPr sz="3600"/>
            </a:lvl1pPr>
          </a:lstStyle>
          <a:p>
            <a:pPr lvl="0">
              <a:defRPr sz="1800">
                <a:solidFill>
                  <a:srgbClr val="000000"/>
                </a:solidFill>
              </a:defRPr>
            </a:pPr>
            <a:r>
              <a:rPr sz="3600" dirty="0" smtClean="0">
                <a:solidFill>
                  <a:srgbClr val="58595B"/>
                </a:solidFill>
              </a:rPr>
              <a:t>Vicarious trauma is a change in one’s thinking [world view] due to exposure to other people’s traumatic stories.       </a:t>
            </a:r>
            <a:endParaRPr sz="3600" dirty="0">
              <a:solidFill>
                <a:srgbClr val="58595B"/>
              </a:solidFill>
            </a:endParaRPr>
          </a:p>
        </p:txBody>
      </p:sp>
      <p:grpSp>
        <p:nvGrpSpPr>
          <p:cNvPr id="588" name="Group 588"/>
          <p:cNvGrpSpPr/>
          <p:nvPr/>
        </p:nvGrpSpPr>
        <p:grpSpPr>
          <a:xfrm>
            <a:off x="5791200" y="1143000"/>
            <a:ext cx="3159898" cy="4227877"/>
            <a:chOff x="0" y="0"/>
            <a:chExt cx="3159897" cy="4227876"/>
          </a:xfrm>
        </p:grpSpPr>
        <p:sp>
          <p:nvSpPr>
            <p:cNvPr id="586" name="Shape 586"/>
            <p:cNvSpPr/>
            <p:nvPr/>
          </p:nvSpPr>
          <p:spPr>
            <a:xfrm>
              <a:off x="0" y="0"/>
              <a:ext cx="3159898" cy="4227877"/>
            </a:xfrm>
            <a:prstGeom prst="rect">
              <a:avLst/>
            </a:prstGeom>
            <a:solidFill>
              <a:srgbClr val="EDEDED"/>
            </a:solidFill>
            <a:ln w="12700" cap="flat">
              <a:noFill/>
              <a:miter lim="400000"/>
            </a:ln>
            <a:effectLst/>
          </p:spPr>
          <p:txBody>
            <a:bodyPr wrap="square" lIns="0" tIns="0" rIns="0" bIns="0" numCol="1" anchor="ctr">
              <a:noAutofit/>
            </a:bodyPr>
            <a:lstStyle/>
            <a:p>
              <a:endParaRPr dirty="0">
                <a:solidFill>
                  <a:srgbClr val="000000"/>
                </a:solidFill>
              </a:endParaRPr>
            </a:p>
          </p:txBody>
        </p:sp>
        <p:pic>
          <p:nvPicPr>
            <p:cNvPr id="587" name="image37.jpg"/>
            <p:cNvPicPr/>
            <p:nvPr/>
          </p:nvPicPr>
          <p:blipFill>
            <a:blip r:embed="rId3" cstate="print">
              <a:extLst/>
            </a:blip>
            <a:stretch>
              <a:fillRect/>
            </a:stretch>
          </p:blipFill>
          <p:spPr>
            <a:xfrm>
              <a:off x="0" y="0"/>
              <a:ext cx="3159898" cy="4227877"/>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589" name="Shape 589"/>
          <p:cNvSpPr/>
          <p:nvPr/>
        </p:nvSpPr>
        <p:spPr>
          <a:xfrm>
            <a:off x="3505200" y="5181600"/>
            <a:ext cx="1860431" cy="307777"/>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none" lIns="45719" rIns="45719">
            <a:spAutoFit/>
          </a:bodyPr>
          <a:lstStyle>
            <a:lvl1pPr>
              <a:defRPr sz="1600">
                <a:solidFill>
                  <a:srgbClr val="58595B"/>
                </a:solidFill>
              </a:defRPr>
            </a:lvl1pPr>
          </a:lstStyle>
          <a:p>
            <a:pPr>
              <a:defRPr sz="1800">
                <a:solidFill>
                  <a:srgbClr val="000000"/>
                </a:solidFill>
              </a:defRPr>
            </a:pPr>
            <a:r>
              <a:rPr sz="1400" dirty="0"/>
              <a:t>(Dr. David Berceli, 2005)</a:t>
            </a:r>
          </a:p>
        </p:txBody>
      </p:sp>
      <p:sp>
        <p:nvSpPr>
          <p:cNvPr id="9" name="Shape 558"/>
          <p:cNvSpPr>
            <a:spLocks noGrp="1"/>
          </p:cNvSpPr>
          <p:nvPr>
            <p:ph type="sldNum" sz="quarter" idx="2"/>
          </p:nvPr>
        </p:nvSpPr>
        <p:spPr>
          <a:xfrm>
            <a:off x="152400" y="6492875"/>
            <a:ext cx="533400" cy="269240"/>
          </a:xfrm>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27543861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9" name="Group 599" descr="C:\Users\rebecca\Desktop\SantaFe_0061.jpg"/>
          <p:cNvGrpSpPr/>
          <p:nvPr/>
        </p:nvGrpSpPr>
        <p:grpSpPr>
          <a:xfrm>
            <a:off x="5715000" y="1676400"/>
            <a:ext cx="3200400" cy="3113511"/>
            <a:chOff x="0" y="0"/>
            <a:chExt cx="3200400" cy="3113510"/>
          </a:xfrm>
        </p:grpSpPr>
        <p:sp>
          <p:nvSpPr>
            <p:cNvPr id="597" name="Shape 597"/>
            <p:cNvSpPr/>
            <p:nvPr/>
          </p:nvSpPr>
          <p:spPr>
            <a:xfrm>
              <a:off x="0" y="0"/>
              <a:ext cx="3200400" cy="3113511"/>
            </a:xfrm>
            <a:prstGeom prst="rect">
              <a:avLst/>
            </a:prstGeom>
            <a:solidFill>
              <a:srgbClr val="EDEDED"/>
            </a:solidFill>
            <a:ln w="12700" cap="flat">
              <a:noFill/>
              <a:miter lim="400000"/>
            </a:ln>
            <a:effectLst/>
          </p:spPr>
          <p:txBody>
            <a:bodyPr wrap="square" lIns="0" tIns="0" rIns="0" bIns="0" numCol="1" anchor="ctr">
              <a:noAutofit/>
            </a:bodyPr>
            <a:lstStyle/>
            <a:p>
              <a:endParaRPr dirty="0">
                <a:solidFill>
                  <a:srgbClr val="000000"/>
                </a:solidFill>
              </a:endParaRPr>
            </a:p>
          </p:txBody>
        </p:sp>
        <p:pic>
          <p:nvPicPr>
            <p:cNvPr id="598" name="image38.jpg"/>
            <p:cNvPicPr/>
            <p:nvPr/>
          </p:nvPicPr>
          <p:blipFill>
            <a:blip r:embed="rId3" cstate="print">
              <a:extLst/>
            </a:blip>
            <a:stretch>
              <a:fillRect/>
            </a:stretch>
          </p:blipFill>
          <p:spPr>
            <a:xfrm>
              <a:off x="0" y="0"/>
              <a:ext cx="3200400" cy="3113511"/>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600" name="Shape 600"/>
          <p:cNvSpPr>
            <a:spLocks noGrp="1"/>
          </p:cNvSpPr>
          <p:nvPr>
            <p:ph type="title"/>
          </p:nvPr>
        </p:nvSpPr>
        <p:spPr/>
        <p:txBody>
          <a:bodyPr>
            <a:normAutofit/>
          </a:bodyPr>
          <a:lstStyle>
            <a:lvl1pPr defTabSz="548640">
              <a:defRPr sz="1680"/>
            </a:lvl1pPr>
          </a:lstStyle>
          <a:p>
            <a:pPr lvl="0"/>
            <a:r>
              <a:rPr lang="en-US" sz="2800" b="1" dirty="0" smtClean="0"/>
              <a:t>Personal Exposures to Violence and Secondary Traumatic Stress are Connected</a:t>
            </a:r>
            <a:endParaRPr lang="en-US" sz="2800" b="1" dirty="0"/>
          </a:p>
        </p:txBody>
      </p:sp>
      <p:sp>
        <p:nvSpPr>
          <p:cNvPr id="601" name="Shape 601"/>
          <p:cNvSpPr>
            <a:spLocks noGrp="1"/>
          </p:cNvSpPr>
          <p:nvPr>
            <p:ph type="body" idx="1"/>
          </p:nvPr>
        </p:nvSpPr>
        <p:spPr>
          <a:xfrm>
            <a:off x="457200" y="1143000"/>
            <a:ext cx="5105400" cy="5105400"/>
          </a:xfrm>
        </p:spPr>
        <p:txBody>
          <a:bodyPr/>
          <a:lstStyle/>
          <a:p>
            <a:pPr lvl="0">
              <a:lnSpc>
                <a:spcPct val="100000"/>
              </a:lnSpc>
              <a:spcBef>
                <a:spcPts val="1200"/>
              </a:spcBef>
            </a:pPr>
            <a:r>
              <a:rPr lang="en-US" sz="2800" dirty="0" smtClean="0"/>
              <a:t>Lifetime exposure to violence is common</a:t>
            </a:r>
          </a:p>
          <a:p>
            <a:pPr lvl="0">
              <a:lnSpc>
                <a:spcPct val="100000"/>
              </a:lnSpc>
              <a:spcBef>
                <a:spcPts val="1200"/>
              </a:spcBef>
            </a:pPr>
            <a:r>
              <a:rPr lang="en-US" sz="2800" dirty="0" smtClean="0"/>
              <a:t>Working with clients who are experiencing or have experienced violence  can trigger painful memories and trauma</a:t>
            </a:r>
          </a:p>
          <a:p>
            <a:pPr lvl="0">
              <a:lnSpc>
                <a:spcPct val="100000"/>
              </a:lnSpc>
              <a:spcBef>
                <a:spcPts val="1200"/>
              </a:spcBef>
            </a:pPr>
            <a:r>
              <a:rPr lang="en-US" sz="2800" dirty="0" smtClean="0"/>
              <a:t>Personal history of exposure to violence increases risk for experiencing secondary traumatic stress</a:t>
            </a:r>
            <a:endParaRPr lang="en-US" sz="2800" dirty="0"/>
          </a:p>
        </p:txBody>
      </p:sp>
      <p:sp>
        <p:nvSpPr>
          <p:cNvPr id="602" name="Shape 602"/>
          <p:cNvSpPr>
            <a:spLocks noGrp="1"/>
          </p:cNvSpPr>
          <p:nvPr>
            <p:ph type="sldNum" sz="quarter" idx="2"/>
          </p:nvPr>
        </p:nvSpPr>
        <p:spPr/>
        <p:txBody>
          <a:bodyPr/>
          <a:lstStyle/>
          <a:p>
            <a:fld id="{86CB4B4D-7CA3-9044-876B-883B54F8677D}" type="slidenum">
              <a:rPr lang="en-US" smtClean="0"/>
              <a:pPr/>
              <a:t>8</a:t>
            </a:fld>
            <a:endParaRPr lang="en-US" dirty="0"/>
          </a:p>
        </p:txBody>
      </p:sp>
    </p:spTree>
    <p:extLst>
      <p:ext uri="{BB962C8B-B14F-4D97-AF65-F5344CB8AC3E}">
        <p14:creationId xmlns:p14="http://schemas.microsoft.com/office/powerpoint/2010/main" val="417482462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39.jpeg" descr="C:\Users\Rebecca\Desktop\images-of-question-marks-139.jpg"/>
          <p:cNvPicPr/>
          <p:nvPr/>
        </p:nvPicPr>
        <p:blipFill rotWithShape="1">
          <a:blip r:embed="rId3" cstate="print">
            <a:extLst/>
          </a:blip>
          <a:srcRect l="20000" r="11111" b="1031"/>
          <a:stretch/>
        </p:blipFill>
        <p:spPr>
          <a:xfrm>
            <a:off x="2971800" y="2209800"/>
            <a:ext cx="2362200" cy="3657600"/>
          </a:xfrm>
          <a:prstGeom prst="rect">
            <a:avLst/>
          </a:prstGeom>
          <a:ln w="12700">
            <a:miter lim="400000"/>
          </a:ln>
        </p:spPr>
      </p:pic>
      <p:sp>
        <p:nvSpPr>
          <p:cNvPr id="605" name="Shape 605"/>
          <p:cNvSpPr>
            <a:spLocks noGrp="1"/>
          </p:cNvSpPr>
          <p:nvPr>
            <p:ph type="sldNum" sz="quarter" idx="2"/>
          </p:nvPr>
        </p:nvSpPr>
        <p:spPr/>
        <p:txBody>
          <a:bodyPr/>
          <a:lstStyle>
            <a:lvl1pPr>
              <a:defRPr>
                <a:solidFill>
                  <a:srgbClr val="F2F2F2"/>
                </a:solidFill>
              </a:defRPr>
            </a:lvl1pPr>
          </a:lstStyle>
          <a:p>
            <a:fld id="{86CB4B4D-7CA3-9044-876B-883B54F8677D}" type="slidenum">
              <a:rPr lang="en-US" smtClean="0"/>
              <a:pPr/>
              <a:t>9</a:t>
            </a:fld>
            <a:endParaRPr lang="en-US" dirty="0"/>
          </a:p>
        </p:txBody>
      </p:sp>
      <p:sp>
        <p:nvSpPr>
          <p:cNvPr id="18" name="Shape 606"/>
          <p:cNvSpPr>
            <a:spLocks noGrp="1"/>
          </p:cNvSpPr>
          <p:nvPr>
            <p:ph type="body" idx="1"/>
          </p:nvPr>
        </p:nvSpPr>
        <p:spPr>
          <a:xfrm>
            <a:off x="679537" y="381000"/>
            <a:ext cx="8156575" cy="2057400"/>
          </a:xfrm>
          <a:prstGeom prst="rect">
            <a:avLst/>
          </a:prstGeom>
        </p:spPr>
        <p:txBody>
          <a:bodyPr lIns="0" tIns="0" rIns="0" bIns="0">
            <a:noAutofit/>
          </a:bodyPr>
          <a:lstStyle>
            <a:lvl1pPr marL="0" indent="0">
              <a:buSzTx/>
              <a:buNone/>
              <a:defRPr sz="4000" b="1">
                <a:solidFill>
                  <a:srgbClr val="E98A00"/>
                </a:solidFill>
                <a:latin typeface="Franklin Gothic Book"/>
                <a:ea typeface="Franklin Gothic Book"/>
                <a:cs typeface="Franklin Gothic Book"/>
                <a:sym typeface="Franklin Gothic Book"/>
              </a:defRPr>
            </a:lvl1pPr>
          </a:lstStyle>
          <a:p>
            <a:pPr lvl="0">
              <a:defRPr sz="1800" b="0">
                <a:solidFill>
                  <a:srgbClr val="000000"/>
                </a:solidFill>
              </a:defRPr>
            </a:pPr>
            <a:r>
              <a:rPr sz="4600" b="1" dirty="0" smtClean="0">
                <a:solidFill>
                  <a:srgbClr val="E98A00"/>
                </a:solidFill>
                <a:latin typeface="Calibri" panose="020F0502020204030204" pitchFamily="34" charset="0"/>
              </a:rPr>
              <a:t>What are </a:t>
            </a:r>
            <a:r>
              <a:rPr lang="en-US" sz="4600" b="1" dirty="0" smtClean="0">
                <a:solidFill>
                  <a:srgbClr val="E98A00"/>
                </a:solidFill>
                <a:latin typeface="Calibri" panose="020F0502020204030204" pitchFamily="34" charset="0"/>
              </a:rPr>
              <a:t>c</a:t>
            </a:r>
            <a:r>
              <a:rPr sz="4600" b="1" dirty="0" smtClean="0">
                <a:solidFill>
                  <a:srgbClr val="E98A00"/>
                </a:solidFill>
                <a:latin typeface="Calibri" panose="020F0502020204030204" pitchFamily="34" charset="0"/>
              </a:rPr>
              <a:t>ommon </a:t>
            </a:r>
            <a:r>
              <a:rPr lang="en-US" sz="4600" b="1" dirty="0" smtClean="0">
                <a:solidFill>
                  <a:srgbClr val="E98A00"/>
                </a:solidFill>
                <a:latin typeface="Calibri" panose="020F0502020204030204" pitchFamily="34" charset="0"/>
              </a:rPr>
              <a:t>reac</a:t>
            </a:r>
            <a:r>
              <a:rPr sz="4600" b="1" dirty="0" smtClean="0">
                <a:solidFill>
                  <a:srgbClr val="E98A00"/>
                </a:solidFill>
                <a:latin typeface="Calibri" panose="020F0502020204030204" pitchFamily="34" charset="0"/>
              </a:rPr>
              <a:t>tions to </a:t>
            </a:r>
            <a:r>
              <a:rPr lang="en-US" sz="4600" b="1" dirty="0" smtClean="0">
                <a:solidFill>
                  <a:srgbClr val="E98A00"/>
                </a:solidFill>
                <a:latin typeface="Calibri" panose="020F0502020204030204" pitchFamily="34" charset="0"/>
              </a:rPr>
              <a:t>c</a:t>
            </a:r>
            <a:r>
              <a:rPr sz="4600" b="1" dirty="0" smtClean="0">
                <a:solidFill>
                  <a:srgbClr val="E98A00"/>
                </a:solidFill>
                <a:latin typeface="Calibri" panose="020F0502020204030204" pitchFamily="34" charset="0"/>
              </a:rPr>
              <a:t>aring for </a:t>
            </a:r>
            <a:r>
              <a:rPr lang="en-US" sz="4600" b="1" dirty="0" smtClean="0">
                <a:solidFill>
                  <a:srgbClr val="E98A00"/>
                </a:solidFill>
                <a:latin typeface="Calibri" panose="020F0502020204030204" pitchFamily="34" charset="0"/>
              </a:rPr>
              <a:t>s</a:t>
            </a:r>
            <a:r>
              <a:rPr sz="4600" b="1" dirty="0" smtClean="0">
                <a:solidFill>
                  <a:srgbClr val="E98A00"/>
                </a:solidFill>
                <a:latin typeface="Calibri" panose="020F0502020204030204" pitchFamily="34" charset="0"/>
              </a:rPr>
              <a:t>urvivors of </a:t>
            </a:r>
            <a:r>
              <a:rPr lang="en-US" sz="4600" b="1" dirty="0" smtClean="0">
                <a:solidFill>
                  <a:srgbClr val="E98A00"/>
                </a:solidFill>
                <a:latin typeface="Calibri" panose="020F0502020204030204" pitchFamily="34" charset="0"/>
              </a:rPr>
              <a:t>tr</a:t>
            </a:r>
            <a:r>
              <a:rPr sz="4600" b="1" dirty="0" smtClean="0">
                <a:solidFill>
                  <a:srgbClr val="E98A00"/>
                </a:solidFill>
                <a:latin typeface="Calibri" panose="020F0502020204030204" pitchFamily="34" charset="0"/>
              </a:rPr>
              <a:t>auma?</a:t>
            </a:r>
            <a:endParaRPr sz="4600" b="1" dirty="0">
              <a:solidFill>
                <a:srgbClr val="E98A00"/>
              </a:solidFill>
              <a:latin typeface="Calibri" panose="020F0502020204030204" pitchFamily="34" charset="0"/>
            </a:endParaRPr>
          </a:p>
        </p:txBody>
      </p:sp>
    </p:spTree>
    <p:extLst>
      <p:ext uri="{BB962C8B-B14F-4D97-AF65-F5344CB8AC3E}">
        <p14:creationId xmlns:p14="http://schemas.microsoft.com/office/powerpoint/2010/main" val="283234202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2357</Words>
  <Application>Microsoft Office PowerPoint</Application>
  <PresentationFormat>On-screen Show (4:3)</PresentationFormat>
  <Paragraphs>224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Helvetica Neue</vt:lpstr>
      <vt:lpstr>Wingdings</vt:lpstr>
      <vt:lpstr>Default</vt:lpstr>
      <vt:lpstr>PowerPoint Presentation</vt:lpstr>
      <vt:lpstr> What is Trauma? </vt:lpstr>
      <vt:lpstr>Reflecting on Trauma</vt:lpstr>
      <vt:lpstr>Close your eyes. Think of a time when you felt helpless. What was going on in your body at that time?</vt:lpstr>
      <vt:lpstr>Grounding Exercise To Promote Resiliency </vt:lpstr>
      <vt:lpstr>   </vt:lpstr>
      <vt:lpstr>What is Vicarious Trauma?</vt:lpstr>
      <vt:lpstr>Personal Exposures to Violence and Secondary Traumatic Stress are Connected</vt:lpstr>
      <vt:lpstr>PowerPoint Presentation</vt:lpstr>
      <vt:lpstr>Common Reactions to Caring for Survivors of Trauma</vt:lpstr>
      <vt:lpstr>How many of you actively take extra care of yourselves when it comes to this work?</vt:lpstr>
      <vt:lpstr>PowerPoint Presentation</vt:lpstr>
      <vt:lpstr> What Works for You?</vt:lpstr>
      <vt:lpstr>Self-Care and Relationship Checklist </vt:lpstr>
      <vt:lpstr>Organizational Self-Care Check List</vt:lpstr>
      <vt:lpstr>Changing the landscape of trauma begins with us. </vt:lpstr>
      <vt:lpstr>PowerPoint Presentation</vt:lpstr>
      <vt:lpstr>Nursing Workplace Examples:</vt:lpstr>
      <vt:lpstr>Mindfulness Based Intervention (MBI): To Increase Resiliency and Work Engagement</vt:lpstr>
      <vt:lpstr>Building Resiliency With Co-Workers</vt:lpstr>
      <vt:lpstr>Simple Steps to Organizational Self Care</vt:lpstr>
      <vt:lpstr>Mindful Practices helps people to slow down, become self-aware, and present in the moment. We start with you so you can help clients.</vt:lpstr>
      <vt:lpstr>Online IPV toolkit for health providers and advocates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Levenson</dc:creator>
  <cp:lastModifiedBy>Kate Vander Tuig</cp:lastModifiedBy>
  <cp:revision>3</cp:revision>
  <dcterms:created xsi:type="dcterms:W3CDTF">2017-01-27T22:14:37Z</dcterms:created>
  <dcterms:modified xsi:type="dcterms:W3CDTF">2017-02-14T22:33:58Z</dcterms:modified>
</cp:coreProperties>
</file>