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0" r:id="rId2"/>
    <p:sldId id="257" r:id="rId3"/>
    <p:sldId id="258" r:id="rId4"/>
    <p:sldId id="259" r:id="rId5"/>
    <p:sldId id="262" r:id="rId6"/>
    <p:sldId id="264" r:id="rId7"/>
    <p:sldId id="261" r:id="rId8"/>
    <p:sldId id="263" r:id="rId9"/>
    <p:sldId id="265" r:id="rId10"/>
    <p:sldId id="266" r:id="rId11"/>
    <p:sldId id="267" r:id="rId12"/>
    <p:sldId id="268" r:id="rId13"/>
    <p:sldId id="269" r:id="rId14"/>
    <p:sldId id="270" r:id="rId15"/>
    <p:sldId id="272" r:id="rId16"/>
    <p:sldId id="271"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0" autoAdjust="0"/>
  </p:normalViewPr>
  <p:slideViewPr>
    <p:cSldViewPr>
      <p:cViewPr varScale="1">
        <p:scale>
          <a:sx n="50" d="100"/>
          <a:sy n="50" d="100"/>
        </p:scale>
        <p:origin x="-6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71387-146B-4A82-BE5C-5C95B0B58B00}" type="datetimeFigureOut">
              <a:rPr lang="en-US" smtClean="0"/>
              <a:pPr/>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3DA28-D824-4009-BD88-4872217534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14000"/>
              </a:lnSpc>
              <a:spcBef>
                <a:spcPts val="0"/>
              </a:spcBef>
              <a:spcAft>
                <a:spcPts val="600"/>
              </a:spcAft>
              <a:buClrTx/>
              <a:buSzTx/>
              <a:buFontTx/>
              <a:buNone/>
              <a:tabLst/>
              <a:defRPr/>
            </a:pPr>
            <a:r>
              <a:rPr lang="en-US" b="1" dirty="0" smtClean="0">
                <a:latin typeface="Arial" pitchFamily="34" charset="0"/>
                <a:cs typeface="Arial" pitchFamily="34" charset="0"/>
              </a:rPr>
              <a:t>Estimated</a:t>
            </a:r>
            <a:r>
              <a:rPr lang="en-US" b="1" baseline="0" dirty="0" smtClean="0">
                <a:latin typeface="Arial" pitchFamily="34" charset="0"/>
                <a:cs typeface="Arial" pitchFamily="34" charset="0"/>
              </a:rPr>
              <a:t> Total Training Time: 5 hours and </a:t>
            </a:r>
            <a:r>
              <a:rPr lang="en-US" b="1" dirty="0" smtClean="0">
                <a:latin typeface="Arial" pitchFamily="34" charset="0"/>
                <a:cs typeface="Arial" pitchFamily="34" charset="0"/>
              </a:rPr>
              <a:t>30</a:t>
            </a:r>
            <a:r>
              <a:rPr lang="en-US" b="1" baseline="0" dirty="0" smtClean="0">
                <a:latin typeface="Arial" pitchFamily="34" charset="0"/>
                <a:cs typeface="Arial" pitchFamily="34" charset="0"/>
              </a:rPr>
              <a:t> minutes         </a:t>
            </a:r>
          </a:p>
          <a:p>
            <a:pPr marL="0" marR="0" indent="0" algn="l" defTabSz="457200" rtl="0" eaLnBrk="1" fontAlgn="auto" latinLnBrk="0" hangingPunct="1">
              <a:lnSpc>
                <a:spcPct val="114000"/>
              </a:lnSpc>
              <a:spcBef>
                <a:spcPts val="0"/>
              </a:spcBef>
              <a:spcAft>
                <a:spcPts val="600"/>
              </a:spcAft>
              <a:buClrTx/>
              <a:buSzTx/>
              <a:buFontTx/>
              <a:buNone/>
              <a:tabLst/>
              <a:defRPr/>
            </a:pPr>
            <a:r>
              <a:rPr lang="en-US" sz="1200" b="1" baseline="0" dirty="0" smtClean="0">
                <a:solidFill>
                  <a:srgbClr val="7EC619"/>
                </a:solidFill>
                <a:latin typeface="Arial" pitchFamily="34" charset="0"/>
                <a:cs typeface="Arial" pitchFamily="34" charset="0"/>
              </a:rPr>
              <a:t>(Depending on the amount of discussion time and activities)</a:t>
            </a:r>
            <a:endParaRPr lang="en-US" sz="1200" b="1" dirty="0" smtClean="0">
              <a:latin typeface="Arial" pitchFamily="34" charset="0"/>
              <a:cs typeface="Arial" pitchFamily="34" charset="0"/>
            </a:endParaRPr>
          </a:p>
          <a:p>
            <a:pPr marL="0" marR="0" indent="0" algn="l" defTabSz="457200" rtl="0" eaLnBrk="1" fontAlgn="auto" latinLnBrk="0" hangingPunct="1">
              <a:lnSpc>
                <a:spcPct val="114000"/>
              </a:lnSpc>
              <a:spcBef>
                <a:spcPts val="0"/>
              </a:spcBef>
              <a:spcAft>
                <a:spcPts val="600"/>
              </a:spcAft>
              <a:buClrTx/>
              <a:buSzTx/>
              <a:buFontTx/>
              <a:buNone/>
              <a:tabLst/>
              <a:defRPr/>
            </a:pPr>
            <a:r>
              <a:rPr lang="en-US" sz="1200" b="1" dirty="0" smtClean="0">
                <a:latin typeface="Arial" pitchFamily="34" charset="0"/>
                <a:cs typeface="Arial" pitchFamily="34" charset="0"/>
              </a:rPr>
              <a:t>Notes to Trainer: </a:t>
            </a:r>
            <a:r>
              <a:rPr lang="en-US" sz="1200" b="0" kern="1200" baseline="0" dirty="0" smtClean="0">
                <a:solidFill>
                  <a:schemeClr val="tx1"/>
                </a:solidFill>
                <a:latin typeface="Arial" pitchFamily="34" charset="0"/>
                <a:ea typeface="+mn-ea"/>
                <a:cs typeface="Arial" pitchFamily="34" charset="0"/>
              </a:rPr>
              <a:t>There are many variables that influence the length of this training, including the familiarity of the Trainer with the material, the size of the audience, and the time allowed for discussion and activities. It is important to include elements of interactivity (group discussion, video vignettes, role plays, etc.) for optimal adult learning and to avoid overloading the participants with didactic material. We suggest that you schedule AT LEAST 1 break during the training, with an opportunity to stretch, eat, and socialize. Remember that this is difficult content and participants will need a “breather.”</a:t>
            </a:r>
          </a:p>
          <a:p>
            <a:endParaRPr lang="en-US" sz="1200"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7F1E30-508F-F647-8CAF-350CE5411FC8}" type="slidenum">
              <a:rPr lang="en-US" sz="1200">
                <a:solidFill>
                  <a:prstClr val="black"/>
                </a:solidFill>
                <a:latin typeface="Calibri" charset="0"/>
              </a:rPr>
              <a:pPr eaLnBrk="1" hangingPunct="1"/>
              <a:t>2</a:t>
            </a:fld>
            <a:endParaRPr lang="en-US" sz="1200">
              <a:solidFill>
                <a:prstClr val="black"/>
              </a:solidFill>
              <a:latin typeface="Calibri" charset="0"/>
            </a:endParaRPr>
          </a:p>
        </p:txBody>
      </p:sp>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635" tIns="45818" rIns="91635" bIns="45818" numCol="1" anchor="t" anchorCtr="0" compatLnSpc="1">
            <a:prstTxWarp prst="textNoShape">
              <a:avLst/>
            </a:prstTxWarp>
          </a:bodyPr>
          <a:lstStyle/>
          <a:p>
            <a:pPr eaLnBrk="1" hangingPunct="1"/>
            <a:endParaRPr lang="en-US" u="sng" dirty="0">
              <a:latin typeface="Calibri" charset="0"/>
            </a:endParaRPr>
          </a:p>
        </p:txBody>
      </p:sp>
      <p:sp>
        <p:nvSpPr>
          <p:cNvPr id="235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635" tIns="45818" rIns="91635" bIns="458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kern="0">
              <a:solidFill>
                <a:prstClr val="black"/>
              </a:solidFill>
              <a:latin typeface="Corbel" charset="0"/>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en-US" sz="2400" dirty="0" smtClean="0">
              <a:solidFill>
                <a:srgbClr val="808080"/>
              </a:solidFill>
            </a:endParaRPr>
          </a:p>
          <a:p>
            <a:pPr marL="0" marR="0" lvl="0" indent="0" defTabSz="457200" eaLnBrk="1" fontAlgn="auto" latinLnBrk="0" hangingPunct="1">
              <a:lnSpc>
                <a:spcPct val="125000"/>
              </a:lnSpc>
              <a:spcBef>
                <a:spcPts val="0"/>
              </a:spcBef>
              <a:spcAft>
                <a:spcPts val="0"/>
              </a:spcAft>
              <a:buClrTx/>
              <a:buSzTx/>
              <a:buFontTx/>
              <a:buNone/>
              <a:tabLst/>
              <a:defRPr/>
            </a:pPr>
            <a:r>
              <a:rPr lang="en-US" sz="2400" dirty="0" err="1" smtClean="0">
                <a:cs typeface="Times New Roman" panose="02020603050405020304" pitchFamily="18" charset="0"/>
              </a:rPr>
              <a:t>Dunkle</a:t>
            </a:r>
            <a:r>
              <a:rPr lang="en-US" sz="2400" dirty="0" smtClean="0">
                <a:cs typeface="Times New Roman" panose="02020603050405020304" pitchFamily="18" charset="0"/>
              </a:rPr>
              <a:t>, </a:t>
            </a:r>
            <a:r>
              <a:rPr lang="da-DK" sz="2400" dirty="0" smtClean="0">
                <a:cs typeface="Times New Roman" panose="02020603050405020304" pitchFamily="18" charset="0"/>
              </a:rPr>
              <a:t>Kristin L. et al., 2004</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smtClean="0">
                <a:solidFill>
                  <a:srgbClr val="808080"/>
                </a:solidFill>
              </a:rPr>
              <a:t>Decker et al, 2009; Decker et al, 2005</a:t>
            </a:r>
          </a:p>
          <a:p>
            <a:r>
              <a:rPr lang="en-US" b="0" dirty="0" err="1" smtClean="0">
                <a:solidFill>
                  <a:srgbClr val="58595B"/>
                </a:solidFill>
              </a:rPr>
              <a:t>Gielen</a:t>
            </a:r>
            <a:r>
              <a:rPr lang="en-US" b="0" dirty="0" smtClean="0">
                <a:solidFill>
                  <a:srgbClr val="58595B"/>
                </a:solidFill>
              </a:rPr>
              <a:t>, A.C., et al. (2007). HIV/AIDS and intimate partner violence: intersecting women’s health issues in the United States. Trauma, Violence, &amp; Abuse. 8(2):178-198</a:t>
            </a:r>
          </a:p>
          <a:p>
            <a:r>
              <a:rPr lang="en-US" b="0" dirty="0" err="1" smtClean="0">
                <a:solidFill>
                  <a:srgbClr val="58595B"/>
                </a:solidFill>
              </a:rPr>
              <a:t>Wingood</a:t>
            </a:r>
            <a:r>
              <a:rPr lang="en-US" b="0" dirty="0" smtClean="0">
                <a:solidFill>
                  <a:srgbClr val="58595B"/>
                </a:solidFill>
              </a:rPr>
              <a:t>, G.M., R.J. </a:t>
            </a:r>
            <a:r>
              <a:rPr lang="en-US" b="0" dirty="0" err="1" smtClean="0">
                <a:solidFill>
                  <a:srgbClr val="58595B"/>
                </a:solidFill>
              </a:rPr>
              <a:t>DiClemente</a:t>
            </a:r>
            <a:r>
              <a:rPr lang="en-US" b="0" dirty="0" smtClean="0">
                <a:solidFill>
                  <a:srgbClr val="58595B"/>
                </a:solidFill>
              </a:rPr>
              <a:t>, and A. Raj. (2000a). Adverse consequences of intimate partner abuse among women in nonurban domestic violence shelters. American Journal of Preventive Medicine 19(4):270-275. </a:t>
            </a:r>
          </a:p>
          <a:p>
            <a:r>
              <a:rPr lang="en-US" b="0" dirty="0" err="1" smtClean="0">
                <a:solidFill>
                  <a:srgbClr val="58595B"/>
                </a:solidFill>
              </a:rPr>
              <a:t>Wingood</a:t>
            </a:r>
            <a:r>
              <a:rPr lang="en-US" b="0" dirty="0" smtClean="0">
                <a:solidFill>
                  <a:srgbClr val="58595B"/>
                </a:solidFill>
              </a:rPr>
              <a:t>, G.M., R.J. </a:t>
            </a:r>
            <a:r>
              <a:rPr lang="en-US" b="0" dirty="0" err="1" smtClean="0">
                <a:solidFill>
                  <a:srgbClr val="58595B"/>
                </a:solidFill>
              </a:rPr>
              <a:t>DiClemente</a:t>
            </a:r>
            <a:r>
              <a:rPr lang="en-US" b="0" dirty="0" smtClean="0">
                <a:solidFill>
                  <a:srgbClr val="58595B"/>
                </a:solidFill>
              </a:rPr>
              <a:t>, and </a:t>
            </a:r>
            <a:r>
              <a:rPr lang="en-US" b="0" dirty="0" err="1" smtClean="0">
                <a:solidFill>
                  <a:srgbClr val="58595B"/>
                </a:solidFill>
              </a:rPr>
              <a:t>A.Raj</a:t>
            </a:r>
            <a:r>
              <a:rPr lang="en-US" b="0" dirty="0" smtClean="0">
                <a:solidFill>
                  <a:srgbClr val="58595B"/>
                </a:solidFill>
              </a:rPr>
              <a:t>. (2000b).Identifying the prevalence and correlates of STDs among women residing in rural domestic violence shelters. Women and Health 30(4):15-26.</a:t>
            </a:r>
          </a:p>
          <a:p>
            <a:r>
              <a:rPr lang="en-US" b="0" dirty="0" smtClean="0">
                <a:solidFill>
                  <a:srgbClr val="58595B"/>
                </a:solidFill>
              </a:rPr>
              <a:t>Campbell, J.C., and K. </a:t>
            </a:r>
            <a:r>
              <a:rPr lang="en-US" b="0" dirty="0" err="1" smtClean="0">
                <a:solidFill>
                  <a:srgbClr val="58595B"/>
                </a:solidFill>
              </a:rPr>
              <a:t>Soeken</a:t>
            </a:r>
            <a:r>
              <a:rPr lang="en-US" b="0" dirty="0" smtClean="0">
                <a:solidFill>
                  <a:srgbClr val="58595B"/>
                </a:solidFill>
              </a:rPr>
              <a:t>. (1999). Forced sex and intimate partner violence: Effects on women’s health. Violence Against Women. 5:1017-1035. </a:t>
            </a:r>
          </a:p>
          <a:p>
            <a:endParaRPr lang="en-US" dirty="0"/>
          </a:p>
        </p:txBody>
      </p:sp>
    </p:spTree>
    <p:extLst>
      <p:ext uri="{BB962C8B-B14F-4D97-AF65-F5344CB8AC3E}">
        <p14:creationId xmlns="" xmlns:p14="http://schemas.microsoft.com/office/powerpoint/2010/main" val="85181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30" tIns="44865" rIns="89730" bIns="44865"/>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40CC32-35FF-F846-BD5B-18D865D27AB0}" type="slidenum">
              <a:rPr lang="en-US" sz="1200">
                <a:latin typeface="Calibri" charset="0"/>
              </a:rPr>
              <a:pPr eaLnBrk="1" hangingPunct="1"/>
              <a:t>4</a:t>
            </a:fld>
            <a:endParaRPr lang="en-US" sz="1200">
              <a:latin typeface="Calibri"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r>
              <a:rPr lang="en-US">
                <a:latin typeface="Calibri" charset="0"/>
              </a:rPr>
              <a:t>This study by Shelton and colleagues examined the prevalence of physical IPV in a convenience sample of HIV-infected men (n=54) who were recruited from HIV support groups.  The majority of the sample were African-American (69%) and were over the age of 30 (85%).  Eighty percent reported their sexual identity as gay or bisexual.  Physical IPV was defined as having ever been hit by an intimate partner.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ea typeface="ＭＳ Ｐゴシック" pitchFamily="34" charset="-128"/>
              </a:rPr>
              <a:t>“You can use the FUTURES safety card to do this intervention</a:t>
            </a:r>
            <a:r>
              <a:rPr lang="en-US" b="1" baseline="0" dirty="0" smtClean="0">
                <a:ea typeface="ＭＳ Ｐゴシック" pitchFamily="34" charset="-128"/>
              </a:rPr>
              <a:t> because it has helpful questions to prompt conversation, but you can also use any brochure of IPV/SA to use as a conversation starter and a resource that the patient can take with them. This approach is evidence based.”</a:t>
            </a:r>
            <a:endParaRPr lang="en-US" b="1" dirty="0" smtClean="0">
              <a:ea typeface="ＭＳ Ｐゴシック" pitchFamily="34" charset="-128"/>
            </a:endParaRPr>
          </a:p>
          <a:p>
            <a:endParaRPr lang="en-US" b="1" dirty="0" smtClean="0">
              <a:ea typeface="ＭＳ Ｐゴシック" pitchFamily="34" charset="-128"/>
            </a:endParaRPr>
          </a:p>
          <a:p>
            <a:endParaRPr lang="en-US" b="1" dirty="0" smtClean="0">
              <a:ea typeface="ＭＳ Ｐゴシック" pitchFamily="34" charset="-128"/>
            </a:endParaRPr>
          </a:p>
          <a:p>
            <a:r>
              <a:rPr lang="en-US" b="1" dirty="0" smtClean="0">
                <a:ea typeface="ＭＳ Ｐゴシック" pitchFamily="34" charset="-128"/>
              </a:rPr>
              <a:t>Using</a:t>
            </a:r>
            <a:r>
              <a:rPr lang="en-US" b="1" baseline="0" dirty="0" smtClean="0">
                <a:ea typeface="ＭＳ Ｐゴシック" pitchFamily="34" charset="-128"/>
              </a:rPr>
              <a:t> a universal education approach is an evidence based strategy for responding to domestic and sexual violence (ADD CITATION) </a:t>
            </a:r>
            <a:endParaRPr lang="en-US" b="1" dirty="0" smtClean="0">
              <a:ea typeface="ＭＳ Ｐゴシック" pitchFamily="34" charset="-128"/>
            </a:endParaRPr>
          </a:p>
          <a:p>
            <a:endParaRPr lang="en-US" b="1" dirty="0" smtClean="0">
              <a:ea typeface="ＭＳ Ｐゴシック" pitchFamily="34" charset="-128"/>
            </a:endParaRPr>
          </a:p>
          <a:p>
            <a:r>
              <a:rPr lang="en-US" b="1" dirty="0" smtClean="0">
                <a:ea typeface="ＭＳ Ｐゴシック" pitchFamily="34" charset="-128"/>
              </a:rPr>
              <a:t>CUES</a:t>
            </a:r>
            <a:r>
              <a:rPr lang="en-US" b="1" baseline="0" dirty="0" smtClean="0">
                <a:ea typeface="ＭＳ Ｐゴシック" pitchFamily="34" charset="-128"/>
              </a:rPr>
              <a:t> – may help you remember the steps:</a:t>
            </a:r>
          </a:p>
          <a:p>
            <a:endParaRPr lang="en-US" b="1" dirty="0" smtClean="0">
              <a:ea typeface="ＭＳ Ｐゴシック" pitchFamily="34" charset="-128"/>
            </a:endParaRPr>
          </a:p>
          <a:p>
            <a:r>
              <a:rPr lang="en-US" b="1" dirty="0" smtClean="0">
                <a:ea typeface="ＭＳ Ｐゴシック" pitchFamily="34" charset="-128"/>
              </a:rPr>
              <a:t>C: disclose</a:t>
            </a:r>
            <a:r>
              <a:rPr lang="en-US" b="1" baseline="0" dirty="0" smtClean="0">
                <a:ea typeface="ＭＳ Ｐゴシック" pitchFamily="34" charset="-128"/>
              </a:rPr>
              <a:t> limits of c</a:t>
            </a:r>
            <a:r>
              <a:rPr lang="en-US" b="1" dirty="0" smtClean="0">
                <a:ea typeface="ＭＳ Ｐゴシック" pitchFamily="34" charset="-128"/>
              </a:rPr>
              <a:t>onfidentiality-</a:t>
            </a:r>
            <a:r>
              <a:rPr lang="en-US" b="0" dirty="0" smtClean="0">
                <a:ea typeface="ＭＳ Ｐゴシック" pitchFamily="34" charset="-128"/>
              </a:rPr>
              <a:t>always review</a:t>
            </a:r>
            <a:r>
              <a:rPr lang="en-US" b="0" baseline="0" dirty="0" smtClean="0">
                <a:ea typeface="ＭＳ Ｐゴシック" pitchFamily="34" charset="-128"/>
              </a:rPr>
              <a:t> limits of confidentiality with patients prior to any assessment</a:t>
            </a:r>
          </a:p>
          <a:p>
            <a:endParaRPr lang="en-US" b="1" dirty="0" smtClean="0">
              <a:ea typeface="ＭＳ Ｐゴシック" pitchFamily="34" charset="-128"/>
            </a:endParaRPr>
          </a:p>
          <a:p>
            <a:r>
              <a:rPr lang="en-US" b="1" dirty="0" smtClean="0">
                <a:ea typeface="ＭＳ Ｐゴシック" pitchFamily="34" charset="-128"/>
              </a:rPr>
              <a:t>U:</a:t>
            </a:r>
            <a:r>
              <a:rPr lang="en-US" b="1" baseline="0" dirty="0" smtClean="0">
                <a:ea typeface="ＭＳ Ｐゴシック" pitchFamily="34" charset="-128"/>
              </a:rPr>
              <a:t> Universal Education</a:t>
            </a:r>
          </a:p>
          <a:p>
            <a:r>
              <a:rPr lang="en-US" b="1" baseline="0" dirty="0" smtClean="0">
                <a:ea typeface="ＭＳ Ｐゴシック" pitchFamily="34" charset="-128"/>
              </a:rPr>
              <a:t>S: Support  - give every patient support and referrals – regardless of disclosure</a:t>
            </a:r>
            <a:endParaRPr lang="en-US" b="1" dirty="0" smtClean="0">
              <a:ea typeface="ＭＳ Ｐゴシック" pitchFamily="34" charset="-128"/>
            </a:endParaRPr>
          </a:p>
          <a:p>
            <a:endParaRPr lang="en-US" dirty="0">
              <a:ea typeface="ＭＳ Ｐゴシック" pitchFamily="34" charset="-128"/>
            </a:endParaRPr>
          </a:p>
          <a:p>
            <a:r>
              <a:rPr lang="en-US" dirty="0">
                <a:ea typeface="ＭＳ Ｐゴシック" pitchFamily="34" charset="-128"/>
              </a:rPr>
              <a:t>Remember, patients may or may not  </a:t>
            </a:r>
            <a:r>
              <a:rPr lang="en-US" sz="1600" b="1" dirty="0">
                <a:ea typeface="ＭＳ Ｐゴシック" pitchFamily="34" charset="-128"/>
              </a:rPr>
              <a:t>goal is NOT disclosure</a:t>
            </a:r>
            <a:r>
              <a:rPr lang="en-US" sz="1600" b="1" dirty="0" smtClean="0">
                <a:ea typeface="ＭＳ Ｐゴシック" pitchFamily="34" charset="-128"/>
              </a:rPr>
              <a:t>.</a:t>
            </a:r>
          </a:p>
          <a:p>
            <a:pPr>
              <a:buFont typeface="Wingdings" pitchFamily="2" charset="2"/>
              <a:buChar char="§"/>
            </a:pPr>
            <a:r>
              <a:rPr lang="en-US" dirty="0" smtClean="0"/>
              <a:t>Screening w/o response is ineffective </a:t>
            </a:r>
          </a:p>
          <a:p>
            <a:pPr lvl="1"/>
            <a:r>
              <a:rPr lang="en-US" dirty="0" smtClean="0"/>
              <a:t>(Feder et al. 2014) </a:t>
            </a:r>
          </a:p>
          <a:p>
            <a:pPr>
              <a:buFont typeface="Wingdings" pitchFamily="2" charset="2"/>
              <a:buChar char="§"/>
            </a:pPr>
            <a:r>
              <a:rPr lang="en-US" dirty="0" smtClean="0"/>
              <a:t>Survivors often chose not to disclose</a:t>
            </a:r>
          </a:p>
          <a:p>
            <a:pPr lvl="1"/>
            <a:r>
              <a:rPr lang="en-US" dirty="0" smtClean="0"/>
              <a:t>Not ready, distrust of formal systems, limited resources, fear of retaliation, CPS</a:t>
            </a:r>
          </a:p>
          <a:p>
            <a:pPr lvl="1"/>
            <a:r>
              <a:rPr lang="en-US" dirty="0" smtClean="0"/>
              <a:t>For example, in FP study 50% women disclosed in study – but only 10% to trained providers</a:t>
            </a:r>
          </a:p>
          <a:p>
            <a:pPr>
              <a:buFont typeface="Wingdings" pitchFamily="2" charset="2"/>
              <a:buChar char="§"/>
            </a:pPr>
            <a:r>
              <a:rPr lang="en-US" dirty="0" smtClean="0"/>
              <a:t>Universal education provides an opportunity for primary, secondary and tertiary </a:t>
            </a:r>
            <a:r>
              <a:rPr lang="en-US" dirty="0" smtClean="0">
                <a:solidFill>
                  <a:schemeClr val="bg2"/>
                </a:solidFill>
              </a:rPr>
              <a:t>prevention</a:t>
            </a:r>
          </a:p>
          <a:p>
            <a:endParaRPr lang="en-US" sz="1600" b="1" dirty="0">
              <a:ea typeface="ＭＳ Ｐゴシック" pitchFamily="34" charset="-128"/>
            </a:endParaRPr>
          </a:p>
          <a:p>
            <a:endParaRPr lang="en-US" b="1" u="sng" dirty="0">
              <a:latin typeface="Arial"/>
              <a:cs typeface="Arial"/>
            </a:endParaRPr>
          </a:p>
        </p:txBody>
      </p:sp>
      <p:sp>
        <p:nvSpPr>
          <p:cNvPr id="4" name="Slide Number Placeholder 3"/>
          <p:cNvSpPr>
            <a:spLocks noGrp="1"/>
          </p:cNvSpPr>
          <p:nvPr>
            <p:ph type="sldNum" sz="quarter" idx="10"/>
          </p:nvPr>
        </p:nvSpPr>
        <p:spPr/>
        <p:txBody>
          <a:bodyPr/>
          <a:lstStyle/>
          <a:p>
            <a:pPr>
              <a:defRPr/>
            </a:pPr>
            <a:fld id="{BF1EE35F-F61C-4DBB-BC16-8BFBEC06E680}" type="slidenum">
              <a:rPr lang="en-US" smtClean="0"/>
              <a:pPr>
                <a:defRPr/>
              </a:pPr>
              <a:t>5</a:t>
            </a:fld>
            <a:endParaRPr lang="en-US" dirty="0"/>
          </a:p>
        </p:txBody>
      </p:sp>
    </p:spTree>
    <p:extLst>
      <p:ext uri="{BB962C8B-B14F-4D97-AF65-F5344CB8AC3E}">
        <p14:creationId xmlns="" xmlns:p14="http://schemas.microsoft.com/office/powerpoint/2010/main" val="192315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b="1" dirty="0" smtClean="0"/>
              <a:t>Narration: The </a:t>
            </a:r>
            <a:r>
              <a:rPr lang="en-US" b="0" baseline="0" dirty="0" smtClean="0"/>
              <a:t>National Health Resource Center on Domestic Violence provides free technical assistance and health materials. </a:t>
            </a:r>
          </a:p>
          <a:p>
            <a:pPr defTabSz="897301" eaLnBrk="0" fontAlgn="base" hangingPunct="0">
              <a:spcBef>
                <a:spcPct val="30000"/>
              </a:spcBef>
              <a:spcAft>
                <a:spcPct val="0"/>
              </a:spcAft>
              <a:defRPr/>
            </a:pPr>
            <a:endParaRPr lang="en-US" b="0" baseline="0" dirty="0" smtClean="0"/>
          </a:p>
          <a:p>
            <a:pPr defTabSz="897301" eaLnBrk="0" fontAlgn="base" hangingPunct="0">
              <a:spcBef>
                <a:spcPct val="30000"/>
              </a:spcBef>
              <a:spcAft>
                <a:spcPct val="0"/>
              </a:spcAft>
              <a:defRPr/>
            </a:pPr>
            <a:r>
              <a:rPr lang="en-US" b="0" baseline="0" dirty="0" smtClean="0"/>
              <a:t>To order materials, visit: </a:t>
            </a:r>
            <a:r>
              <a:rPr lang="en-US" dirty="0" smtClean="0"/>
              <a:t>https://secure3.convio.net/fvpf/site/Ecommerce/15587835?FOLDER=0&amp;store_id=1241  </a:t>
            </a:r>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Erin Falvey at Christie’s Place</a:t>
            </a:r>
          </a:p>
          <a:p>
            <a:pPr>
              <a:buFont typeface="Arial" pitchFamily="34" charset="0"/>
              <a:buChar char="•"/>
            </a:pPr>
            <a:r>
              <a:rPr lang="en-US" dirty="0" smtClean="0"/>
              <a:t>Michele</a:t>
            </a:r>
            <a:r>
              <a:rPr lang="en-US" baseline="0" dirty="0" smtClean="0"/>
              <a:t> Decker at John Hopkins</a:t>
            </a:r>
          </a:p>
          <a:p>
            <a:pPr>
              <a:buFont typeface="Arial" pitchFamily="34" charset="0"/>
              <a:buChar char="•"/>
            </a:pPr>
            <a:r>
              <a:rPr lang="en-US" baseline="0" dirty="0" smtClean="0"/>
              <a:t>Eddy Machtinger at UCSF’s Women’s HIV Program</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703DA28-D824-4009-BD88-4872217534D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FUTURES ppt template artwork gray.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3768165"/>
            <a:ext cx="9144000" cy="3089835"/>
          </a:xfrm>
          <a:prstGeom prst="rect">
            <a:avLst/>
          </a:prstGeom>
        </p:spPr>
      </p:pic>
      <p:pic>
        <p:nvPicPr>
          <p:cNvPr id="9" name="Picture 8"/>
          <p:cNvPicPr>
            <a:picLocks noChangeAspect="1"/>
          </p:cNvPicPr>
          <p:nvPr userDrawn="1"/>
        </p:nvPicPr>
        <p:blipFill>
          <a:blip r:embed="rId3" cstate="print"/>
          <a:srcRect/>
          <a:stretch>
            <a:fillRect/>
          </a:stretch>
        </p:blipFill>
        <p:spPr bwMode="auto">
          <a:xfrm>
            <a:off x="6732007" y="4267657"/>
            <a:ext cx="1973854" cy="711997"/>
          </a:xfrm>
          <a:prstGeom prst="rect">
            <a:avLst/>
          </a:prstGeom>
          <a:noFill/>
          <a:ln w="9525">
            <a:noFill/>
            <a:miter lim="800000"/>
            <a:headEnd/>
            <a:tailEnd/>
          </a:ln>
        </p:spPr>
      </p:pic>
      <p:sp>
        <p:nvSpPr>
          <p:cNvPr id="2" name="Title 1"/>
          <p:cNvSpPr>
            <a:spLocks noGrp="1"/>
          </p:cNvSpPr>
          <p:nvPr>
            <p:ph type="ctrTitle" hasCustomPrompt="1"/>
          </p:nvPr>
        </p:nvSpPr>
        <p:spPr>
          <a:xfrm>
            <a:off x="185759" y="5424396"/>
            <a:ext cx="8846805" cy="707116"/>
          </a:xfrm>
        </p:spPr>
        <p:txBody>
          <a:bodyPr>
            <a:noAutofit/>
          </a:bodyPr>
          <a:lstStyle>
            <a:lvl1pPr algn="l">
              <a:lnSpc>
                <a:spcPts val="3400"/>
              </a:lnSpc>
              <a:defRPr sz="3600">
                <a:solidFill>
                  <a:schemeClr val="bg1"/>
                </a:solidFill>
                <a:latin typeface="Franklin Gothic Book" pitchFamily="34" charset="0"/>
                <a:cs typeface="Aria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85760" y="6358606"/>
            <a:ext cx="6400800" cy="363678"/>
          </a:xfrm>
        </p:spPr>
        <p:txBody>
          <a:bodyPr>
            <a:normAutofit/>
          </a:bodyPr>
          <a:lstStyle>
            <a:lvl1pPr marL="0" indent="0" algn="l">
              <a:buNone/>
              <a:defRPr sz="1200">
                <a:solidFill>
                  <a:srgbClr val="FFFFFF"/>
                </a:solidFill>
                <a:latin typeface="Calibri"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C4D445-5127-444A-9B8A-B3D1ADCCB85C}" type="slidenum">
              <a:rPr lang="en-US" smtClean="0">
                <a:solidFill>
                  <a:prstClr val="white"/>
                </a:solidFill>
              </a:rPr>
              <a:pPr/>
              <a:t>‹#›</a:t>
            </a:fld>
            <a:endParaRPr lang="en-US">
              <a:solidFill>
                <a:prstClr val="white"/>
              </a:solidFill>
            </a:endParaRPr>
          </a:p>
        </p:txBody>
      </p:sp>
      <p:sp>
        <p:nvSpPr>
          <p:cNvPr id="3" name="Content Placeholder 2"/>
          <p:cNvSpPr>
            <a:spLocks noGrp="1"/>
          </p:cNvSpPr>
          <p:nvPr>
            <p:ph sz="quarter" idx="13"/>
          </p:nvPr>
        </p:nvSpPr>
        <p:spPr>
          <a:xfrm>
            <a:off x="293972" y="270440"/>
            <a:ext cx="8513430" cy="5267696"/>
          </a:xfrm>
        </p:spPr>
        <p:txBody>
          <a:bodyPr anchor="ctr">
            <a:normAutofit/>
          </a:bodyPr>
          <a:lstStyle>
            <a:lvl1pPr marL="0" indent="0" algn="ctr">
              <a:lnSpc>
                <a:spcPct val="100000"/>
              </a:lnSpc>
              <a:spcAft>
                <a:spcPts val="0"/>
              </a:spcAft>
              <a:buNone/>
              <a:defRPr sz="7200">
                <a:solidFill>
                  <a:srgbClr val="C00000"/>
                </a:solidFill>
              </a:defRPr>
            </a:lvl1pPr>
          </a:lstStyle>
          <a:p>
            <a:pPr lvl="0"/>
            <a:r>
              <a:rPr lang="en-US" dirty="0" smtClean="0"/>
              <a:t>Click to edit Master text styles</a:t>
            </a:r>
          </a:p>
        </p:txBody>
      </p:sp>
    </p:spTree>
    <p:extLst>
      <p:ext uri="{BB962C8B-B14F-4D97-AF65-F5344CB8AC3E}">
        <p14:creationId xmlns="" xmlns:p14="http://schemas.microsoft.com/office/powerpoint/2010/main" val="304692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C00000"/>
              </a:buClr>
              <a:defRPr sz="2800"/>
            </a:lvl1pPr>
            <a:lvl2pPr>
              <a:buClr>
                <a:srgbClr val="C00000"/>
              </a:buClr>
              <a:defRPr sz="2400"/>
            </a:lvl2pPr>
            <a:lvl3pPr>
              <a:buClr>
                <a:srgbClr val="C00000"/>
              </a:buClr>
              <a:defRPr sz="2200"/>
            </a:lvl3pPr>
            <a:lvl4pPr>
              <a:buClr>
                <a:srgbClr val="C00000"/>
              </a:buClr>
              <a:defRPr sz="2000"/>
            </a:lvl4pPr>
            <a:lvl5pPr>
              <a:buClr>
                <a:srgbClr val="C00000"/>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4BC4D445-5127-444A-9B8A-B3D1ADCCB8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C000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BC4D445-5127-444A-9B8A-B3D1ADCCB8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rPr>
                <a:solidFill>
                  <a:prstClr val="white"/>
                </a:solidFill>
              </a:rPr>
              <a:pPr/>
              <a:t>‹#›</a:t>
            </a:fld>
            <a:endParaRPr>
              <a:solidFill>
                <a:prstClr val="white"/>
              </a:solidFill>
            </a:endParaRPr>
          </a:p>
        </p:txBody>
      </p:sp>
      <p:sp>
        <p:nvSpPr>
          <p:cNvPr id="21" name="Shape 21"/>
          <p:cNvSpPr>
            <a:spLocks noGrp="1"/>
          </p:cNvSpPr>
          <p:nvPr>
            <p:ph type="title" hasCustomPrompt="1"/>
          </p:nvPr>
        </p:nvSpPr>
        <p:spPr>
          <a:xfrm>
            <a:off x="457200" y="441328"/>
            <a:ext cx="8305800" cy="887943"/>
          </a:xfrm>
          <a:prstGeom prst="rect">
            <a:avLst/>
          </a:prstGeom>
        </p:spPr>
        <p:txBody>
          <a:bodyPr/>
          <a:lstStyle>
            <a:lvl1pPr>
              <a:defRPr sz="4000" baseline="0">
                <a:solidFill>
                  <a:srgbClr val="C00000"/>
                </a:solidFill>
              </a:defRPr>
            </a:lvl1pPr>
          </a:lstStyle>
          <a:p>
            <a:pPr lvl="0">
              <a:defRPr sz="1800">
                <a:solidFill>
                  <a:srgbClr val="000000"/>
                </a:solidFill>
              </a:defRPr>
            </a:pPr>
            <a:r>
              <a:rPr lang="en-US" sz="4000" dirty="0" smtClean="0">
                <a:solidFill>
                  <a:srgbClr val="58595B"/>
                </a:solidFill>
              </a:rPr>
              <a:t>Title Text</a:t>
            </a:r>
            <a:endParaRPr sz="4400" dirty="0">
              <a:solidFill>
                <a:srgbClr val="58595B"/>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FF0000"/>
              </a:buCl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57FA457-8D23-1F42-AA10-CCABF050CE71}" type="slidenum">
              <a:rPr lang="en-US">
                <a:solidFill>
                  <a:prstClr val="white"/>
                </a:solidFill>
              </a:rPr>
              <a:pPr>
                <a:defRPr/>
              </a:pPr>
              <a:t>‹#›</a:t>
            </a:fld>
            <a:endParaRPr lang="en-US">
              <a:solidFill>
                <a:prstClr val="white"/>
              </a:solidFill>
            </a:endParaRPr>
          </a:p>
        </p:txBody>
      </p:sp>
    </p:spTree>
    <p:extLst>
      <p:ext uri="{BB962C8B-B14F-4D97-AF65-F5344CB8AC3E}">
        <p14:creationId xmlns="" xmlns:p14="http://schemas.microsoft.com/office/powerpoint/2010/main" val="205097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FF0000"/>
              </a:buCl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57FA457-8D23-1F42-AA10-CCABF050CE71}" type="slidenum">
              <a:rPr lang="en-US">
                <a:solidFill>
                  <a:prstClr val="white"/>
                </a:solidFill>
              </a:rPr>
              <a:pPr>
                <a:defRPr/>
              </a:pPr>
              <a:t>‹#›</a:t>
            </a:fld>
            <a:endParaRPr lang="en-US">
              <a:solidFill>
                <a:prstClr val="white"/>
              </a:solidFill>
            </a:endParaRPr>
          </a:p>
        </p:txBody>
      </p:sp>
    </p:spTree>
    <p:extLst>
      <p:ext uri="{BB962C8B-B14F-4D97-AF65-F5344CB8AC3E}">
        <p14:creationId xmlns="" xmlns:p14="http://schemas.microsoft.com/office/powerpoint/2010/main" val="205097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FF0000"/>
              </a:buCl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57FA457-8D23-1F42-AA10-CCABF050CE71}" type="slidenum">
              <a:rPr lang="en-US">
                <a:solidFill>
                  <a:prstClr val="white"/>
                </a:solidFill>
              </a:rPr>
              <a:pPr>
                <a:defRPr/>
              </a:pPr>
              <a:t>‹#›</a:t>
            </a:fld>
            <a:endParaRPr lang="en-US">
              <a:solidFill>
                <a:prstClr val="white"/>
              </a:solidFill>
            </a:endParaRPr>
          </a:p>
        </p:txBody>
      </p:sp>
    </p:spTree>
    <p:extLst>
      <p:ext uri="{BB962C8B-B14F-4D97-AF65-F5344CB8AC3E}">
        <p14:creationId xmlns="" xmlns:p14="http://schemas.microsoft.com/office/powerpoint/2010/main" val="2050976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57FA457-8D23-1F42-AA10-CCABF050CE71}" type="slidenum">
              <a:rPr lang="en-US">
                <a:solidFill>
                  <a:prstClr val="white"/>
                </a:solidFill>
              </a:rPr>
              <a:pPr>
                <a:defRPr/>
              </a:pPr>
              <a:t>‹#›</a:t>
            </a:fld>
            <a:endParaRPr lang="en-US">
              <a:solidFill>
                <a:prstClr val="white"/>
              </a:solidFill>
            </a:endParaRPr>
          </a:p>
        </p:txBody>
      </p:sp>
    </p:spTree>
    <p:extLst>
      <p:ext uri="{BB962C8B-B14F-4D97-AF65-F5344CB8AC3E}">
        <p14:creationId xmlns="" xmlns:p14="http://schemas.microsoft.com/office/powerpoint/2010/main" val="2050976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57FA457-8D23-1F42-AA10-CCABF050CE71}" type="slidenum">
              <a:rPr lang="en-US">
                <a:solidFill>
                  <a:prstClr val="white"/>
                </a:solidFill>
              </a:rPr>
              <a:pPr>
                <a:defRPr/>
              </a:pPr>
              <a:t>‹#›</a:t>
            </a:fld>
            <a:endParaRPr lang="en-US">
              <a:solidFill>
                <a:prstClr val="white"/>
              </a:solidFill>
            </a:endParaRPr>
          </a:p>
        </p:txBody>
      </p:sp>
    </p:spTree>
    <p:extLst>
      <p:ext uri="{BB962C8B-B14F-4D97-AF65-F5344CB8AC3E}">
        <p14:creationId xmlns="" xmlns:p14="http://schemas.microsoft.com/office/powerpoint/2010/main" val="205097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33945"/>
            <a:ext cx="8202678" cy="1362075"/>
          </a:xfrm>
        </p:spPr>
        <p:txBody>
          <a:bodyPr anchor="t"/>
          <a:lstStyle>
            <a:lvl1pPr algn="l">
              <a:defRPr sz="4000" b="0" cap="none">
                <a:solidFill>
                  <a:srgbClr val="C00000"/>
                </a:solidFill>
                <a:latin typeface="Calibri" pitchFamily="34" charset="0"/>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27911"/>
            <a:ext cx="7772400" cy="1500187"/>
          </a:xfrm>
        </p:spPr>
        <p:txBody>
          <a:bodyPr anchor="b">
            <a:normAutofit/>
          </a:bodyPr>
          <a:lstStyle>
            <a:lvl1pPr marL="0" indent="0">
              <a:buNone/>
              <a:defRPr sz="3200" cap="all">
                <a:solidFill>
                  <a:schemeClr val="bg1">
                    <a:lumMod val="65000"/>
                  </a:schemeClr>
                </a:solidFill>
                <a:latin typeface="Franklin Gothic Book" pitchFamily="34" charset="0"/>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2" name="Rectangle 1"/>
          <p:cNvSpPr/>
          <p:nvPr userDrawn="1"/>
        </p:nvSpPr>
        <p:spPr>
          <a:xfrm>
            <a:off x="0" y="1"/>
            <a:ext cx="1962113" cy="6714066"/>
          </a:xfrm>
          <a:prstGeom prst="rect">
            <a:avLst/>
          </a:prstGeom>
          <a:gradFill>
            <a:gsLst>
              <a:gs pos="0">
                <a:srgbClr val="F58220">
                  <a:alpha val="0"/>
                </a:srgbClr>
              </a:gs>
              <a:gs pos="100000">
                <a:srgbClr val="F5822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pic>
        <p:nvPicPr>
          <p:cNvPr id="3" name="Picture 2" descr="FUTURES ppt template artwork-orange.pn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b="49267"/>
          <a:stretch/>
        </p:blipFill>
        <p:spPr>
          <a:xfrm>
            <a:off x="0" y="5290435"/>
            <a:ext cx="9144000" cy="1567566"/>
          </a:xfrm>
          <a:prstGeom prst="rect">
            <a:avLst/>
          </a:prstGeom>
        </p:spPr>
      </p:pic>
      <p:sp>
        <p:nvSpPr>
          <p:cNvPr id="4" name="Slide Number Placeholder 5"/>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4BC4D445-5127-444A-9B8A-B3D1ADCCB85C}" type="slidenum">
              <a:rPr lang="en-US" smtClean="0">
                <a:solidFill>
                  <a:prstClr val="white"/>
                </a:solidFill>
              </a:rPr>
              <a:pPr/>
              <a:t>‹#›</a:t>
            </a:fld>
            <a:endParaRPr lang="en-US">
              <a:solidFill>
                <a:prstClr val="white"/>
              </a:solidFill>
            </a:endParaRPr>
          </a:p>
        </p:txBody>
      </p:sp>
      <p:pic>
        <p:nvPicPr>
          <p:cNvPr id="5" name="Picture 4"/>
          <p:cNvPicPr>
            <a:picLocks noChangeAspect="1"/>
          </p:cNvPicPr>
          <p:nvPr userDrawn="1"/>
        </p:nvPicPr>
        <p:blipFill>
          <a:blip r:embed="rId3" cstate="print"/>
          <a:srcRect/>
          <a:stretch>
            <a:fillRect/>
          </a:stretch>
        </p:blipFill>
        <p:spPr bwMode="auto">
          <a:xfrm>
            <a:off x="6732007" y="5815450"/>
            <a:ext cx="1775473" cy="640438"/>
          </a:xfrm>
          <a:prstGeom prst="rect">
            <a:avLst/>
          </a:prstGeom>
          <a:noFill/>
          <a:ln w="9525">
            <a:noFill/>
            <a:miter lim="800000"/>
            <a:headEnd/>
            <a:tailEnd/>
          </a:ln>
        </p:spPr>
      </p:pic>
      <p:sp>
        <p:nvSpPr>
          <p:cNvPr id="6" name="Shape 39"/>
          <p:cNvSpPr>
            <a:spLocks noGrp="1"/>
          </p:cNvSpPr>
          <p:nvPr>
            <p:ph type="body" idx="1"/>
          </p:nvPr>
        </p:nvSpPr>
        <p:spPr>
          <a:xfrm>
            <a:off x="2311387" y="160860"/>
            <a:ext cx="6045200" cy="5223934"/>
          </a:xfrm>
          <a:prstGeom prst="rect">
            <a:avLst/>
          </a:prstGeom>
        </p:spPr>
        <p:txBody>
          <a:bodyPr/>
          <a:lstStyle>
            <a:lvl1pPr>
              <a:defRPr>
                <a:latin typeface="Calibri" pitchFamily="34" charset="0"/>
                <a:ea typeface="Calibri" pitchFamily="34" charset="0"/>
                <a:cs typeface="Arial"/>
                <a:sym typeface="Arial"/>
              </a:defRPr>
            </a:lvl1pPr>
            <a:lvl2pPr>
              <a:defRPr>
                <a:latin typeface="Calibri" pitchFamily="34" charset="0"/>
                <a:ea typeface="Calibri" pitchFamily="34" charset="0"/>
                <a:cs typeface="Arial"/>
                <a:sym typeface="Arial"/>
              </a:defRPr>
            </a:lvl2pPr>
            <a:lvl3pPr>
              <a:defRPr>
                <a:latin typeface="Calibri" pitchFamily="34" charset="0"/>
                <a:ea typeface="Calibri" pitchFamily="34" charset="0"/>
                <a:cs typeface="Arial"/>
                <a:sym typeface="Arial"/>
              </a:defRPr>
            </a:lvl3pPr>
            <a:lvl4pPr>
              <a:defRPr>
                <a:latin typeface="Calibri" pitchFamily="34" charset="0"/>
                <a:ea typeface="Calibri" pitchFamily="34" charset="0"/>
                <a:cs typeface="Arial"/>
                <a:sym typeface="Arial"/>
              </a:defRPr>
            </a:lvl4pPr>
            <a:lvl5pPr>
              <a:defRPr>
                <a:latin typeface="Calibri" pitchFamily="34" charset="0"/>
                <a:ea typeface="Calibri" pitchFamily="34" charset="0"/>
                <a:cs typeface="Arial"/>
                <a:sym typeface="Arial"/>
              </a:defRPr>
            </a:lvl5pPr>
          </a:lstStyle>
          <a:p>
            <a:pPr lvl="0">
              <a:defRPr sz="1800">
                <a:solidFill>
                  <a:srgbClr val="000000"/>
                </a:solidFill>
              </a:defRPr>
            </a:pPr>
            <a:r>
              <a:rPr sz="3200" dirty="0">
                <a:solidFill>
                  <a:srgbClr val="58595B"/>
                </a:solidFill>
              </a:rPr>
              <a:t>Body Level One</a:t>
            </a:r>
          </a:p>
          <a:p>
            <a:pPr lvl="1">
              <a:defRPr sz="1800">
                <a:solidFill>
                  <a:srgbClr val="000000"/>
                </a:solidFill>
              </a:defRPr>
            </a:pPr>
            <a:r>
              <a:rPr sz="3200" dirty="0">
                <a:solidFill>
                  <a:srgbClr val="58595B"/>
                </a:solidFill>
              </a:rPr>
              <a:t>Body Level Two</a:t>
            </a:r>
          </a:p>
          <a:p>
            <a:pPr lvl="2">
              <a:defRPr sz="1800">
                <a:solidFill>
                  <a:srgbClr val="000000"/>
                </a:solidFill>
              </a:defRPr>
            </a:pPr>
            <a:r>
              <a:rPr sz="3200" dirty="0">
                <a:solidFill>
                  <a:srgbClr val="58595B"/>
                </a:solidFill>
              </a:rPr>
              <a:t>Body Level Three</a:t>
            </a:r>
          </a:p>
          <a:p>
            <a:pPr lvl="3">
              <a:defRPr sz="1800">
                <a:solidFill>
                  <a:srgbClr val="000000"/>
                </a:solidFill>
              </a:defRPr>
            </a:pPr>
            <a:r>
              <a:rPr sz="3200" dirty="0">
                <a:solidFill>
                  <a:srgbClr val="58595B"/>
                </a:solidFill>
              </a:rPr>
              <a:t>Body Level Four</a:t>
            </a:r>
          </a:p>
          <a:p>
            <a:pPr lvl="4">
              <a:defRPr sz="1800">
                <a:solidFill>
                  <a:srgbClr val="000000"/>
                </a:solidFill>
              </a:defRPr>
            </a:pPr>
            <a:r>
              <a:rPr sz="3200" dirty="0">
                <a:solidFill>
                  <a:srgbClr val="58595B"/>
                </a:solidFill>
              </a:rPr>
              <a:t>Body Level Five</a:t>
            </a:r>
          </a:p>
        </p:txBody>
      </p:sp>
      <p:sp>
        <p:nvSpPr>
          <p:cNvPr id="7" name="Title Placeholder 1"/>
          <p:cNvSpPr>
            <a:spLocks noGrp="1"/>
          </p:cNvSpPr>
          <p:nvPr>
            <p:ph type="title"/>
          </p:nvPr>
        </p:nvSpPr>
        <p:spPr>
          <a:xfrm>
            <a:off x="0" y="82551"/>
            <a:ext cx="1962113" cy="2152650"/>
          </a:xfrm>
          <a:prstGeom prst="rect">
            <a:avLst/>
          </a:prstGeom>
        </p:spPr>
        <p:txBody>
          <a:bodyPr vert="horz" lIns="91440" tIns="45720" rIns="91440" bIns="45720" rtlCol="0" anchor="t" anchorCtr="0">
            <a:normAutofit/>
          </a:bodyPr>
          <a:lstStyle>
            <a:lvl1pPr>
              <a:defRPr sz="3200" b="1">
                <a:solidFill>
                  <a:schemeClr val="bg1"/>
                </a:solidFill>
              </a:defRPr>
            </a:lvl1pPr>
          </a:lstStyle>
          <a:p>
            <a:r>
              <a:rPr lang="en-US" dirty="0" smtClean="0"/>
              <a:t>Click to Edit Master Title Style</a:t>
            </a:r>
            <a:endParaRPr lang="en-US"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C4D445-5127-444A-9B8A-B3D1ADCCB85C}" type="slidenum">
              <a:rPr lang="en-US" smtClean="0">
                <a:solidFill>
                  <a:prstClr val="white"/>
                </a:solidFill>
              </a:rPr>
              <a:pPr/>
              <a:t>‹#›</a:t>
            </a:fld>
            <a:endParaRPr lang="en-US">
              <a:solidFill>
                <a:prstClr val="white"/>
              </a:solidFill>
            </a:endParaRPr>
          </a:p>
        </p:txBody>
      </p:sp>
      <p:sp>
        <p:nvSpPr>
          <p:cNvPr id="5" name="Content Placeholder 2"/>
          <p:cNvSpPr>
            <a:spLocks noGrp="1"/>
          </p:cNvSpPr>
          <p:nvPr>
            <p:ph idx="1"/>
          </p:nvPr>
        </p:nvSpPr>
        <p:spPr>
          <a:xfrm>
            <a:off x="457200" y="961813"/>
            <a:ext cx="8229600" cy="4205864"/>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C4D445-5127-444A-9B8A-B3D1ADCCB85C}" type="slidenum">
              <a:rPr lang="en-US" smtClean="0">
                <a:solidFill>
                  <a:prstClr val="white"/>
                </a:solidFill>
              </a:rPr>
              <a:pPr/>
              <a:t>‹#›</a:t>
            </a:fld>
            <a:endParaRPr lang="en-US">
              <a:solidFill>
                <a:prstClr val="white"/>
              </a:solidFill>
            </a:endParaRPr>
          </a:p>
        </p:txBody>
      </p:sp>
      <p:sp>
        <p:nvSpPr>
          <p:cNvPr id="5" name="Content Placeholder 2"/>
          <p:cNvSpPr>
            <a:spLocks noGrp="1"/>
          </p:cNvSpPr>
          <p:nvPr>
            <p:ph idx="1"/>
          </p:nvPr>
        </p:nvSpPr>
        <p:spPr>
          <a:xfrm>
            <a:off x="457200" y="961813"/>
            <a:ext cx="8229600" cy="4205864"/>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612775"/>
          </a:xfrm>
        </p:spPr>
        <p:txBody>
          <a:bodyPr>
            <a:normAutofit/>
          </a:bodyPr>
          <a:lstStyle>
            <a:lvl1pPr>
              <a:defRPr sz="3200"/>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33400" y="1066800"/>
            <a:ext cx="8077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0" y="6492875"/>
            <a:ext cx="533400" cy="365125"/>
          </a:xfrm>
          <a:prstGeom prst="rect">
            <a:avLst/>
          </a:prstGeom>
        </p:spPr>
        <p:txBody>
          <a:bodyPr/>
          <a:lstStyle>
            <a:lvl1pPr>
              <a:defRPr sz="1200" b="1">
                <a:solidFill>
                  <a:schemeClr val="bg1"/>
                </a:solidFill>
                <a:latin typeface="+mn-lt"/>
              </a:defRPr>
            </a:lvl1pPr>
          </a:lstStyle>
          <a:p>
            <a:fld id="{BB801B3E-78CE-EB4D-B669-60AC641F9F30}" type="slidenum">
              <a:rPr lang="en-US" smtClean="0">
                <a:solidFill>
                  <a:prstClr val="white"/>
                </a:solidFill>
              </a:rPr>
              <a:pPr/>
              <a:t>‹#›</a:t>
            </a:fld>
            <a:endParaRPr lang="en-US" dirty="0">
              <a:solidFill>
                <a:prstClr val="white"/>
              </a:solidFill>
            </a:endParaRPr>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7" name="Slide Number Placeholder 6"/>
          <p:cNvSpPr>
            <a:spLocks noGrp="1"/>
          </p:cNvSpPr>
          <p:nvPr>
            <p:ph type="sldNum" sz="quarter" idx="12"/>
          </p:nvPr>
        </p:nvSpPr>
        <p:spPr>
          <a:xfrm>
            <a:off x="3657600" y="6380018"/>
            <a:ext cx="1905000" cy="457200"/>
          </a:xfrm>
        </p:spPr>
        <p:txBody>
          <a:bodyPr/>
          <a:lstStyle>
            <a:lvl1pPr>
              <a:defRPr/>
            </a:lvl1pPr>
          </a:lstStyle>
          <a:p>
            <a:fld id="{3E3C5415-30E6-4CBA-9A09-C6EEB0A7667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19943315"/>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9900" y="95250"/>
            <a:ext cx="8229600" cy="6127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040" y="121920"/>
            <a:ext cx="8229600" cy="483658"/>
          </a:xfrm>
        </p:spPr>
        <p:txBody>
          <a:bodyPr/>
          <a:lstStyle>
            <a:lvl1pPr algn="l">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44968"/>
            <a:ext cx="8229600" cy="4525963"/>
          </a:xfrm>
        </p:spPr>
        <p:txBody>
          <a:bodyPr/>
          <a:lstStyle>
            <a:lvl1pPr>
              <a:lnSpc>
                <a:spcPct val="114000"/>
              </a:lnSpc>
              <a:spcBef>
                <a:spcPts val="0"/>
              </a:spcBef>
              <a:spcAft>
                <a:spcPts val="600"/>
              </a:spcAft>
              <a:buClr>
                <a:srgbClr val="C00000"/>
              </a:buClr>
              <a:defRPr/>
            </a:lvl1pPr>
            <a:lvl2pPr>
              <a:lnSpc>
                <a:spcPct val="114000"/>
              </a:lnSpc>
              <a:spcBef>
                <a:spcPts val="0"/>
              </a:spcBef>
              <a:spcAft>
                <a:spcPts val="600"/>
              </a:spcAft>
              <a:buClr>
                <a:srgbClr val="C00000"/>
              </a:buClr>
              <a:defRPr/>
            </a:lvl2pPr>
            <a:lvl3pPr>
              <a:lnSpc>
                <a:spcPct val="114000"/>
              </a:lnSpc>
              <a:spcBef>
                <a:spcPts val="0"/>
              </a:spcBef>
              <a:spcAft>
                <a:spcPts val="600"/>
              </a:spcAft>
              <a:buClr>
                <a:srgbClr val="C00000"/>
              </a:buClr>
              <a:defRPr/>
            </a:lvl3pPr>
            <a:lvl4pPr>
              <a:lnSpc>
                <a:spcPct val="114000"/>
              </a:lnSpc>
              <a:spcBef>
                <a:spcPts val="0"/>
              </a:spcBef>
              <a:spcAft>
                <a:spcPts val="600"/>
              </a:spcAft>
              <a:buClr>
                <a:srgbClr val="C00000"/>
              </a:buClr>
              <a:defRPr/>
            </a:lvl4pPr>
            <a:lvl5pPr>
              <a:lnSpc>
                <a:spcPct val="114000"/>
              </a:lnSpc>
              <a:spcBef>
                <a:spcPts val="0"/>
              </a:spcBef>
              <a:spcAft>
                <a:spcPts val="600"/>
              </a:spcAft>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1200">
                <a:solidFill>
                  <a:schemeClr val="bg1"/>
                </a:solidFill>
                <a:latin typeface="Calibri" pitchFamily="34" charset="0"/>
              </a:defRPr>
            </a:lvl1pPr>
          </a:lstStyle>
          <a:p>
            <a:fld id="{4BC4D445-5127-444A-9B8A-B3D1ADCCB85C}" type="slidenum">
              <a:rPr lang="en-US" smtClean="0">
                <a:solidFill>
                  <a:prstClr val="white"/>
                </a:solidFill>
              </a:rPr>
              <a:pPr/>
              <a:t>‹#›</a:t>
            </a:fld>
            <a:endParaRPr lang="en-US">
              <a:solidFill>
                <a:prstClr val="white"/>
              </a:solidFill>
            </a:endParaRPr>
          </a:p>
        </p:txBody>
      </p:sp>
      <p:sp>
        <p:nvSpPr>
          <p:cNvPr id="8" name="Shape 2"/>
          <p:cNvSpPr/>
          <p:nvPr userDrawn="1"/>
        </p:nvSpPr>
        <p:spPr>
          <a:xfrm>
            <a:off x="557742" y="615738"/>
            <a:ext cx="8581947" cy="45719"/>
          </a:xfrm>
          <a:prstGeom prst="rect">
            <a:avLst/>
          </a:prstGeom>
          <a:gradFill>
            <a:gsLst>
              <a:gs pos="0">
                <a:schemeClr val="bg1">
                  <a:lumMod val="75000"/>
                </a:schemeClr>
              </a:gs>
              <a:gs pos="100000">
                <a:schemeClr val="accent1">
                  <a:lumMod val="60000"/>
                  <a:lumOff val="40000"/>
                  <a:alpha val="0"/>
                </a:schemeClr>
              </a:gs>
            </a:gsLst>
            <a:lin ang="0" scaled="1"/>
          </a:gradFill>
          <a:ln w="12700">
            <a:noFill/>
            <a:miter lim="400000"/>
          </a:ln>
        </p:spPr>
        <p:txBody>
          <a:bodyPr lIns="0" tIns="0" rIns="0" bIns="0" anchor="ctr"/>
          <a:lstStyle/>
          <a:p>
            <a:pPr algn="ctr">
              <a:defRPr>
                <a:solidFill>
                  <a:srgbClr val="F8F8F8"/>
                </a:solidFill>
              </a:defRPr>
            </a:pPr>
            <a:endParaRPr kern="0">
              <a:gradFill flip="none" rotWithShape="1">
                <a:gsLst>
                  <a:gs pos="0">
                    <a:srgbClr val="C00000"/>
                  </a:gs>
                  <a:gs pos="64999">
                    <a:srgbClr val="F0EBD5"/>
                  </a:gs>
                  <a:gs pos="100000">
                    <a:srgbClr val="D1C39F"/>
                  </a:gs>
                </a:gsLst>
                <a:lin ang="10800000" scaled="0"/>
                <a:tileRect/>
              </a:gradFil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 y="1448119"/>
            <a:ext cx="8229600" cy="3456926"/>
          </a:xfrm>
        </p:spPr>
        <p:txBody>
          <a:bodyPr/>
          <a:lstStyle>
            <a:lvl1pPr>
              <a:lnSpc>
                <a:spcPct val="114000"/>
              </a:lnSpc>
              <a:spcBef>
                <a:spcPts val="0"/>
              </a:spcBef>
              <a:spcAft>
                <a:spcPts val="600"/>
              </a:spcAft>
              <a:buClr>
                <a:srgbClr val="C00000"/>
              </a:buClr>
              <a:defRPr/>
            </a:lvl1pPr>
            <a:lvl2pPr>
              <a:lnSpc>
                <a:spcPct val="114000"/>
              </a:lnSpc>
              <a:spcBef>
                <a:spcPts val="0"/>
              </a:spcBef>
              <a:spcAft>
                <a:spcPts val="600"/>
              </a:spcAft>
              <a:buClr>
                <a:srgbClr val="C00000"/>
              </a:buClr>
              <a:defRPr/>
            </a:lvl2pPr>
            <a:lvl3pPr>
              <a:lnSpc>
                <a:spcPct val="114000"/>
              </a:lnSpc>
              <a:spcBef>
                <a:spcPts val="0"/>
              </a:spcBef>
              <a:spcAft>
                <a:spcPts val="600"/>
              </a:spcAft>
              <a:buClr>
                <a:srgbClr val="C00000"/>
              </a:buClr>
              <a:defRPr/>
            </a:lvl3pPr>
            <a:lvl4pPr>
              <a:lnSpc>
                <a:spcPct val="114000"/>
              </a:lnSpc>
              <a:spcBef>
                <a:spcPts val="0"/>
              </a:spcBef>
              <a:spcAft>
                <a:spcPts val="600"/>
              </a:spcAft>
              <a:buClr>
                <a:srgbClr val="C00000"/>
              </a:buClr>
              <a:defRPr/>
            </a:lvl4pPr>
            <a:lvl5pPr>
              <a:lnSpc>
                <a:spcPct val="114000"/>
              </a:lnSpc>
              <a:spcBef>
                <a:spcPts val="0"/>
              </a:spcBef>
              <a:spcAft>
                <a:spcPts val="600"/>
              </a:spcAft>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3"/>
          </p:nvPr>
        </p:nvSpPr>
        <p:spPr>
          <a:xfrm>
            <a:off x="574811" y="754067"/>
            <a:ext cx="8386310" cy="663572"/>
          </a:xfrm>
        </p:spPr>
        <p:txBody>
          <a:bodyPr>
            <a:normAutofit/>
          </a:bodyPr>
          <a:lstStyle>
            <a:lvl1pPr marL="0" indent="0">
              <a:buNone/>
              <a:defRPr sz="3000" b="1">
                <a:solidFill>
                  <a:srgbClr val="C00000"/>
                </a:solidFill>
              </a:defRPr>
            </a:lvl1pPr>
          </a:lstStyle>
          <a:p>
            <a:pPr lvl="0"/>
            <a:r>
              <a:rPr lang="en-US" dirty="0" smtClean="0"/>
              <a:t>Click to edit Master text styles</a:t>
            </a:r>
          </a:p>
        </p:txBody>
      </p:sp>
      <p:sp>
        <p:nvSpPr>
          <p:cNvPr id="8" name="Shape 2"/>
          <p:cNvSpPr/>
          <p:nvPr userDrawn="1"/>
        </p:nvSpPr>
        <p:spPr>
          <a:xfrm>
            <a:off x="557742" y="615738"/>
            <a:ext cx="8581947" cy="45719"/>
          </a:xfrm>
          <a:prstGeom prst="rect">
            <a:avLst/>
          </a:prstGeom>
          <a:gradFill>
            <a:gsLst>
              <a:gs pos="0">
                <a:schemeClr val="bg1">
                  <a:lumMod val="75000"/>
                </a:schemeClr>
              </a:gs>
              <a:gs pos="100000">
                <a:schemeClr val="accent1">
                  <a:lumMod val="60000"/>
                  <a:lumOff val="40000"/>
                  <a:alpha val="0"/>
                </a:schemeClr>
              </a:gs>
            </a:gsLst>
            <a:lin ang="0" scaled="1"/>
          </a:gradFill>
          <a:ln w="12700">
            <a:noFill/>
            <a:miter lim="400000"/>
          </a:ln>
        </p:spPr>
        <p:txBody>
          <a:bodyPr lIns="0" tIns="0" rIns="0" bIns="0" anchor="ctr"/>
          <a:lstStyle/>
          <a:p>
            <a:pPr algn="ctr">
              <a:defRPr>
                <a:solidFill>
                  <a:srgbClr val="F8F8F8"/>
                </a:solidFill>
              </a:defRPr>
            </a:pPr>
            <a:endParaRPr kern="0">
              <a:gradFill flip="none" rotWithShape="1">
                <a:gsLst>
                  <a:gs pos="0">
                    <a:srgbClr val="C00000"/>
                  </a:gs>
                  <a:gs pos="64999">
                    <a:srgbClr val="F0EBD5"/>
                  </a:gs>
                  <a:gs pos="100000">
                    <a:srgbClr val="D1C39F"/>
                  </a:gs>
                </a:gsLst>
                <a:lin ang="10800000" scaled="0"/>
                <a:tileRect/>
              </a:gradFill>
              <a:cs typeface="Arial"/>
              <a:sym typeface="Arial"/>
            </a:endParaRPr>
          </a:p>
        </p:txBody>
      </p:sp>
      <p:sp>
        <p:nvSpPr>
          <p:cNvPr id="10" name="Title 1"/>
          <p:cNvSpPr>
            <a:spLocks noGrp="1"/>
          </p:cNvSpPr>
          <p:nvPr>
            <p:ph type="title"/>
          </p:nvPr>
        </p:nvSpPr>
        <p:spPr>
          <a:xfrm>
            <a:off x="447040" y="121920"/>
            <a:ext cx="8229600" cy="483658"/>
          </a:xfrm>
        </p:spPr>
        <p:txBody>
          <a:bodyPr/>
          <a:lstStyle>
            <a:lvl1pPr algn="l">
              <a:defRPr>
                <a:solidFill>
                  <a:srgbClr val="C00000"/>
                </a:solidFill>
              </a:defRPr>
            </a:lvl1pPr>
          </a:lstStyle>
          <a:p>
            <a:r>
              <a:rPr lang="en-US" dirty="0" smtClean="0"/>
              <a:t>Click to edit Master title style</a:t>
            </a:r>
            <a:endParaRPr lang="en-US" dirty="0"/>
          </a:p>
        </p:txBody>
      </p:sp>
      <p:sp>
        <p:nvSpPr>
          <p:cNvPr id="11"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solidFill>
                  <a:prstClr val="white"/>
                </a:solidFill>
              </a:rPr>
              <a:pPr/>
              <a:t>‹#›</a:t>
            </a:fld>
            <a:endParaRPr lang="en-US">
              <a:solidFill>
                <a:prstClr val="white"/>
              </a:solidFill>
            </a:endParaRPr>
          </a:p>
        </p:txBody>
      </p:sp>
    </p:spTree>
    <p:extLst>
      <p:ext uri="{BB962C8B-B14F-4D97-AF65-F5344CB8AC3E}">
        <p14:creationId xmlns="" xmlns:p14="http://schemas.microsoft.com/office/powerpoint/2010/main" val="163327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962113" cy="6675120"/>
          </a:xfrm>
          <a:prstGeom prst="rect">
            <a:avLst/>
          </a:prstGeom>
          <a:gradFill>
            <a:gsLst>
              <a:gs pos="0">
                <a:srgbClr val="F58220">
                  <a:alpha val="0"/>
                </a:srgbClr>
              </a:gs>
              <a:gs pos="100000">
                <a:srgbClr val="D3D5D6"/>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prstClr val="white"/>
              </a:solidFill>
              <a:sym typeface="Arial"/>
            </a:endParaRPr>
          </a:p>
        </p:txBody>
      </p:sp>
      <p:sp>
        <p:nvSpPr>
          <p:cNvPr id="8" name="Shape 22"/>
          <p:cNvSpPr>
            <a:spLocks noGrp="1"/>
          </p:cNvSpPr>
          <p:nvPr>
            <p:ph type="body" idx="1"/>
          </p:nvPr>
        </p:nvSpPr>
        <p:spPr>
          <a:xfrm>
            <a:off x="2296160" y="325120"/>
            <a:ext cx="6431280" cy="5370874"/>
          </a:xfrm>
          <a:prstGeom prst="rect">
            <a:avLst/>
          </a:prstGeo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defRPr sz="1800">
                <a:solidFill>
                  <a:srgbClr val="000000"/>
                </a:solidFill>
              </a:defRPr>
            </a:pPr>
            <a:r>
              <a:rPr sz="2900" dirty="0">
                <a:solidFill>
                  <a:srgbClr val="58595B"/>
                </a:solidFill>
              </a:rPr>
              <a:t>Body Level One</a:t>
            </a:r>
          </a:p>
          <a:p>
            <a:pPr lvl="1">
              <a:defRPr sz="1800">
                <a:solidFill>
                  <a:srgbClr val="000000"/>
                </a:solidFill>
              </a:defRPr>
            </a:pPr>
            <a:r>
              <a:rPr sz="2900" dirty="0">
                <a:solidFill>
                  <a:srgbClr val="58595B"/>
                </a:solidFill>
              </a:rPr>
              <a:t>Body Level Two</a:t>
            </a:r>
          </a:p>
          <a:p>
            <a:pPr lvl="2">
              <a:defRPr sz="1800">
                <a:solidFill>
                  <a:srgbClr val="000000"/>
                </a:solidFill>
              </a:defRPr>
            </a:pPr>
            <a:r>
              <a:rPr sz="2900" dirty="0">
                <a:solidFill>
                  <a:srgbClr val="58595B"/>
                </a:solidFill>
              </a:rPr>
              <a:t>Body Level Three</a:t>
            </a:r>
          </a:p>
          <a:p>
            <a:pPr lvl="3">
              <a:defRPr sz="1800">
                <a:solidFill>
                  <a:srgbClr val="000000"/>
                </a:solidFill>
              </a:defRPr>
            </a:pPr>
            <a:r>
              <a:rPr sz="2900" dirty="0">
                <a:solidFill>
                  <a:srgbClr val="58595B"/>
                </a:solidFill>
              </a:rPr>
              <a:t>Body Level Four</a:t>
            </a:r>
          </a:p>
          <a:p>
            <a:pPr lvl="4">
              <a:defRPr sz="1800">
                <a:solidFill>
                  <a:srgbClr val="000000"/>
                </a:solidFill>
              </a:defRPr>
            </a:pPr>
            <a:r>
              <a:rPr sz="2900" dirty="0">
                <a:solidFill>
                  <a:srgbClr val="58595B"/>
                </a:solidFill>
              </a:rPr>
              <a:t>Body Level Five</a:t>
            </a:r>
          </a:p>
        </p:txBody>
      </p:sp>
      <p:sp>
        <p:nvSpPr>
          <p:cNvPr id="9" name="Title Placeholder 1"/>
          <p:cNvSpPr>
            <a:spLocks noGrp="1"/>
          </p:cNvSpPr>
          <p:nvPr>
            <p:ph type="title"/>
          </p:nvPr>
        </p:nvSpPr>
        <p:spPr>
          <a:xfrm>
            <a:off x="0" y="82551"/>
            <a:ext cx="1962113" cy="2152650"/>
          </a:xfrm>
          <a:prstGeom prst="rect">
            <a:avLst/>
          </a:prstGeom>
        </p:spPr>
        <p:txBody>
          <a:bodyPr vert="horz" lIns="91440" tIns="45720" rIns="91440" bIns="45720" rtlCol="0" anchor="t" anchorCtr="0">
            <a:normAutofit/>
          </a:bodyPr>
          <a:lstStyle>
            <a:lvl1pPr>
              <a:defRPr sz="3200" b="1">
                <a:solidFill>
                  <a:schemeClr val="bg1"/>
                </a:solidFill>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solidFill>
                  <a:prstClr val="white"/>
                </a:solidFill>
              </a:rPr>
              <a:pPr/>
              <a:t>‹#›</a:t>
            </a:fld>
            <a:endParaRPr lang="en-US">
              <a:solidFill>
                <a:prstClr val="white"/>
              </a:solidFill>
            </a:endParaRPr>
          </a:p>
        </p:txBody>
      </p:sp>
    </p:spTree>
    <p:extLst>
      <p:ext uri="{BB962C8B-B14F-4D97-AF65-F5344CB8AC3E}">
        <p14:creationId xmlns="" xmlns:p14="http://schemas.microsoft.com/office/powerpoint/2010/main" val="205097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7520" y="142240"/>
            <a:ext cx="8229600" cy="473498"/>
          </a:xfr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882220"/>
            <a:ext cx="4038600" cy="4525963"/>
          </a:xfrm>
        </p:spPr>
        <p:txBody>
          <a:bodyPr/>
          <a:lstStyle>
            <a:lvl1pPr>
              <a:buClr>
                <a:srgbClr val="C00000"/>
              </a:buClr>
              <a:defRPr sz="2800"/>
            </a:lvl1pPr>
            <a:lvl2pPr>
              <a:buClr>
                <a:srgbClr val="C00000"/>
              </a:buClr>
              <a:defRPr sz="2400"/>
            </a:lvl2pPr>
            <a:lvl3pPr>
              <a:buClr>
                <a:srgbClr val="C00000"/>
              </a:buClr>
              <a:defRPr sz="2000"/>
            </a:lvl3pPr>
            <a:lvl4pPr>
              <a:buClr>
                <a:srgbClr val="C00000"/>
              </a:buClr>
              <a:defRPr sz="1800"/>
            </a:lvl4pPr>
            <a:lvl5pPr>
              <a:buClr>
                <a:srgbClr val="C00000"/>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82220"/>
            <a:ext cx="4038600" cy="4525963"/>
          </a:xfrm>
        </p:spPr>
        <p:txBody>
          <a:bodyPr/>
          <a:lstStyle>
            <a:lvl1pPr>
              <a:buClr>
                <a:srgbClr val="C00000"/>
              </a:buClr>
              <a:defRPr sz="2800"/>
            </a:lvl1pPr>
            <a:lvl2pPr>
              <a:buClr>
                <a:srgbClr val="C00000"/>
              </a:buClr>
              <a:defRPr sz="2400"/>
            </a:lvl2pPr>
            <a:lvl3pPr>
              <a:buClr>
                <a:srgbClr val="C00000"/>
              </a:buClr>
              <a:defRPr sz="2000"/>
            </a:lvl3pPr>
            <a:lvl4pPr>
              <a:buClr>
                <a:srgbClr val="C00000"/>
              </a:buClr>
              <a:defRPr sz="1800"/>
            </a:lvl4pPr>
            <a:lvl5pPr>
              <a:buClr>
                <a:srgbClr val="C00000"/>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hape 2"/>
          <p:cNvSpPr/>
          <p:nvPr userDrawn="1"/>
        </p:nvSpPr>
        <p:spPr>
          <a:xfrm>
            <a:off x="557742" y="615738"/>
            <a:ext cx="8581947" cy="45719"/>
          </a:xfrm>
          <a:prstGeom prst="rect">
            <a:avLst/>
          </a:prstGeom>
          <a:gradFill>
            <a:gsLst>
              <a:gs pos="0">
                <a:schemeClr val="bg1">
                  <a:lumMod val="75000"/>
                </a:schemeClr>
              </a:gs>
              <a:gs pos="100000">
                <a:schemeClr val="accent1">
                  <a:lumMod val="60000"/>
                  <a:lumOff val="40000"/>
                  <a:alpha val="0"/>
                </a:schemeClr>
              </a:gs>
            </a:gsLst>
            <a:lin ang="0" scaled="1"/>
          </a:gradFill>
          <a:ln w="12700">
            <a:noFill/>
            <a:miter lim="400000"/>
          </a:ln>
        </p:spPr>
        <p:txBody>
          <a:bodyPr lIns="0" tIns="0" rIns="0" bIns="0" anchor="ctr"/>
          <a:lstStyle/>
          <a:p>
            <a:pPr algn="ctr">
              <a:defRPr>
                <a:solidFill>
                  <a:srgbClr val="F8F8F8"/>
                </a:solidFill>
              </a:defRPr>
            </a:pPr>
            <a:endParaRPr kern="0">
              <a:gradFill flip="none" rotWithShape="1">
                <a:gsLst>
                  <a:gs pos="0">
                    <a:srgbClr val="C00000"/>
                  </a:gs>
                  <a:gs pos="64999">
                    <a:srgbClr val="F0EBD5"/>
                  </a:gs>
                  <a:gs pos="100000">
                    <a:srgbClr val="D1C39F"/>
                  </a:gs>
                </a:gsLst>
                <a:lin ang="10800000" scaled="0"/>
                <a:tileRect/>
              </a:gradFill>
              <a:cs typeface="Arial"/>
              <a:sym typeface="Arial"/>
            </a:endParaRPr>
          </a:p>
        </p:txBody>
      </p:sp>
      <p:sp>
        <p:nvSpPr>
          <p:cNvPr id="10"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7742" y="50800"/>
            <a:ext cx="8229600" cy="615738"/>
          </a:xfrm>
        </p:spPr>
        <p:txBody>
          <a:bodyPr/>
          <a:lstStyle>
            <a:lvl1pPr>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28320" y="773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8320" y="1412875"/>
            <a:ext cx="4040188" cy="3951288"/>
          </a:xfrm>
        </p:spPr>
        <p:txBody>
          <a:bodyPr/>
          <a:lstStyle>
            <a:lvl1pPr>
              <a:buClr>
                <a:srgbClr val="C00000"/>
              </a:buClr>
              <a:defRPr sz="2400"/>
            </a:lvl1pPr>
            <a:lvl2pPr>
              <a:buClr>
                <a:srgbClr val="C00000"/>
              </a:buClr>
              <a:defRPr sz="2000"/>
            </a:lvl2pPr>
            <a:lvl3pPr>
              <a:buClr>
                <a:srgbClr val="C00000"/>
              </a:buClr>
              <a:defRPr sz="1800"/>
            </a:lvl3pPr>
            <a:lvl4pPr>
              <a:buClr>
                <a:srgbClr val="C00000"/>
              </a:buClr>
              <a:defRPr sz="1600"/>
            </a:lvl4pPr>
            <a:lvl5pPr>
              <a:buClr>
                <a:srgbClr val="C00000"/>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16145" y="773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6145" y="1412875"/>
            <a:ext cx="4041775" cy="3951288"/>
          </a:xfrm>
        </p:spPr>
        <p:txBody>
          <a:bodyPr/>
          <a:lstStyle>
            <a:lvl1pPr>
              <a:buClr>
                <a:srgbClr val="C00000"/>
              </a:buClr>
              <a:defRPr sz="2400"/>
            </a:lvl1pPr>
            <a:lvl2pPr>
              <a:buClr>
                <a:srgbClr val="C00000"/>
              </a:buClr>
              <a:defRPr sz="2000"/>
            </a:lvl2pPr>
            <a:lvl3pPr>
              <a:buClr>
                <a:srgbClr val="C00000"/>
              </a:buClr>
              <a:defRPr sz="1800"/>
            </a:lvl3pPr>
            <a:lvl4pPr>
              <a:buClr>
                <a:srgbClr val="C00000"/>
              </a:buClr>
              <a:defRPr sz="1600"/>
            </a:lvl4pPr>
            <a:lvl5pPr>
              <a:buClr>
                <a:srgbClr val="C00000"/>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hape 2"/>
          <p:cNvSpPr/>
          <p:nvPr userDrawn="1"/>
        </p:nvSpPr>
        <p:spPr>
          <a:xfrm>
            <a:off x="557742" y="615738"/>
            <a:ext cx="8581947" cy="45719"/>
          </a:xfrm>
          <a:prstGeom prst="rect">
            <a:avLst/>
          </a:prstGeom>
          <a:gradFill>
            <a:gsLst>
              <a:gs pos="0">
                <a:schemeClr val="bg1">
                  <a:lumMod val="75000"/>
                </a:schemeClr>
              </a:gs>
              <a:gs pos="100000">
                <a:schemeClr val="accent1">
                  <a:lumMod val="60000"/>
                  <a:lumOff val="40000"/>
                  <a:alpha val="0"/>
                </a:schemeClr>
              </a:gs>
            </a:gsLst>
            <a:lin ang="0" scaled="1"/>
          </a:gradFill>
          <a:ln w="12700">
            <a:noFill/>
            <a:miter lim="400000"/>
          </a:ln>
        </p:spPr>
        <p:txBody>
          <a:bodyPr lIns="0" tIns="0" rIns="0" bIns="0" anchor="ctr"/>
          <a:lstStyle/>
          <a:p>
            <a:pPr algn="ctr">
              <a:defRPr>
                <a:solidFill>
                  <a:srgbClr val="F8F8F8"/>
                </a:solidFill>
              </a:defRPr>
            </a:pPr>
            <a:endParaRPr kern="0">
              <a:gradFill flip="none" rotWithShape="1">
                <a:gsLst>
                  <a:gs pos="0">
                    <a:srgbClr val="C00000"/>
                  </a:gs>
                  <a:gs pos="64999">
                    <a:srgbClr val="F0EBD5"/>
                  </a:gs>
                  <a:gs pos="100000">
                    <a:srgbClr val="D1C39F"/>
                  </a:gs>
                </a:gsLst>
                <a:lin ang="10800000" scaled="0"/>
                <a:tileRect/>
              </a:gradFill>
              <a:cs typeface="Arial"/>
              <a:sym typeface="Arial"/>
            </a:endParaRPr>
          </a:p>
        </p:txBody>
      </p:sp>
      <p:sp>
        <p:nvSpPr>
          <p:cNvPr id="10"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57200" y="1490130"/>
            <a:ext cx="8229600" cy="4205864"/>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C4D445-5127-444A-9B8A-B3D1ADCCB85C}" type="slidenum">
              <a:rPr lang="en-US" smtClean="0">
                <a:solidFill>
                  <a:prstClr val="white"/>
                </a:solidFill>
              </a:rPr>
              <a:pPr/>
              <a:t>‹#›</a:t>
            </a:fld>
            <a:endParaRPr lang="en-US">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FUTURES ppt template artwork gray.png"/>
          <p:cNvPicPr>
            <a:picLocks noChangeAspect="1"/>
          </p:cNvPicPr>
          <p:nvPr userDrawn="1"/>
        </p:nvPicPr>
        <p:blipFill rotWithShape="1">
          <a:blip r:embed="rId28" cstate="print">
            <a:extLst>
              <a:ext uri="{28A0092B-C50C-407E-A947-70E740481C1C}">
                <a14:useLocalDpi xmlns="" xmlns:a14="http://schemas.microsoft.com/office/drawing/2010/main" val="0"/>
              </a:ext>
            </a:extLst>
          </a:blip>
          <a:srcRect b="48868"/>
          <a:stretch/>
        </p:blipFill>
        <p:spPr>
          <a:xfrm>
            <a:off x="0" y="5278107"/>
            <a:ext cx="9144000" cy="15798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90130"/>
            <a:ext cx="8229600" cy="42058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latin typeface="Calibri" pitchFamily="34" charset="0"/>
              </a:defRPr>
            </a:lvl1pPr>
          </a:lstStyle>
          <a:p>
            <a:fld id="{4BC4D445-5127-444A-9B8A-B3D1ADCCB85C}" type="slidenum">
              <a:rPr lang="en-US" kern="0" smtClean="0">
                <a:solidFill>
                  <a:prstClr val="white"/>
                </a:solidFill>
                <a:cs typeface="Arial"/>
                <a:sym typeface="Arial"/>
              </a:rPr>
              <a:pPr/>
              <a:t>‹#›</a:t>
            </a:fld>
            <a:endParaRPr lang="en-US" kern="0">
              <a:solidFill>
                <a:prstClr val="white"/>
              </a:solidFill>
              <a:cs typeface="Arial"/>
              <a:sym typeface="Arial"/>
            </a:endParaRPr>
          </a:p>
        </p:txBody>
      </p:sp>
      <p:pic>
        <p:nvPicPr>
          <p:cNvPr id="8" name="Picture 7"/>
          <p:cNvPicPr>
            <a:picLocks noChangeAspect="1"/>
          </p:cNvPicPr>
          <p:nvPr userDrawn="1"/>
        </p:nvPicPr>
        <p:blipFill>
          <a:blip r:embed="rId29" cstate="print"/>
          <a:srcRect/>
          <a:stretch>
            <a:fillRect/>
          </a:stretch>
        </p:blipFill>
        <p:spPr bwMode="auto">
          <a:xfrm>
            <a:off x="6732007" y="5815450"/>
            <a:ext cx="1775473" cy="640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defTabSz="914400" rtl="0" eaLnBrk="1" latinLnBrk="0" hangingPunct="1">
        <a:spcBef>
          <a:spcPct val="0"/>
        </a:spcBef>
        <a:buNone/>
        <a:defRPr sz="3600" kern="1200">
          <a:solidFill>
            <a:srgbClr val="C00000"/>
          </a:solidFill>
          <a:latin typeface="Franklin Gothic Book" pitchFamily="34" charset="0"/>
          <a:ea typeface="+mj-ea"/>
          <a:cs typeface="+mj-cs"/>
        </a:defRPr>
      </a:lvl1pPr>
    </p:titleStyle>
    <p:bodyStyle>
      <a:lvl1pPr marL="342900" indent="-342900" algn="l" defTabSz="914400" rtl="0" eaLnBrk="1" latinLnBrk="0" hangingPunct="1">
        <a:lnSpc>
          <a:spcPct val="114000"/>
        </a:lnSpc>
        <a:spcBef>
          <a:spcPts val="0"/>
        </a:spcBef>
        <a:spcAft>
          <a:spcPts val="600"/>
        </a:spcAft>
        <a:buClr>
          <a:srgbClr val="C00000"/>
        </a:buClr>
        <a:buFont typeface="Arial" pitchFamily="34" charset="0"/>
        <a:buChar char="•"/>
        <a:defRPr sz="2800" kern="1200">
          <a:solidFill>
            <a:srgbClr val="58595B"/>
          </a:solidFill>
          <a:latin typeface="Calibri" pitchFamily="34" charset="0"/>
          <a:ea typeface="+mn-ea"/>
          <a:cs typeface="+mn-cs"/>
        </a:defRPr>
      </a:lvl1pPr>
      <a:lvl2pPr marL="742950" indent="-285750" algn="l" defTabSz="914400" rtl="0" eaLnBrk="1" latinLnBrk="0" hangingPunct="1">
        <a:lnSpc>
          <a:spcPct val="114000"/>
        </a:lnSpc>
        <a:spcBef>
          <a:spcPts val="0"/>
        </a:spcBef>
        <a:spcAft>
          <a:spcPts val="600"/>
        </a:spcAft>
        <a:buClr>
          <a:srgbClr val="C00000"/>
        </a:buClr>
        <a:buFont typeface="Arial" pitchFamily="34" charset="0"/>
        <a:buChar char="–"/>
        <a:defRPr sz="2400" kern="1200">
          <a:solidFill>
            <a:srgbClr val="58595B"/>
          </a:solidFill>
          <a:latin typeface="Calibri" pitchFamily="34" charset="0"/>
          <a:ea typeface="+mn-ea"/>
          <a:cs typeface="+mn-cs"/>
        </a:defRPr>
      </a:lvl2pPr>
      <a:lvl3pPr marL="1143000" indent="-228600" algn="l" defTabSz="914400" rtl="0" eaLnBrk="1" latinLnBrk="0" hangingPunct="1">
        <a:lnSpc>
          <a:spcPct val="114000"/>
        </a:lnSpc>
        <a:spcBef>
          <a:spcPts val="0"/>
        </a:spcBef>
        <a:spcAft>
          <a:spcPts val="600"/>
        </a:spcAft>
        <a:buClr>
          <a:srgbClr val="C00000"/>
        </a:buClr>
        <a:buFont typeface="Arial" pitchFamily="34" charset="0"/>
        <a:buChar char="•"/>
        <a:defRPr sz="2200" kern="1200">
          <a:solidFill>
            <a:srgbClr val="58595B"/>
          </a:solidFill>
          <a:latin typeface="Calibri" pitchFamily="34" charset="0"/>
          <a:ea typeface="+mn-ea"/>
          <a:cs typeface="+mn-cs"/>
        </a:defRPr>
      </a:lvl3pPr>
      <a:lvl4pPr marL="1600200" indent="-228600" algn="l" defTabSz="914400" rtl="0" eaLnBrk="1" latinLnBrk="0" hangingPunct="1">
        <a:lnSpc>
          <a:spcPct val="114000"/>
        </a:lnSpc>
        <a:spcBef>
          <a:spcPts val="0"/>
        </a:spcBef>
        <a:spcAft>
          <a:spcPts val="600"/>
        </a:spcAft>
        <a:buClr>
          <a:srgbClr val="C00000"/>
        </a:buClr>
        <a:buFont typeface="Arial" pitchFamily="34" charset="0"/>
        <a:buChar char="–"/>
        <a:defRPr sz="2000" kern="1200">
          <a:solidFill>
            <a:srgbClr val="58595B"/>
          </a:solidFill>
          <a:latin typeface="Calibri" pitchFamily="34" charset="0"/>
          <a:ea typeface="+mn-ea"/>
          <a:cs typeface="+mn-cs"/>
        </a:defRPr>
      </a:lvl4pPr>
      <a:lvl5pPr marL="2057400" indent="-228600" algn="l" defTabSz="914400" rtl="0" eaLnBrk="1" latinLnBrk="0" hangingPunct="1">
        <a:lnSpc>
          <a:spcPct val="114000"/>
        </a:lnSpc>
        <a:spcBef>
          <a:spcPts val="0"/>
        </a:spcBef>
        <a:spcAft>
          <a:spcPts val="600"/>
        </a:spcAft>
        <a:buClr>
          <a:srgbClr val="C00000"/>
        </a:buClr>
        <a:buFont typeface="Arial" pitchFamily="34" charset="0"/>
        <a:buChar char="»"/>
        <a:defRPr sz="2000" kern="1200">
          <a:solidFill>
            <a:srgbClr val="58595B"/>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hyperlink" Target="http://www.healthcaresaboutipv.org/" TargetMode="External"/><Relationship Id="rId3" Type="http://schemas.openxmlformats.org/officeDocument/2006/relationships/notesSlide" Target="../notesSlides/notesSlide6.xml"/><Relationship Id="rId7" Type="http://schemas.openxmlformats.org/officeDocument/2006/relationships/hyperlink" Target="http://www.futureswithoutviolence.org/" TargetMode="External"/><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gif"/><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5617" r="6585"/>
          <a:stretch>
            <a:fillRect/>
          </a:stretch>
        </p:blipFill>
        <p:spPr bwMode="auto">
          <a:xfrm>
            <a:off x="0" y="0"/>
            <a:ext cx="9144000" cy="5943600"/>
          </a:xfrm>
          <a:prstGeom prst="rect">
            <a:avLst/>
          </a:prstGeom>
          <a:noFill/>
          <a:ln w="9525">
            <a:noFill/>
            <a:miter lim="800000"/>
            <a:headEnd/>
            <a:tailEnd/>
          </a:ln>
        </p:spPr>
      </p:pic>
      <p:pic>
        <p:nvPicPr>
          <p:cNvPr id="6" name="Picture 5" descr="FUTURES ppt template artwork gray.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3768165"/>
            <a:ext cx="9144000" cy="3089835"/>
          </a:xfrm>
          <a:prstGeom prst="rect">
            <a:avLst/>
          </a:prstGeom>
        </p:spPr>
      </p:pic>
      <p:sp>
        <p:nvSpPr>
          <p:cNvPr id="28" name="Shape 28"/>
          <p:cNvSpPr>
            <a:spLocks noGrp="1"/>
          </p:cNvSpPr>
          <p:nvPr>
            <p:ph type="ctrTitle" idx="4294967295"/>
          </p:nvPr>
        </p:nvSpPr>
        <p:spPr>
          <a:xfrm>
            <a:off x="152400" y="5618163"/>
            <a:ext cx="8847137" cy="706437"/>
          </a:xfrm>
        </p:spPr>
        <p:txBody>
          <a:bodyPr>
            <a:normAutofit fontScale="90000"/>
          </a:bodyPr>
          <a:lstStyle/>
          <a:p>
            <a:r>
              <a:rPr lang="en-US" dirty="0" smtClean="0">
                <a:solidFill>
                  <a:schemeClr val="bg1"/>
                </a:solidFill>
              </a:rPr>
              <a:t>Preventing and Responding to Intimate Partner Violence: A Tool for Providers</a:t>
            </a:r>
            <a:endParaRPr lang="en-US" dirty="0">
              <a:solidFill>
                <a:schemeClr val="bg1"/>
              </a:solidFill>
            </a:endParaRPr>
          </a:p>
        </p:txBody>
      </p:sp>
      <p:pic>
        <p:nvPicPr>
          <p:cNvPr id="7" name="Picture 6"/>
          <p:cNvPicPr>
            <a:picLocks noChangeAspect="1"/>
          </p:cNvPicPr>
          <p:nvPr/>
        </p:nvPicPr>
        <p:blipFill>
          <a:blip r:embed="rId5" cstate="print"/>
          <a:srcRect/>
          <a:stretch>
            <a:fillRect/>
          </a:stretch>
        </p:blipFill>
        <p:spPr bwMode="auto">
          <a:xfrm>
            <a:off x="6909289" y="4333373"/>
            <a:ext cx="1775473" cy="640438"/>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C4D445-5127-444A-9B8A-B3D1ADCCB85C}" type="slidenum">
              <a:rPr lang="en-US" smtClean="0">
                <a:solidFill>
                  <a:prstClr val="white"/>
                </a:solidFill>
              </a:rPr>
              <a:pPr/>
              <a:t>10</a:t>
            </a:fld>
            <a:endParaRPr lang="en-US">
              <a:solidFill>
                <a:prstClr val="white"/>
              </a:solidFill>
            </a:endParaRPr>
          </a:p>
        </p:txBody>
      </p:sp>
      <p:pic>
        <p:nvPicPr>
          <p:cNvPr id="3074" name="Picture 2"/>
          <p:cNvPicPr>
            <a:picLocks noChangeAspect="1" noChangeArrowheads="1"/>
          </p:cNvPicPr>
          <p:nvPr/>
        </p:nvPicPr>
        <p:blipFill>
          <a:blip r:embed="rId2" cstate="print"/>
          <a:srcRect/>
          <a:stretch>
            <a:fillRect/>
          </a:stretch>
        </p:blipFill>
        <p:spPr bwMode="auto">
          <a:xfrm>
            <a:off x="-8058" y="838201"/>
            <a:ext cx="9152058" cy="517704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C4D445-5127-444A-9B8A-B3D1ADCCB85C}" type="slidenum">
              <a:rPr lang="en-US" smtClean="0">
                <a:solidFill>
                  <a:prstClr val="white"/>
                </a:solidFill>
              </a:rPr>
              <a:pPr/>
              <a:t>11</a:t>
            </a:fld>
            <a:endParaRPr lang="en-US">
              <a:solidFill>
                <a:prstClr val="white"/>
              </a:solidFill>
            </a:endParaRPr>
          </a:p>
        </p:txBody>
      </p:sp>
      <p:pic>
        <p:nvPicPr>
          <p:cNvPr id="4098" name="Picture 2"/>
          <p:cNvPicPr>
            <a:picLocks noChangeAspect="1" noChangeArrowheads="1"/>
          </p:cNvPicPr>
          <p:nvPr/>
        </p:nvPicPr>
        <p:blipFill>
          <a:blip r:embed="rId2" cstate="print"/>
          <a:srcRect b="1765"/>
          <a:stretch>
            <a:fillRect/>
          </a:stretch>
        </p:blipFill>
        <p:spPr bwMode="auto">
          <a:xfrm>
            <a:off x="0" y="822367"/>
            <a:ext cx="9144000" cy="512123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C4D445-5127-444A-9B8A-B3D1ADCCB85C}" type="slidenum">
              <a:rPr lang="en-US" smtClean="0">
                <a:solidFill>
                  <a:prstClr val="white"/>
                </a:solidFill>
              </a:rPr>
              <a:pPr/>
              <a:t>12</a:t>
            </a:fld>
            <a:endParaRPr lang="en-US">
              <a:solidFill>
                <a:prstClr val="white"/>
              </a:solidFill>
            </a:endParaRPr>
          </a:p>
        </p:txBody>
      </p:sp>
      <p:pic>
        <p:nvPicPr>
          <p:cNvPr id="5122" name="Picture 2"/>
          <p:cNvPicPr>
            <a:picLocks noChangeAspect="1" noChangeArrowheads="1"/>
          </p:cNvPicPr>
          <p:nvPr/>
        </p:nvPicPr>
        <p:blipFill>
          <a:blip r:embed="rId2" cstate="print"/>
          <a:srcRect/>
          <a:stretch>
            <a:fillRect/>
          </a:stretch>
        </p:blipFill>
        <p:spPr bwMode="auto">
          <a:xfrm>
            <a:off x="0" y="762000"/>
            <a:ext cx="9144000" cy="527446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C4D445-5127-444A-9B8A-B3D1ADCCB85C}" type="slidenum">
              <a:rPr lang="en-US" smtClean="0">
                <a:solidFill>
                  <a:prstClr val="white"/>
                </a:solidFill>
              </a:rPr>
              <a:pPr/>
              <a:t>13</a:t>
            </a:fld>
            <a:endParaRPr lang="en-US">
              <a:solidFill>
                <a:prstClr val="white"/>
              </a:solidFill>
            </a:endParaRPr>
          </a:p>
        </p:txBody>
      </p:sp>
      <p:pic>
        <p:nvPicPr>
          <p:cNvPr id="6146" name="Picture 2"/>
          <p:cNvPicPr>
            <a:picLocks noChangeAspect="1" noChangeArrowheads="1"/>
          </p:cNvPicPr>
          <p:nvPr/>
        </p:nvPicPr>
        <p:blipFill>
          <a:blip r:embed="rId2" cstate="print"/>
          <a:srcRect/>
          <a:stretch>
            <a:fillRect/>
          </a:stretch>
        </p:blipFill>
        <p:spPr bwMode="auto">
          <a:xfrm>
            <a:off x="0" y="820692"/>
            <a:ext cx="9144000" cy="521661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C4D445-5127-444A-9B8A-B3D1ADCCB85C}" type="slidenum">
              <a:rPr lang="en-US" smtClean="0">
                <a:solidFill>
                  <a:prstClr val="white"/>
                </a:solidFill>
              </a:rPr>
              <a:pPr/>
              <a:t>14</a:t>
            </a:fld>
            <a:endParaRPr lang="en-US">
              <a:solidFill>
                <a:prstClr val="white"/>
              </a:solidFill>
            </a:endParaRPr>
          </a:p>
        </p:txBody>
      </p:sp>
      <p:pic>
        <p:nvPicPr>
          <p:cNvPr id="7170" name="Picture 2"/>
          <p:cNvPicPr>
            <a:picLocks noChangeAspect="1" noChangeArrowheads="1"/>
          </p:cNvPicPr>
          <p:nvPr/>
        </p:nvPicPr>
        <p:blipFill>
          <a:blip r:embed="rId2" cstate="print"/>
          <a:srcRect/>
          <a:stretch>
            <a:fillRect/>
          </a:stretch>
        </p:blipFill>
        <p:spPr bwMode="auto">
          <a:xfrm>
            <a:off x="-19970" y="838200"/>
            <a:ext cx="9183937" cy="51815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0"/>
          <p:cNvGrpSpPr/>
          <p:nvPr/>
        </p:nvGrpSpPr>
        <p:grpSpPr>
          <a:xfrm>
            <a:off x="262234" y="3657600"/>
            <a:ext cx="3285832" cy="2556699"/>
            <a:chOff x="205084" y="4301301"/>
            <a:chExt cx="3285832" cy="2556699"/>
          </a:xfrm>
        </p:grpSpPr>
        <p:pic>
          <p:nvPicPr>
            <p:cNvPr id="15" name="Picture 14"/>
            <p:cNvPicPr>
              <a:picLocks noChangeAspect="1"/>
            </p:cNvPicPr>
            <p:nvPr/>
          </p:nvPicPr>
          <p:blipFill>
            <a:blip r:embed="rId4" cstate="print"/>
            <a:stretch>
              <a:fillRect/>
            </a:stretch>
          </p:blipFill>
          <p:spPr>
            <a:xfrm>
              <a:off x="205084" y="4301301"/>
              <a:ext cx="3285832" cy="2556699"/>
            </a:xfrm>
            <a:prstGeom prst="rect">
              <a:avLst/>
            </a:prstGeom>
          </p:spPr>
        </p:pic>
        <p:pic>
          <p:nvPicPr>
            <p:cNvPr id="16" name="Picture 15" descr="PregWheel_draft 6.jpg"/>
            <p:cNvPicPr>
              <a:picLocks noChangeAspect="1"/>
            </p:cNvPicPr>
            <p:nvPr/>
          </p:nvPicPr>
          <p:blipFill>
            <a:blip r:embed="rId5" cstate="print"/>
            <a:stretch>
              <a:fillRect/>
            </a:stretch>
          </p:blipFill>
          <p:spPr>
            <a:xfrm>
              <a:off x="1143000" y="5486400"/>
              <a:ext cx="914400" cy="1219200"/>
            </a:xfrm>
            <a:prstGeom prst="rect">
              <a:avLst/>
            </a:prstGeom>
          </p:spPr>
        </p:pic>
      </p:grpSp>
      <p:sp>
        <p:nvSpPr>
          <p:cNvPr id="17" name="Title 1"/>
          <p:cNvSpPr txBox="1">
            <a:spLocks/>
          </p:cNvSpPr>
          <p:nvPr/>
        </p:nvSpPr>
        <p:spPr>
          <a:xfrm>
            <a:off x="381000" y="247650"/>
            <a:ext cx="8526780" cy="1047750"/>
          </a:xfrm>
          <a:prstGeom prst="rect">
            <a:avLst/>
          </a:prstGeom>
        </p:spPr>
        <p:txBody>
          <a:bodyPr>
            <a:noAutofit/>
          </a:body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sz="2400" b="1" i="0" u="none" strike="noStrike" kern="0" cap="none" spc="0" normalizeH="0" baseline="0" noProof="0" dirty="0" smtClean="0">
                <a:ln>
                  <a:noFill/>
                </a:ln>
                <a:solidFill>
                  <a:schemeClr val="bg1">
                    <a:lumMod val="50000"/>
                  </a:schemeClr>
                </a:solidFill>
                <a:uLnTx/>
                <a:uFillTx/>
                <a:latin typeface="+mj-lt"/>
                <a:ea typeface="+mj-ea"/>
                <a:cs typeface="Arial "/>
              </a:rPr>
              <a:t>National Health Resource Center on Domestic Violence</a:t>
            </a:r>
            <a:endParaRPr kumimoji="0" lang="en-US" sz="2400" b="1" i="0" u="none" strike="noStrike" kern="0" cap="none" spc="0" normalizeH="0" baseline="0" noProof="0" dirty="0">
              <a:ln>
                <a:noFill/>
              </a:ln>
              <a:solidFill>
                <a:schemeClr val="bg1">
                  <a:lumMod val="50000"/>
                </a:schemeClr>
              </a:solidFill>
              <a:uLnTx/>
              <a:uFillTx/>
              <a:latin typeface="+mj-lt"/>
              <a:ea typeface="+mj-ea"/>
              <a:cs typeface="Arial "/>
            </a:endParaRPr>
          </a:p>
        </p:txBody>
      </p:sp>
      <p:pic>
        <p:nvPicPr>
          <p:cNvPr id="19" name="Picture 18"/>
          <p:cNvPicPr>
            <a:picLocks noChangeAspect="1"/>
          </p:cNvPicPr>
          <p:nvPr/>
        </p:nvPicPr>
        <p:blipFill>
          <a:blip r:embed="rId6" cstate="print"/>
          <a:stretch>
            <a:fillRect/>
          </a:stretch>
        </p:blipFill>
        <p:spPr>
          <a:xfrm>
            <a:off x="0" y="1447800"/>
            <a:ext cx="2681334" cy="2310332"/>
          </a:xfrm>
          <a:prstGeom prst="rect">
            <a:avLst/>
          </a:prstGeom>
        </p:spPr>
      </p:pic>
      <p:sp>
        <p:nvSpPr>
          <p:cNvPr id="18" name="Content Placeholder 7"/>
          <p:cNvSpPr txBox="1">
            <a:spLocks/>
          </p:cNvSpPr>
          <p:nvPr/>
        </p:nvSpPr>
        <p:spPr>
          <a:xfrm>
            <a:off x="2743200" y="762000"/>
            <a:ext cx="6400800" cy="4191000"/>
          </a:xfrm>
          <a:prstGeom prst="rect">
            <a:avLst/>
          </a:prstGeom>
        </p:spPr>
        <p:txBody>
          <a:bodyPr/>
          <a:lstStyle/>
          <a:p>
            <a:pPr marL="0" marR="0" lvl="0" indent="0" algn="l" defTabSz="457200" rtl="0" eaLnBrk="0" fontAlgn="base" latinLnBrk="0" hangingPunct="0">
              <a:lnSpc>
                <a:spcPct val="100000"/>
              </a:lnSpc>
              <a:spcBef>
                <a:spcPct val="20000"/>
              </a:spcBef>
              <a:spcAft>
                <a:spcPts val="600"/>
              </a:spcAft>
              <a:buClr>
                <a:srgbClr val="8DC63F"/>
              </a:buClr>
              <a:buSzTx/>
              <a:buFont typeface="Arial" charset="0"/>
              <a:buNone/>
              <a:tabLst/>
              <a:defRPr/>
            </a:pPr>
            <a:r>
              <a:rPr kumimoji="0" lang="en-US" sz="2400" b="0" i="0" u="none" strike="noStrike" kern="0" cap="none" spc="0" normalizeH="0" baseline="0" noProof="0" dirty="0" smtClean="0">
                <a:ln>
                  <a:noFill/>
                </a:ln>
                <a:solidFill>
                  <a:srgbClr val="E98A00"/>
                </a:solidFill>
                <a:effectLst>
                  <a:outerShdw blurRad="50800" dist="38100" dir="2700000">
                    <a:srgbClr val="000000">
                      <a:alpha val="43000"/>
                    </a:srgbClr>
                  </a:outerShdw>
                </a:effectLst>
                <a:uLnTx/>
                <a:uFillTx/>
                <a:latin typeface="Arial Black" pitchFamily="34" charset="0"/>
                <a:ea typeface="+mn-ea"/>
                <a:cs typeface="Arial" pitchFamily="34" charset="0"/>
              </a:rPr>
              <a:t>For free technical assistance and tools including:</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000" b="1" i="0" u="none" strike="noStrike" kern="0" cap="none" spc="0" normalizeH="0" baseline="0" noProof="0" dirty="0" smtClean="0">
                <a:ln>
                  <a:noFill/>
                </a:ln>
                <a:solidFill>
                  <a:srgbClr val="58595B"/>
                </a:solidFill>
                <a:effectLst/>
                <a:uLnTx/>
                <a:uFillTx/>
                <a:latin typeface="Arial  "/>
                <a:cs typeface="Arial" pitchFamily="34" charset="0"/>
              </a:rPr>
              <a:t>Safety cards </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000" b="1" i="0" u="none" strike="noStrike" kern="0" cap="none" spc="0" normalizeH="0" baseline="0" noProof="0" dirty="0" smtClean="0">
                <a:ln>
                  <a:noFill/>
                </a:ln>
                <a:solidFill>
                  <a:srgbClr val="58595B"/>
                </a:solidFill>
                <a:effectLst/>
                <a:uLnTx/>
                <a:uFillTx/>
                <a:latin typeface="Arial  "/>
                <a:cs typeface="Arial" pitchFamily="34" charset="0"/>
              </a:rPr>
              <a:t>Training curricula</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000" b="1" i="0" u="none" strike="noStrike" kern="0" cap="none" spc="0" normalizeH="0" baseline="0" noProof="0" dirty="0" smtClean="0">
                <a:ln>
                  <a:noFill/>
                </a:ln>
                <a:solidFill>
                  <a:srgbClr val="58595B"/>
                </a:solidFill>
                <a:effectLst/>
                <a:uLnTx/>
                <a:uFillTx/>
                <a:latin typeface="Arial  "/>
                <a:cs typeface="Arial" pitchFamily="34" charset="0"/>
              </a:rPr>
              <a:t>Clinical guidelines</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000" b="1" i="0" u="none" strike="noStrike" kern="0" cap="none" spc="0" normalizeH="0" baseline="0" noProof="0" dirty="0" smtClean="0">
                <a:ln>
                  <a:noFill/>
                </a:ln>
                <a:solidFill>
                  <a:srgbClr val="58595B"/>
                </a:solidFill>
                <a:effectLst/>
                <a:uLnTx/>
                <a:uFillTx/>
                <a:latin typeface="Arial  "/>
                <a:cs typeface="Arial" pitchFamily="34" charset="0"/>
              </a:rPr>
              <a:t>State reporting law information</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000" b="1" i="0" u="none" strike="noStrike" kern="0" cap="none" spc="0" normalizeH="0" baseline="0" noProof="0" dirty="0" smtClean="0">
                <a:ln>
                  <a:noFill/>
                </a:ln>
                <a:solidFill>
                  <a:srgbClr val="58595B"/>
                </a:solidFill>
                <a:effectLst/>
                <a:uLnTx/>
                <a:uFillTx/>
                <a:latin typeface="Arial  "/>
                <a:cs typeface="Arial" pitchFamily="34" charset="0"/>
              </a:rPr>
              <a:t>Documentation tools</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000" b="1" i="0" u="none" strike="noStrike" kern="0" cap="none" spc="0" normalizeH="0" baseline="0" noProof="0" dirty="0" smtClean="0">
                <a:ln>
                  <a:noFill/>
                </a:ln>
                <a:solidFill>
                  <a:srgbClr val="58595B"/>
                </a:solidFill>
                <a:effectLst/>
                <a:uLnTx/>
                <a:uFillTx/>
                <a:latin typeface="Arial  "/>
                <a:cs typeface="Arial" pitchFamily="34" charset="0"/>
              </a:rPr>
              <a:t>Pregnancy wheels</a:t>
            </a:r>
          </a:p>
          <a:p>
            <a:pPr marL="854075" marR="0" lvl="1" indent="-333375" algn="l" defTabSz="457200" rtl="0" eaLnBrk="0" fontAlgn="base" latinLnBrk="0" hangingPunct="0">
              <a:lnSpc>
                <a:spcPct val="100000"/>
              </a:lnSpc>
              <a:spcBef>
                <a:spcPct val="20000"/>
              </a:spcBef>
              <a:spcAft>
                <a:spcPts val="600"/>
              </a:spcAft>
              <a:buClr>
                <a:srgbClr val="58595B"/>
              </a:buClr>
              <a:buSzTx/>
              <a:buFont typeface="Arial"/>
              <a:buChar char="•"/>
              <a:tabLst/>
              <a:defRPr/>
            </a:pPr>
            <a:r>
              <a:rPr kumimoji="0" lang="en-US" sz="2000" b="1" i="0" u="none" strike="noStrike" kern="0" cap="none" spc="0" normalizeH="0" baseline="0" noProof="0" dirty="0" smtClean="0">
                <a:ln>
                  <a:noFill/>
                </a:ln>
                <a:solidFill>
                  <a:srgbClr val="58595B"/>
                </a:solidFill>
                <a:effectLst/>
                <a:uLnTx/>
                <a:uFillTx/>
                <a:latin typeface="Arial  "/>
                <a:cs typeface="Arial" pitchFamily="34" charset="0"/>
              </a:rPr>
              <a:t>Posters</a:t>
            </a:r>
            <a:endParaRPr lang="en-US" sz="2000" b="1" i="1" kern="0" dirty="0" smtClean="0">
              <a:solidFill>
                <a:srgbClr val="58595B"/>
              </a:solidFill>
              <a:latin typeface="Arial  "/>
              <a:cs typeface="Arial" pitchFamily="34" charset="0"/>
            </a:endParaRPr>
          </a:p>
          <a:p>
            <a:pPr marL="854075" marR="0" lvl="1" indent="-333375" algn="l" defTabSz="457200" rtl="0" eaLnBrk="0" fontAlgn="base" latinLnBrk="0" hangingPunct="0">
              <a:lnSpc>
                <a:spcPct val="100000"/>
              </a:lnSpc>
              <a:spcBef>
                <a:spcPct val="20000"/>
              </a:spcBef>
              <a:spcAft>
                <a:spcPts val="600"/>
              </a:spcAft>
              <a:buClr>
                <a:srgbClr val="58595B"/>
              </a:buClr>
              <a:buSzTx/>
              <a:tabLst/>
              <a:defRPr/>
            </a:pPr>
            <a:r>
              <a:rPr kumimoji="0" lang="en-US" b="1" i="1" u="none" strike="noStrike" kern="0" cap="none" spc="0" normalizeH="0" noProof="0" dirty="0" smtClean="0">
                <a:ln>
                  <a:noFill/>
                </a:ln>
                <a:solidFill>
                  <a:srgbClr val="58595B"/>
                </a:solidFill>
                <a:effectLst/>
                <a:uLnTx/>
                <a:uFillTx/>
                <a:latin typeface="Arial  "/>
                <a:cs typeface="Arial" pitchFamily="34" charset="0"/>
              </a:rPr>
              <a:t>      </a:t>
            </a:r>
            <a:r>
              <a:rPr kumimoji="0" lang="en-US" b="1" i="1" u="none" strike="noStrike" kern="0" cap="none" spc="0" normalizeH="0" baseline="0" noProof="0" dirty="0" smtClean="0">
                <a:ln>
                  <a:noFill/>
                </a:ln>
                <a:solidFill>
                  <a:srgbClr val="58595B"/>
                </a:solidFill>
                <a:effectLst/>
                <a:uLnTx/>
                <a:uFillTx/>
                <a:latin typeface="Arial  "/>
                <a:cs typeface="Arial" pitchFamily="34" charset="0"/>
                <a:hlinkClick r:id="rId7"/>
              </a:rPr>
              <a:t>www.futureswithoutviolence.org</a:t>
            </a:r>
            <a:r>
              <a:rPr kumimoji="0" lang="en-US" b="1" i="1" u="none" strike="noStrike" kern="0" cap="none" spc="0" normalizeH="0" baseline="0" noProof="0" dirty="0" smtClean="0">
                <a:ln>
                  <a:noFill/>
                </a:ln>
                <a:solidFill>
                  <a:srgbClr val="58595B"/>
                </a:solidFill>
                <a:effectLst/>
                <a:uLnTx/>
                <a:uFillTx/>
                <a:latin typeface="Arial  "/>
                <a:cs typeface="Arial" pitchFamily="34" charset="0"/>
              </a:rPr>
              <a:t> and </a:t>
            </a:r>
            <a:r>
              <a:rPr kumimoji="0" lang="en-US" b="1" i="1" u="none" strike="noStrike" kern="0" cap="none" spc="0" normalizeH="0" baseline="0" noProof="0" dirty="0" smtClean="0">
                <a:ln>
                  <a:noFill/>
                </a:ln>
                <a:solidFill>
                  <a:srgbClr val="58595B"/>
                </a:solidFill>
                <a:effectLst/>
                <a:uLnTx/>
                <a:uFillTx/>
                <a:latin typeface="Arial  "/>
                <a:cs typeface="Arial" pitchFamily="34" charset="0"/>
                <a:hlinkClick r:id="rId8"/>
              </a:rPr>
              <a:t>www.healthcaresaboutipv.org</a:t>
            </a:r>
            <a:endParaRPr kumimoji="0" lang="en-US" b="1" i="1" u="none" strike="noStrike" kern="0" cap="none" spc="0" normalizeH="0" baseline="0" noProof="0" dirty="0" smtClean="0">
              <a:ln>
                <a:noFill/>
              </a:ln>
              <a:solidFill>
                <a:srgbClr val="58595B"/>
              </a:solidFill>
              <a:effectLst/>
              <a:uLnTx/>
              <a:uFillTx/>
              <a:latin typeface="Arial  "/>
              <a:cs typeface="Arial" pitchFamily="34" charset="0"/>
            </a:endParaRPr>
          </a:p>
          <a:p>
            <a:pPr marL="854075" marR="0" lvl="1" indent="-333375" algn="l" defTabSz="457200" rtl="0" eaLnBrk="0" fontAlgn="base" latinLnBrk="0" hangingPunct="0">
              <a:lnSpc>
                <a:spcPct val="100000"/>
              </a:lnSpc>
              <a:spcBef>
                <a:spcPct val="20000"/>
              </a:spcBef>
              <a:spcAft>
                <a:spcPts val="600"/>
              </a:spcAft>
              <a:buClr>
                <a:srgbClr val="58595B"/>
              </a:buClr>
              <a:buSzTx/>
              <a:tabLst/>
              <a:defRPr/>
            </a:pPr>
            <a:endParaRPr kumimoji="0" lang="en-US" sz="1600" b="0" i="1" u="none" strike="noStrike" kern="0" cap="none" spc="0" normalizeH="0" baseline="0" noProof="0" dirty="0" smtClean="0">
              <a:ln>
                <a:noFill/>
              </a:ln>
              <a:solidFill>
                <a:srgbClr val="58595B"/>
              </a:solidFill>
              <a:effectLst/>
              <a:uLnTx/>
              <a:uFillTx/>
              <a:latin typeface="Arial  "/>
            </a:endParaRPr>
          </a:p>
          <a:p>
            <a:pPr marL="454025" marR="0" lvl="1" indent="-333375" algn="l" defTabSz="457200" rtl="0" eaLnBrk="0" fontAlgn="base" latinLnBrk="0" hangingPunct="0">
              <a:lnSpc>
                <a:spcPct val="114000"/>
              </a:lnSpc>
              <a:spcBef>
                <a:spcPct val="20000"/>
              </a:spcBef>
              <a:spcAft>
                <a:spcPts val="600"/>
              </a:spcAft>
              <a:buClr>
                <a:srgbClr val="58595B"/>
              </a:buClr>
              <a:buSzTx/>
              <a:buFont typeface="Wingdings" pitchFamily="2" charset="2"/>
              <a:buNone/>
              <a:tabLst/>
              <a:defRPr/>
            </a:pPr>
            <a:endParaRPr kumimoji="0" lang="en-US" sz="2400" b="1" i="0" u="none" strike="noStrike" kern="0" cap="none" spc="0" normalizeH="0" baseline="0" noProof="0" dirty="0" smtClean="0">
              <a:ln>
                <a:noFill/>
              </a:ln>
              <a:solidFill>
                <a:srgbClr val="58595B"/>
              </a:solidFill>
              <a:effectLst/>
              <a:uLnTx/>
              <a:uFillTx/>
              <a:latin typeface="Arial  "/>
              <a:cs typeface="Arial" pitchFamily="34" charset="0"/>
            </a:endParaRPr>
          </a:p>
          <a:p>
            <a:pPr marL="454025" marR="0" lvl="1" indent="-333375" algn="l" defTabSz="457200" rtl="0" eaLnBrk="0" fontAlgn="base" latinLnBrk="0" hangingPunct="0">
              <a:lnSpc>
                <a:spcPct val="114000"/>
              </a:lnSpc>
              <a:spcBef>
                <a:spcPct val="20000"/>
              </a:spcBef>
              <a:spcAft>
                <a:spcPts val="600"/>
              </a:spcAft>
              <a:buClr>
                <a:srgbClr val="58595B"/>
              </a:buClr>
              <a:buSzTx/>
              <a:buFont typeface="Arial"/>
              <a:buChar char="•"/>
              <a:tabLst/>
              <a:defRPr/>
            </a:pPr>
            <a:endParaRPr kumimoji="0" lang="en-US" sz="2400" b="1" i="0" u="none" strike="noStrike" kern="0" cap="none" spc="0" normalizeH="0" baseline="0" noProof="0" dirty="0" smtClean="0">
              <a:ln>
                <a:noFill/>
              </a:ln>
              <a:solidFill>
                <a:srgbClr val="58595B"/>
              </a:solidFill>
              <a:effectLst/>
              <a:uLnTx/>
              <a:uFillTx/>
              <a:latin typeface="Arial  "/>
              <a:cs typeface="Arial" pitchFamily="34" charset="0"/>
            </a:endParaRPr>
          </a:p>
          <a:p>
            <a:pPr marL="454025" marR="0" lvl="1" indent="-333375" algn="l" defTabSz="457200" rtl="0" eaLnBrk="0" fontAlgn="base" latinLnBrk="0" hangingPunct="0">
              <a:lnSpc>
                <a:spcPct val="114000"/>
              </a:lnSpc>
              <a:spcBef>
                <a:spcPct val="20000"/>
              </a:spcBef>
              <a:spcAft>
                <a:spcPts val="600"/>
              </a:spcAft>
              <a:buClr>
                <a:srgbClr val="58595B"/>
              </a:buClr>
              <a:buSzTx/>
              <a:buFont typeface="Arial"/>
              <a:buChar char="•"/>
              <a:tabLst/>
              <a:defRPr/>
            </a:pPr>
            <a:endParaRPr kumimoji="0" lang="en-US" sz="2600" b="0" i="0" u="none" strike="noStrike" kern="0" cap="none" spc="0" normalizeH="0" baseline="0" noProof="0" dirty="0">
              <a:ln>
                <a:noFill/>
              </a:ln>
              <a:solidFill>
                <a:srgbClr val="58595B"/>
              </a:solidFill>
              <a:effectLst/>
              <a:uLnTx/>
              <a:uFillTx/>
              <a:latin typeface="Arial  "/>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Currently piloting these materials</a:t>
            </a:r>
            <a:endParaRPr lang="en-US" dirty="0"/>
          </a:p>
        </p:txBody>
      </p:sp>
      <p:sp>
        <p:nvSpPr>
          <p:cNvPr id="4" name="Content Placeholder 3"/>
          <p:cNvSpPr>
            <a:spLocks noGrp="1"/>
          </p:cNvSpPr>
          <p:nvPr>
            <p:ph idx="1"/>
          </p:nvPr>
        </p:nvSpPr>
        <p:spPr/>
        <p:txBody>
          <a:bodyPr anchor="ctr">
            <a:normAutofit fontScale="92500" lnSpcReduction="10000"/>
          </a:bodyPr>
          <a:lstStyle/>
          <a:p>
            <a:endParaRPr lang="en-US" dirty="0" smtClean="0"/>
          </a:p>
          <a:p>
            <a:endParaRPr lang="en-US" dirty="0" smtClean="0"/>
          </a:p>
          <a:p>
            <a:r>
              <a:rPr lang="en-US" dirty="0" smtClean="0"/>
              <a:t>“Sex, Relationships and Getting Tested” Safety Card</a:t>
            </a:r>
          </a:p>
          <a:p>
            <a:r>
              <a:rPr lang="en-US" dirty="0" smtClean="0"/>
              <a:t>Provider training curriculum on intersection of IPV/SV and HIV.</a:t>
            </a:r>
          </a:p>
          <a:p>
            <a:endParaRPr lang="en-US" dirty="0" smtClean="0"/>
          </a:p>
          <a:p>
            <a:pPr algn="ctr">
              <a:buNone/>
            </a:pPr>
            <a:r>
              <a:rPr lang="en-US" b="1" dirty="0" smtClean="0"/>
              <a:t>Please get in touch with questions or comments!</a:t>
            </a:r>
          </a:p>
          <a:p>
            <a:pPr algn="ctr">
              <a:buNone/>
            </a:pPr>
            <a:r>
              <a:rPr lang="en-US" b="1" dirty="0" smtClean="0"/>
              <a:t>Kate Vander Tuig</a:t>
            </a:r>
          </a:p>
          <a:p>
            <a:pPr algn="ctr">
              <a:buNone/>
            </a:pPr>
            <a:r>
              <a:rPr lang="en-US" b="1" dirty="0" smtClean="0"/>
              <a:t>kvandertuig@futureswithoutviolence.org</a:t>
            </a:r>
            <a:endParaRPr lang="en-US" b="1" dirty="0"/>
          </a:p>
        </p:txBody>
      </p:sp>
      <p:sp>
        <p:nvSpPr>
          <p:cNvPr id="2" name="Slide Number Placeholder 1"/>
          <p:cNvSpPr>
            <a:spLocks noGrp="1"/>
          </p:cNvSpPr>
          <p:nvPr>
            <p:ph type="sldNum" sz="quarter" idx="12"/>
          </p:nvPr>
        </p:nvSpPr>
        <p:spPr/>
        <p:txBody>
          <a:bodyPr/>
          <a:lstStyle/>
          <a:p>
            <a:fld id="{4BC4D445-5127-444A-9B8A-B3D1ADCCB85C}" type="slidenum">
              <a:rPr lang="en-US" smtClean="0">
                <a:solidFill>
                  <a:prstClr val="white"/>
                </a:solidFill>
              </a:rPr>
              <a:pPr/>
              <a:t>16</a:t>
            </a:fld>
            <a:endParaRPr lang="en-US">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to our collaborators!</a:t>
            </a:r>
            <a:endParaRPr lang="en-US" dirty="0"/>
          </a:p>
        </p:txBody>
      </p:sp>
      <p:sp>
        <p:nvSpPr>
          <p:cNvPr id="4" name="Slide Number Placeholder 3"/>
          <p:cNvSpPr>
            <a:spLocks noGrp="1"/>
          </p:cNvSpPr>
          <p:nvPr>
            <p:ph type="sldNum" sz="quarter" idx="12"/>
          </p:nvPr>
        </p:nvSpPr>
        <p:spPr/>
        <p:txBody>
          <a:bodyPr/>
          <a:lstStyle/>
          <a:p>
            <a:fld id="{4BC4D445-5127-444A-9B8A-B3D1ADCCB85C}" type="slidenum">
              <a:rPr lang="en-US" smtClean="0">
                <a:solidFill>
                  <a:prstClr val="white"/>
                </a:solidFill>
              </a:rPr>
              <a:pPr/>
              <a:t>17</a:t>
            </a:fld>
            <a:endParaRPr lang="en-US">
              <a:solidFill>
                <a:prstClr val="white"/>
              </a:solidFill>
            </a:endParaRPr>
          </a:p>
        </p:txBody>
      </p:sp>
      <p:pic>
        <p:nvPicPr>
          <p:cNvPr id="11266" name="Picture 2" descr="http://www.christiesplace.org/images/logo.gif"/>
          <p:cNvPicPr>
            <a:picLocks noChangeAspect="1" noChangeArrowheads="1"/>
          </p:cNvPicPr>
          <p:nvPr/>
        </p:nvPicPr>
        <p:blipFill>
          <a:blip r:embed="rId3" cstate="print"/>
          <a:srcRect/>
          <a:stretch>
            <a:fillRect/>
          </a:stretch>
        </p:blipFill>
        <p:spPr bwMode="auto">
          <a:xfrm>
            <a:off x="381000" y="1447800"/>
            <a:ext cx="4396504" cy="1295400"/>
          </a:xfrm>
          <a:prstGeom prst="rect">
            <a:avLst/>
          </a:prstGeom>
          <a:noFill/>
        </p:spPr>
      </p:pic>
      <p:pic>
        <p:nvPicPr>
          <p:cNvPr id="11268" name="Picture 4" descr="https://upload.wikimedia.org/wikipedia/en/4/47/Bloomberg.logo.small.horizontal.blue.png"/>
          <p:cNvPicPr>
            <a:picLocks noChangeAspect="1" noChangeArrowheads="1"/>
          </p:cNvPicPr>
          <p:nvPr/>
        </p:nvPicPr>
        <p:blipFill>
          <a:blip r:embed="rId4" cstate="print"/>
          <a:srcRect l="10599" t="20588" r="10675" b="17647"/>
          <a:stretch>
            <a:fillRect/>
          </a:stretch>
        </p:blipFill>
        <p:spPr bwMode="auto">
          <a:xfrm>
            <a:off x="4343400" y="2819400"/>
            <a:ext cx="4495800" cy="1600200"/>
          </a:xfrm>
          <a:prstGeom prst="rect">
            <a:avLst/>
          </a:prstGeom>
          <a:noFill/>
        </p:spPr>
      </p:pic>
      <p:pic>
        <p:nvPicPr>
          <p:cNvPr id="11270" name="Picture 6" descr="http://whp.ucsf.edu/wp-content/uploads/whp_logo_small.gif"/>
          <p:cNvPicPr>
            <a:picLocks noChangeAspect="1" noChangeArrowheads="1"/>
          </p:cNvPicPr>
          <p:nvPr/>
        </p:nvPicPr>
        <p:blipFill>
          <a:blip r:embed="rId5" cstate="print"/>
          <a:srcRect/>
          <a:stretch>
            <a:fillRect/>
          </a:stretch>
        </p:blipFill>
        <p:spPr bwMode="auto">
          <a:xfrm>
            <a:off x="381000" y="4114800"/>
            <a:ext cx="4391167" cy="990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forward to upcoming materials…	</a:t>
            </a:r>
            <a:endParaRPr lang="en-US" dirty="0"/>
          </a:p>
        </p:txBody>
      </p:sp>
      <p:sp>
        <p:nvSpPr>
          <p:cNvPr id="3" name="Content Placeholder 2"/>
          <p:cNvSpPr>
            <a:spLocks noGrp="1"/>
          </p:cNvSpPr>
          <p:nvPr>
            <p:ph idx="1"/>
          </p:nvPr>
        </p:nvSpPr>
        <p:spPr/>
        <p:txBody>
          <a:bodyPr/>
          <a:lstStyle/>
          <a:p>
            <a:r>
              <a:rPr lang="en-US" dirty="0" smtClean="0"/>
              <a:t>Safety Cards for LGBTQ and Trans/Gender Non-Conforming survivors</a:t>
            </a:r>
          </a:p>
          <a:p>
            <a:r>
              <a:rPr lang="en-US" dirty="0" smtClean="0"/>
              <a:t>LGBTQ Poster</a:t>
            </a:r>
            <a:endParaRPr lang="en-US" dirty="0"/>
          </a:p>
        </p:txBody>
      </p:sp>
      <p:sp>
        <p:nvSpPr>
          <p:cNvPr id="4" name="Slide Number Placeholder 3"/>
          <p:cNvSpPr>
            <a:spLocks noGrp="1"/>
          </p:cNvSpPr>
          <p:nvPr>
            <p:ph type="sldNum" sz="quarter" idx="12"/>
          </p:nvPr>
        </p:nvSpPr>
        <p:spPr/>
        <p:txBody>
          <a:bodyPr/>
          <a:lstStyle/>
          <a:p>
            <a:fld id="{4BC4D445-5127-444A-9B8A-B3D1ADCCB85C}" type="slidenum">
              <a:rPr lang="en-US" smtClean="0">
                <a:solidFill>
                  <a:prstClr val="white"/>
                </a:solidFill>
              </a:rPr>
              <a:pPr/>
              <a:t>18</a:t>
            </a:fld>
            <a:endParaRPr lang="en-US">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9"/>
          <p:cNvSpPr>
            <a:spLocks noChangeArrowheads="1"/>
          </p:cNvSpPr>
          <p:nvPr/>
        </p:nvSpPr>
        <p:spPr bwMode="auto">
          <a:xfrm>
            <a:off x="1109818" y="2170995"/>
            <a:ext cx="7239000" cy="112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3600" kern="0">
              <a:solidFill>
                <a:sysClr val="windowText" lastClr="000000"/>
              </a:solidFill>
              <a:latin typeface="Corbel" charset="0"/>
              <a:cs typeface="Arial"/>
              <a:sym typeface="Arial"/>
            </a:endParaRPr>
          </a:p>
          <a:p>
            <a:r>
              <a:rPr lang="en-US" sz="3200" kern="0">
                <a:solidFill>
                  <a:sysClr val="windowText" lastClr="000000"/>
                </a:solidFill>
                <a:latin typeface="Corbel" charset="0"/>
                <a:cs typeface="Arial"/>
                <a:sym typeface="Arial"/>
              </a:rPr>
              <a:t>                              </a:t>
            </a:r>
          </a:p>
        </p:txBody>
      </p:sp>
      <p:sp>
        <p:nvSpPr>
          <p:cNvPr id="7" name="Rounded Rectangular Callout 6"/>
          <p:cNvSpPr/>
          <p:nvPr/>
        </p:nvSpPr>
        <p:spPr>
          <a:xfrm>
            <a:off x="659668" y="575471"/>
            <a:ext cx="8118613" cy="3913556"/>
          </a:xfrm>
          <a:prstGeom prst="wedgeRoundRectCallout">
            <a:avLst>
              <a:gd name="adj1" fmla="val 119"/>
              <a:gd name="adj2" fmla="val 64783"/>
              <a:gd name="adj3" fmla="val 16667"/>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200"/>
              </a:spcAft>
              <a:defRPr/>
            </a:pPr>
            <a:r>
              <a:rPr lang="en-US" sz="4000" kern="0" dirty="0">
                <a:solidFill>
                  <a:prstClr val="white"/>
                </a:solidFill>
                <a:latin typeface="Calibri" pitchFamily="34" charset="0"/>
                <a:cs typeface="Arial" pitchFamily="34" charset="0"/>
                <a:sym typeface="Arial"/>
              </a:rPr>
              <a:t>        Research shows us that violence is both a significant cause and a significant consequence of HIV infection among women. </a:t>
            </a:r>
            <a:r>
              <a:rPr lang="en-US" kern="0" dirty="0">
                <a:solidFill>
                  <a:prstClr val="white"/>
                </a:solidFill>
                <a:latin typeface="Corbel" pitchFamily="34" charset="0"/>
                <a:sym typeface="Arial"/>
              </a:rPr>
              <a:t>	</a:t>
            </a:r>
          </a:p>
          <a:p>
            <a:pPr marL="0" lvl="1" indent="457200" algn="r">
              <a:defRPr/>
            </a:pPr>
            <a:r>
              <a:rPr lang="en-US" kern="0" dirty="0">
                <a:solidFill>
                  <a:prstClr val="white"/>
                </a:solidFill>
                <a:latin typeface="Corbel" pitchFamily="34" charset="0"/>
                <a:cs typeface="Arial" pitchFamily="34" charset="0"/>
                <a:sym typeface="Arial"/>
              </a:rPr>
              <a:t>		</a:t>
            </a:r>
            <a:r>
              <a:rPr lang="en-US" sz="1400" kern="0" dirty="0">
                <a:solidFill>
                  <a:prstClr val="white"/>
                </a:solidFill>
                <a:latin typeface="Calibri" pitchFamily="34" charset="0"/>
                <a:cs typeface="Arial" pitchFamily="34" charset="0"/>
                <a:sym typeface="Arial"/>
              </a:rPr>
              <a:t>Judy </a:t>
            </a:r>
            <a:r>
              <a:rPr lang="en-US" sz="1400" kern="0" dirty="0" err="1">
                <a:solidFill>
                  <a:prstClr val="white"/>
                </a:solidFill>
                <a:latin typeface="Calibri" pitchFamily="34" charset="0"/>
                <a:cs typeface="Arial" pitchFamily="34" charset="0"/>
                <a:sym typeface="Arial"/>
              </a:rPr>
              <a:t>Auerbach</a:t>
            </a:r>
            <a:endParaRPr lang="en-US" sz="1400" kern="0" dirty="0">
              <a:solidFill>
                <a:prstClr val="white"/>
              </a:solidFill>
              <a:latin typeface="Calibri" pitchFamily="34" charset="0"/>
              <a:cs typeface="Arial" pitchFamily="34" charset="0"/>
              <a:sym typeface="Arial"/>
            </a:endParaRPr>
          </a:p>
          <a:p>
            <a:pPr marL="0" lvl="1" indent="457200" algn="r">
              <a:defRPr/>
            </a:pPr>
            <a:r>
              <a:rPr lang="en-US" sz="1400" kern="0" dirty="0">
                <a:solidFill>
                  <a:prstClr val="white"/>
                </a:solidFill>
                <a:latin typeface="Calibri" pitchFamily="34" charset="0"/>
                <a:cs typeface="Arial" pitchFamily="34" charset="0"/>
                <a:sym typeface="Arial"/>
              </a:rPr>
              <a:t>		American Foundation for AIDS Research (</a:t>
            </a:r>
            <a:r>
              <a:rPr lang="en-US" sz="1400" kern="0" dirty="0" err="1">
                <a:solidFill>
                  <a:prstClr val="white"/>
                </a:solidFill>
                <a:latin typeface="Calibri" pitchFamily="34" charset="0"/>
                <a:cs typeface="Arial" pitchFamily="34" charset="0"/>
                <a:sym typeface="Arial"/>
              </a:rPr>
              <a:t>AmfAR</a:t>
            </a:r>
            <a:r>
              <a:rPr lang="en-US" sz="1000" kern="0" dirty="0">
                <a:solidFill>
                  <a:prstClr val="white"/>
                </a:solidFill>
                <a:latin typeface="Calibri" pitchFamily="34" charset="0"/>
                <a:cs typeface="Arial" pitchFamily="34" charset="0"/>
                <a:sym typeface="Arial"/>
              </a:rPr>
              <a:t>)</a:t>
            </a:r>
          </a:p>
        </p:txBody>
      </p:sp>
      <p:sp>
        <p:nvSpPr>
          <p:cNvPr id="22531" name="TextBox 7"/>
          <p:cNvSpPr txBox="1">
            <a:spLocks noChangeArrowheads="1"/>
          </p:cNvSpPr>
          <p:nvPr/>
        </p:nvSpPr>
        <p:spPr bwMode="auto">
          <a:xfrm>
            <a:off x="659668" y="437445"/>
            <a:ext cx="954088"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8000" kern="0" dirty="0">
                <a:solidFill>
                  <a:prstClr val="white"/>
                </a:solidFill>
                <a:sym typeface="Arial"/>
              </a:rPr>
              <a:t>“</a:t>
            </a:r>
            <a:endParaRPr lang="en-US" sz="18000" kern="0" dirty="0">
              <a:solidFill>
                <a:prstClr val="white"/>
              </a:solidFill>
              <a:sym typeface="Arial"/>
            </a:endParaRPr>
          </a:p>
        </p:txBody>
      </p:sp>
      <p:sp>
        <p:nvSpPr>
          <p:cNvPr id="22533" name="Slide Number Placeholder 3"/>
          <p:cNvSpPr>
            <a:spLocks noGrp="1"/>
          </p:cNvSpPr>
          <p:nvPr>
            <p:ph type="sldNum" sz="quarter" idx="12"/>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53F165-788F-AC4B-9C32-5139FC57B258}" type="slidenum">
              <a:rPr lang="en-US" sz="1200" b="1">
                <a:solidFill>
                  <a:prstClr val="white"/>
                </a:solidFill>
                <a:latin typeface="Corbel" charset="0"/>
              </a:rPr>
              <a:pPr eaLnBrk="1" hangingPunct="1"/>
              <a:t>2</a:t>
            </a:fld>
            <a:endParaRPr lang="en-US" sz="1200" b="1">
              <a:solidFill>
                <a:prstClr val="white"/>
              </a:solidFill>
              <a:latin typeface="Corbel" charset="0"/>
            </a:endParaRPr>
          </a:p>
        </p:txBody>
      </p:sp>
      <p:sp>
        <p:nvSpPr>
          <p:cNvPr id="22534" name="TextBox 10"/>
          <p:cNvSpPr txBox="1">
            <a:spLocks noChangeArrowheads="1"/>
          </p:cNvSpPr>
          <p:nvPr/>
        </p:nvSpPr>
        <p:spPr bwMode="auto">
          <a:xfrm rot="10800000">
            <a:off x="7050225" y="1205128"/>
            <a:ext cx="954087"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8000" kern="0" dirty="0">
                <a:solidFill>
                  <a:prstClr val="white"/>
                </a:solidFill>
                <a:sym typeface="Arial"/>
              </a:rPr>
              <a:t>“</a:t>
            </a:r>
            <a:endParaRPr lang="en-US" sz="18000" kern="0" dirty="0">
              <a:solidFill>
                <a:prstClr val="white"/>
              </a:solidFill>
              <a:sym typeface="Arial"/>
            </a:endParaRPr>
          </a:p>
        </p:txBody>
      </p:sp>
    </p:spTree>
    <p:extLst>
      <p:ext uri="{BB962C8B-B14F-4D97-AF65-F5344CB8AC3E}">
        <p14:creationId xmlns="" xmlns:p14="http://schemas.microsoft.com/office/powerpoint/2010/main" val="40480673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503851" y="633877"/>
            <a:ext cx="8685573" cy="7272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endParaRPr sz="3200" b="1" dirty="0">
              <a:solidFill>
                <a:srgbClr val="58595B"/>
              </a:solidFill>
              <a:latin typeface="Franklin Gothic Book" pitchFamily="34" charset="0"/>
              <a:ea typeface="Arial Black"/>
              <a:cs typeface="Arial Black"/>
              <a:sym typeface="Arial Black"/>
            </a:endParaRPr>
          </a:p>
        </p:txBody>
      </p:sp>
      <p:sp>
        <p:nvSpPr>
          <p:cNvPr id="119" name="Shape 119"/>
          <p:cNvSpPr/>
          <p:nvPr/>
        </p:nvSpPr>
        <p:spPr>
          <a:xfrm>
            <a:off x="469899" y="5629275"/>
            <a:ext cx="3702051" cy="33855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200">
                <a:solidFill>
                  <a:srgbClr val="808080"/>
                </a:solidFill>
                <a:latin typeface="Corbel"/>
                <a:ea typeface="Corbel"/>
                <a:cs typeface="Corbel"/>
                <a:sym typeface="Corbel"/>
              </a:defRPr>
            </a:lvl1pPr>
          </a:lstStyle>
          <a:p>
            <a:pPr lvl="0">
              <a:defRPr sz="1800">
                <a:solidFill>
                  <a:srgbClr val="000000"/>
                </a:solidFill>
              </a:defRPr>
            </a:pPr>
            <a:r>
              <a:rPr lang="en-US" sz="1100" dirty="0" smtClean="0">
                <a:solidFill>
                  <a:srgbClr val="58595B"/>
                </a:solidFill>
                <a:latin typeface="+mn-lt"/>
              </a:rPr>
              <a:t>(</a:t>
            </a:r>
            <a:r>
              <a:rPr sz="1100" dirty="0" smtClean="0">
                <a:solidFill>
                  <a:srgbClr val="58595B"/>
                </a:solidFill>
                <a:latin typeface="+mn-lt"/>
              </a:rPr>
              <a:t>Decker </a:t>
            </a:r>
            <a:r>
              <a:rPr sz="1100" dirty="0">
                <a:solidFill>
                  <a:srgbClr val="58595B"/>
                </a:solidFill>
                <a:latin typeface="+mn-lt"/>
              </a:rPr>
              <a:t>et al, 2009; </a:t>
            </a:r>
            <a:r>
              <a:rPr lang="en-US" sz="1100" dirty="0" err="1" smtClean="0">
                <a:solidFill>
                  <a:srgbClr val="58595B"/>
                </a:solidFill>
                <a:latin typeface="+mn-lt"/>
              </a:rPr>
              <a:t>Gielen</a:t>
            </a:r>
            <a:r>
              <a:rPr lang="en-US" sz="1100" dirty="0" smtClean="0">
                <a:solidFill>
                  <a:srgbClr val="58595B"/>
                </a:solidFill>
                <a:latin typeface="+mn-lt"/>
              </a:rPr>
              <a:t> et al, 2007; Decker et al, 2005; </a:t>
            </a:r>
            <a:r>
              <a:rPr lang="en-US" sz="1100" dirty="0" err="1" smtClean="0">
                <a:solidFill>
                  <a:srgbClr val="58595B"/>
                </a:solidFill>
                <a:latin typeface="+mn-lt"/>
              </a:rPr>
              <a:t>Wingood</a:t>
            </a:r>
            <a:r>
              <a:rPr lang="en-US" sz="1100" dirty="0" smtClean="0">
                <a:solidFill>
                  <a:srgbClr val="58595B"/>
                </a:solidFill>
                <a:latin typeface="+mn-lt"/>
              </a:rPr>
              <a:t> et al, 2000; Campbell &amp;</a:t>
            </a:r>
            <a:r>
              <a:rPr lang="en-US" sz="1100" dirty="0" err="1" smtClean="0">
                <a:solidFill>
                  <a:srgbClr val="58595B"/>
                </a:solidFill>
                <a:latin typeface="+mn-lt"/>
              </a:rPr>
              <a:t>Soeken</a:t>
            </a:r>
            <a:r>
              <a:rPr lang="en-US" sz="1100" dirty="0" smtClean="0">
                <a:solidFill>
                  <a:srgbClr val="58595B"/>
                </a:solidFill>
                <a:latin typeface="+mn-lt"/>
              </a:rPr>
              <a:t>, 1999)</a:t>
            </a:r>
            <a:endParaRPr sz="1100" dirty="0">
              <a:solidFill>
                <a:srgbClr val="58595B"/>
              </a:solidFill>
              <a:latin typeface="+mn-lt"/>
            </a:endParaRPr>
          </a:p>
        </p:txBody>
      </p:sp>
      <p:sp>
        <p:nvSpPr>
          <p:cNvPr id="9" name="Title 8"/>
          <p:cNvSpPr>
            <a:spLocks noGrp="1"/>
          </p:cNvSpPr>
          <p:nvPr>
            <p:ph type="title"/>
          </p:nvPr>
        </p:nvSpPr>
        <p:spPr/>
        <p:txBody>
          <a:bodyPr>
            <a:normAutofit fontScale="90000"/>
          </a:bodyPr>
          <a:lstStyle/>
          <a:p>
            <a:pPr lvl="0"/>
            <a:r>
              <a:rPr lang="en-US" dirty="0" smtClean="0">
                <a:sym typeface="Arial Black"/>
              </a:rPr>
              <a:t>Statistics: HIV + IPV</a:t>
            </a:r>
            <a:endParaRPr lang="en-US" dirty="0"/>
          </a:p>
        </p:txBody>
      </p:sp>
      <p:sp>
        <p:nvSpPr>
          <p:cNvPr id="11" name="Shape 117"/>
          <p:cNvSpPr>
            <a:spLocks noGrp="1"/>
          </p:cNvSpPr>
          <p:nvPr>
            <p:ph idx="1"/>
          </p:nvPr>
        </p:nvSpPr>
        <p:spPr>
          <a:xfrm>
            <a:off x="2809875" y="1143000"/>
            <a:ext cx="6334124" cy="3200400"/>
          </a:xfrm>
          <a:solidFill>
            <a:srgbClr val="DD890D"/>
          </a:solidFill>
        </p:spPr>
        <p:txBody>
          <a:bodyPr>
            <a:normAutofit fontScale="92500" lnSpcReduction="10000"/>
          </a:bodyPr>
          <a:lstStyle/>
          <a:p>
            <a:r>
              <a:rPr lang="en-US" dirty="0" smtClean="0">
                <a:solidFill>
                  <a:schemeClr val="bg1"/>
                </a:solidFill>
                <a:sym typeface="Arial Bold"/>
              </a:rPr>
              <a:t>Women and girls who are victims of GBV are </a:t>
            </a:r>
            <a:r>
              <a:rPr lang="en-US" sz="3000" b="1" dirty="0" smtClean="0">
                <a:solidFill>
                  <a:srgbClr val="C00000"/>
                </a:solidFill>
                <a:sym typeface="Arial Bold"/>
              </a:rPr>
              <a:t>4 times </a:t>
            </a:r>
            <a:r>
              <a:rPr lang="en-US" dirty="0" smtClean="0">
                <a:solidFill>
                  <a:schemeClr val="bg1"/>
                </a:solidFill>
                <a:sym typeface="Arial Bold"/>
              </a:rPr>
              <a:t>more likely to become infected with STIs including HIV.</a:t>
            </a:r>
          </a:p>
          <a:p>
            <a:r>
              <a:rPr lang="en-US" dirty="0" smtClean="0">
                <a:solidFill>
                  <a:schemeClr val="bg1"/>
                </a:solidFill>
              </a:rPr>
              <a:t>Women who were beaten or dominated by their partners were </a:t>
            </a:r>
            <a:r>
              <a:rPr lang="en-US" sz="3000" b="1" dirty="0" smtClean="0">
                <a:solidFill>
                  <a:srgbClr val="C00000"/>
                </a:solidFill>
              </a:rPr>
              <a:t>48% more likely </a:t>
            </a:r>
            <a:r>
              <a:rPr lang="en-US" dirty="0" smtClean="0">
                <a:solidFill>
                  <a:schemeClr val="bg1"/>
                </a:solidFill>
              </a:rPr>
              <a:t>to become infected with HIV than women in non-violent relationships.</a:t>
            </a:r>
            <a:r>
              <a:rPr lang="en-US" dirty="0" smtClean="0">
                <a:solidFill>
                  <a:schemeClr val="bg1"/>
                </a:solidFill>
                <a:sym typeface="Arial Bold"/>
              </a:rPr>
              <a:t> </a:t>
            </a:r>
            <a:endParaRPr lang="en-US" dirty="0" smtClean="0">
              <a:solidFill>
                <a:schemeClr val="bg1"/>
              </a:solidFill>
            </a:endParaRPr>
          </a:p>
        </p:txBody>
      </p:sp>
      <p:sp>
        <p:nvSpPr>
          <p:cNvPr id="8" name="Slide Number Placeholder 3"/>
          <p:cNvSpPr>
            <a:spLocks noGrp="1"/>
          </p:cNvSpPr>
          <p:nvPr>
            <p:ph type="sldNum" sz="quarter" idx="12"/>
          </p:nvPr>
        </p:nvSpPr>
        <p:spPr/>
        <p:txBody>
          <a:bodyPr/>
          <a:lstStyle/>
          <a:p>
            <a:fld id="{4BC4D445-5127-444A-9B8A-B3D1ADCCB85C}" type="slidenum">
              <a:rPr lang="en-US" smtClean="0"/>
              <a:pPr/>
              <a:t>3</a:t>
            </a:fld>
            <a:endParaRPr lang="en-US"/>
          </a:p>
        </p:txBody>
      </p:sp>
      <p:pic>
        <p:nvPicPr>
          <p:cNvPr id="9218" name="Picture 2" descr="C:\Users\kate\Downloads\women sitting couch.jpg"/>
          <p:cNvPicPr>
            <a:picLocks noChangeAspect="1" noChangeArrowheads="1"/>
          </p:cNvPicPr>
          <p:nvPr/>
        </p:nvPicPr>
        <p:blipFill>
          <a:blip r:embed="rId3" cstate="print"/>
          <a:srcRect t="5056" r="53942" b="25843"/>
          <a:stretch>
            <a:fillRect/>
          </a:stretch>
        </p:blipFill>
        <p:spPr bwMode="auto">
          <a:xfrm>
            <a:off x="0" y="1143000"/>
            <a:ext cx="2819400" cy="3200400"/>
          </a:xfrm>
          <a:prstGeom prst="rect">
            <a:avLst/>
          </a:prstGeom>
          <a:noFill/>
        </p:spPr>
      </p:pic>
    </p:spTree>
    <p:extLst>
      <p:ext uri="{BB962C8B-B14F-4D97-AF65-F5344CB8AC3E}">
        <p14:creationId xmlns="" xmlns:p14="http://schemas.microsoft.com/office/powerpoint/2010/main" val="13092918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smtClean="0">
                <a:sym typeface="Arial Black"/>
              </a:rPr>
              <a:t>Statistics: HIV + IPV</a:t>
            </a:r>
            <a:endParaRPr lang="en-US" dirty="0"/>
          </a:p>
        </p:txBody>
      </p:sp>
      <p:sp>
        <p:nvSpPr>
          <p:cNvPr id="53253" name="Text Box 4"/>
          <p:cNvSpPr txBox="1">
            <a:spLocks noChangeArrowheads="1"/>
          </p:cNvSpPr>
          <p:nvPr/>
        </p:nvSpPr>
        <p:spPr bwMode="auto">
          <a:xfrm>
            <a:off x="7480300" y="5154613"/>
            <a:ext cx="1357313" cy="276225"/>
          </a:xfrm>
          <a:prstGeom prst="rect">
            <a:avLst/>
          </a:prstGeom>
        </p:spPr>
        <p:txBody>
          <a:bodyPr wrap="none">
            <a:spAutoFit/>
          </a:bodyPr>
          <a:lstStyle/>
          <a:p>
            <a:pPr>
              <a:defRPr/>
            </a:pPr>
            <a:r>
              <a:rPr lang="en-US" sz="1200" dirty="0">
                <a:solidFill>
                  <a:schemeClr val="bg1">
                    <a:lumMod val="50000"/>
                  </a:schemeClr>
                </a:solidFill>
                <a:latin typeface="Corbel" pitchFamily="34" charset="0"/>
                <a:ea typeface="+mn-ea"/>
                <a:cs typeface="Arial" pitchFamily="34" charset="0"/>
              </a:rPr>
              <a:t>Shelton et al, 2005</a:t>
            </a:r>
          </a:p>
        </p:txBody>
      </p:sp>
      <p:sp>
        <p:nvSpPr>
          <p:cNvPr id="5" name="Slide Number Placeholder 4"/>
          <p:cNvSpPr>
            <a:spLocks noGrp="1"/>
          </p:cNvSpPr>
          <p:nvPr>
            <p:ph type="sldNum" sz="quarter" idx="12"/>
          </p:nvPr>
        </p:nvSpPr>
        <p:spPr/>
        <p:txBody>
          <a:bodyPr/>
          <a:lstStyle/>
          <a:p>
            <a:fld id="{4BC4D445-5127-444A-9B8A-B3D1ADCCB85C}" type="slidenum">
              <a:rPr lang="en-US" smtClean="0"/>
              <a:pPr/>
              <a:t>4</a:t>
            </a:fld>
            <a:endParaRPr lang="en-US"/>
          </a:p>
        </p:txBody>
      </p:sp>
      <p:sp>
        <p:nvSpPr>
          <p:cNvPr id="6" name="Shape 117"/>
          <p:cNvSpPr txBox="1">
            <a:spLocks/>
          </p:cNvSpPr>
          <p:nvPr/>
        </p:nvSpPr>
        <p:spPr>
          <a:xfrm>
            <a:off x="0" y="1206918"/>
            <a:ext cx="6934200" cy="3365082"/>
          </a:xfrm>
          <a:prstGeom prst="rect">
            <a:avLst/>
          </a:prstGeom>
          <a:solidFill>
            <a:srgbClr val="DD890D"/>
          </a:solidFill>
        </p:spPr>
        <p:txBody>
          <a:bodyPr vert="horz" lIns="91440" tIns="45720" rIns="91440" bIns="45720" rtlCol="0">
            <a:normAutofit/>
          </a:bodyPr>
          <a:lstStyle/>
          <a:p>
            <a:pPr marL="228600">
              <a:buNone/>
            </a:pPr>
            <a:endParaRPr lang="en-US" sz="2400" b="1" dirty="0" smtClean="0">
              <a:solidFill>
                <a:srgbClr val="C00000"/>
              </a:solidFill>
            </a:endParaRPr>
          </a:p>
          <a:p>
            <a:pPr marL="228600">
              <a:buNone/>
            </a:pPr>
            <a:r>
              <a:rPr lang="en-US" sz="2400" b="1" dirty="0" smtClean="0">
                <a:solidFill>
                  <a:srgbClr val="C00000"/>
                </a:solidFill>
              </a:rPr>
              <a:t>Among a sample of HIV-positive men:</a:t>
            </a:r>
          </a:p>
          <a:p>
            <a:pPr marL="228600">
              <a:lnSpc>
                <a:spcPct val="150000"/>
              </a:lnSpc>
              <a:buFont typeface="Arial" pitchFamily="34" charset="0"/>
              <a:buChar char="•"/>
            </a:pPr>
            <a:r>
              <a:rPr lang="en-US" sz="2400" dirty="0" smtClean="0">
                <a:solidFill>
                  <a:schemeClr val="bg1"/>
                </a:solidFill>
              </a:rPr>
              <a:t>39% reported physical violence by a primary sexual partner</a:t>
            </a:r>
          </a:p>
          <a:p>
            <a:pPr marL="228600">
              <a:lnSpc>
                <a:spcPct val="150000"/>
              </a:lnSpc>
              <a:buFont typeface="Arial" pitchFamily="34" charset="0"/>
              <a:buChar char="•"/>
            </a:pPr>
            <a:r>
              <a:rPr lang="en-US" sz="2400" dirty="0" smtClean="0">
                <a:solidFill>
                  <a:schemeClr val="bg1"/>
                </a:solidFill>
              </a:rPr>
              <a:t>17% reported physical violence by a casual sexual partner</a:t>
            </a:r>
          </a:p>
        </p:txBody>
      </p:sp>
      <p:pic>
        <p:nvPicPr>
          <p:cNvPr id="8194" name="Picture 2" descr="C:\Users\kate\Desktop\pics\Man outdoors smiling 2.jpg"/>
          <p:cNvPicPr>
            <a:picLocks noChangeAspect="1" noChangeArrowheads="1"/>
          </p:cNvPicPr>
          <p:nvPr/>
        </p:nvPicPr>
        <p:blipFill>
          <a:blip r:embed="rId3" cstate="print"/>
          <a:srcRect/>
          <a:stretch>
            <a:fillRect/>
          </a:stretch>
        </p:blipFill>
        <p:spPr bwMode="auto">
          <a:xfrm>
            <a:off x="6934200" y="1219200"/>
            <a:ext cx="2209800" cy="3352800"/>
          </a:xfrm>
          <a:prstGeom prst="rect">
            <a:avLst/>
          </a:prstGeom>
          <a:noFill/>
        </p:spPr>
      </p:pic>
    </p:spTree>
    <p:extLst>
      <p:ext uri="{BB962C8B-B14F-4D97-AF65-F5344CB8AC3E}">
        <p14:creationId xmlns="" xmlns:p14="http://schemas.microsoft.com/office/powerpoint/2010/main" val="17008960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152400" y="914400"/>
            <a:ext cx="8991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0"/>
              </a:spcBef>
              <a:spcAft>
                <a:spcPts val="600"/>
              </a:spcAft>
              <a:buClr>
                <a:srgbClr val="58595B"/>
              </a:buClr>
              <a:buSzPct val="100000"/>
              <a:tabLst/>
              <a:defRPr/>
            </a:pPr>
            <a:r>
              <a:rPr lang="en-US" sz="2200" b="1" dirty="0" smtClean="0">
                <a:solidFill>
                  <a:srgbClr val="F58220"/>
                </a:solidFill>
                <a:latin typeface="Arial" pitchFamily="34" charset="0"/>
                <a:cs typeface="Arial" pitchFamily="34" charset="0"/>
              </a:rPr>
              <a:t>C: </a:t>
            </a:r>
            <a:r>
              <a:rPr kumimoji="0" lang="en-US" sz="2200" b="1" i="0" u="none" strike="noStrike" kern="1200" cap="none" spc="0" normalizeH="0" baseline="0" noProof="0" dirty="0" smtClean="0">
                <a:ln>
                  <a:noFill/>
                </a:ln>
                <a:solidFill>
                  <a:srgbClr val="F58220"/>
                </a:solidFill>
                <a:effectLst/>
                <a:uLnTx/>
                <a:uFillTx/>
                <a:latin typeface="Arial" pitchFamily="34" charset="0"/>
                <a:ea typeface="+mn-ea"/>
                <a:cs typeface="Arial" pitchFamily="34" charset="0"/>
              </a:rPr>
              <a:t>Confidentiality</a:t>
            </a:r>
            <a:r>
              <a:rPr kumimoji="0" lang="en-US" sz="2200" b="1" i="0" u="none" strike="noStrike" kern="1200" cap="none" spc="0" normalizeH="0" baseline="0" noProof="0" dirty="0" smtClean="0">
                <a:ln>
                  <a:noFill/>
                </a:ln>
                <a:solidFill>
                  <a:srgbClr val="595959"/>
                </a:solidFill>
                <a:effectLst/>
                <a:uLnTx/>
                <a:uFillTx/>
                <a:latin typeface="Arial" pitchFamily="34" charset="0"/>
                <a:ea typeface="+mn-ea"/>
                <a:cs typeface="Arial" pitchFamily="34" charset="0"/>
              </a:rPr>
              <a:t>: </a:t>
            </a:r>
            <a:r>
              <a:rPr kumimoji="0" lang="en-US" sz="2200" i="0" u="none" strike="noStrike" kern="1200" cap="none" spc="0" normalizeH="0" baseline="0" noProof="0" dirty="0" smtClean="0">
                <a:ln>
                  <a:noFill/>
                </a:ln>
                <a:solidFill>
                  <a:srgbClr val="595959"/>
                </a:solidFill>
                <a:effectLst/>
                <a:uLnTx/>
                <a:uFillTx/>
                <a:latin typeface="Arial" pitchFamily="34" charset="0"/>
                <a:ea typeface="+mn-ea"/>
                <a:cs typeface="Arial" pitchFamily="34" charset="0"/>
              </a:rPr>
              <a:t>Disclose</a:t>
            </a:r>
            <a:r>
              <a:rPr kumimoji="0" lang="en-US" sz="2200" i="0" u="none" strike="noStrike" kern="1200" cap="none" spc="0" normalizeH="0" noProof="0" dirty="0" smtClean="0">
                <a:ln>
                  <a:noFill/>
                </a:ln>
                <a:solidFill>
                  <a:srgbClr val="595959"/>
                </a:solidFill>
                <a:effectLst/>
                <a:uLnTx/>
                <a:uFillTx/>
                <a:latin typeface="Arial" pitchFamily="34" charset="0"/>
                <a:ea typeface="+mn-ea"/>
                <a:cs typeface="Arial" pitchFamily="34" charset="0"/>
              </a:rPr>
              <a:t> limits of confidentiality </a:t>
            </a:r>
            <a:r>
              <a:rPr lang="en-US" sz="2200" noProof="0" dirty="0" smtClean="0">
                <a:solidFill>
                  <a:srgbClr val="595959"/>
                </a:solidFill>
                <a:latin typeface="Arial" pitchFamily="34" charset="0"/>
                <a:cs typeface="Arial" pitchFamily="34" charset="0"/>
              </a:rPr>
              <a:t>&amp; </a:t>
            </a:r>
            <a:r>
              <a:rPr kumimoji="0" lang="en-US" sz="2200" i="0" u="none" strike="noStrike" kern="1200" cap="none" spc="0" normalizeH="0" noProof="0" dirty="0" smtClean="0">
                <a:ln>
                  <a:noFill/>
                </a:ln>
                <a:solidFill>
                  <a:srgbClr val="595959"/>
                </a:solidFill>
                <a:effectLst/>
                <a:uLnTx/>
                <a:uFillTx/>
                <a:latin typeface="Arial" pitchFamily="34" charset="0"/>
                <a:ea typeface="+mn-ea"/>
                <a:cs typeface="Arial" pitchFamily="34" charset="0"/>
              </a:rPr>
              <a:t>see patient alone</a:t>
            </a:r>
            <a:r>
              <a:rPr kumimoji="0" lang="en-US" sz="2200" b="1" i="0" u="none" strike="noStrike" kern="1200" cap="none" spc="0" normalizeH="0" noProof="0" dirty="0" smtClean="0">
                <a:ln>
                  <a:noFill/>
                </a:ln>
                <a:solidFill>
                  <a:srgbClr val="595959"/>
                </a:solidFill>
                <a:effectLst/>
                <a:uLnTx/>
                <a:uFillTx/>
                <a:latin typeface="Arial" pitchFamily="34" charset="0"/>
                <a:ea typeface="+mn-ea"/>
                <a:cs typeface="Arial" pitchFamily="34" charset="0"/>
              </a:rPr>
              <a:t> </a:t>
            </a:r>
          </a:p>
          <a:p>
            <a:pPr marL="457200" marR="0" lvl="0" indent="-457200" algn="l" defTabSz="914400" rtl="0" eaLnBrk="0" fontAlgn="base" latinLnBrk="0" hangingPunct="0">
              <a:lnSpc>
                <a:spcPct val="100000"/>
              </a:lnSpc>
              <a:spcBef>
                <a:spcPct val="0"/>
              </a:spcBef>
              <a:spcAft>
                <a:spcPts val="600"/>
              </a:spcAft>
              <a:buClr>
                <a:srgbClr val="58595B"/>
              </a:buClr>
              <a:buSzPct val="100000"/>
              <a:tabLst/>
              <a:defRPr/>
            </a:pPr>
            <a:r>
              <a:rPr kumimoji="0" lang="en-US" sz="2200" b="1" i="0" u="none" strike="noStrike" kern="1200" cap="none" spc="0" normalizeH="0" baseline="0" noProof="0" dirty="0" smtClean="0">
                <a:ln>
                  <a:noFill/>
                </a:ln>
                <a:solidFill>
                  <a:srgbClr val="E98A00"/>
                </a:solidFill>
                <a:effectLst/>
                <a:uLnTx/>
                <a:uFillTx/>
                <a:latin typeface="Arial" pitchFamily="34" charset="0"/>
                <a:ea typeface="+mn-ea"/>
                <a:cs typeface="Arial" pitchFamily="34" charset="0"/>
              </a:rPr>
              <a:t>UE:  Universal Education: </a:t>
            </a:r>
          </a:p>
          <a:p>
            <a:pPr marL="457200" marR="0" lvl="0" indent="9525" algn="l" defTabSz="914400" rtl="0" eaLnBrk="0" fontAlgn="base" latinLnBrk="0" hangingPunct="0">
              <a:lnSpc>
                <a:spcPct val="100000"/>
              </a:lnSpc>
              <a:spcBef>
                <a:spcPct val="0"/>
              </a:spcBef>
              <a:spcAft>
                <a:spcPts val="600"/>
              </a:spcAft>
              <a:buClr>
                <a:srgbClr val="58595B"/>
              </a:buClr>
              <a:buSzPct val="100000"/>
              <a:tabLst/>
              <a:defRPr/>
            </a:pPr>
            <a:r>
              <a:rPr kumimoji="0" lang="en-US" sz="2200" b="1"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Normalize activity: </a:t>
            </a: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"I've started giving info</a:t>
            </a:r>
            <a:r>
              <a:rPr kumimoji="0" lang="en-US" sz="2200" b="0" i="0" u="none" strike="noStrike" kern="1200" cap="none" spc="0" normalizeH="0" noProof="0" dirty="0" smtClean="0">
                <a:ln>
                  <a:noFill/>
                </a:ln>
                <a:solidFill>
                  <a:srgbClr val="58595B"/>
                </a:solidFill>
                <a:effectLst/>
                <a:uLnTx/>
                <a:uFillTx/>
                <a:latin typeface="Arial" pitchFamily="34" charset="0"/>
                <a:ea typeface="+mn-ea"/>
                <a:cs typeface="Arial" pitchFamily="34" charset="0"/>
              </a:rPr>
              <a:t> on IPV </a:t>
            </a: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to all </a:t>
            </a:r>
            <a:r>
              <a:rPr lang="en-US" sz="2200" dirty="0" smtClean="0">
                <a:solidFill>
                  <a:srgbClr val="58595B"/>
                </a:solidFill>
                <a:latin typeface="Arial" pitchFamily="34" charset="0"/>
                <a:cs typeface="Arial" pitchFamily="34" charset="0"/>
              </a:rPr>
              <a:t>of my</a:t>
            </a: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 patients”</a:t>
            </a:r>
          </a:p>
          <a:p>
            <a:pPr marL="457200" marR="0" lvl="0" indent="9525" algn="l" defTabSz="914400" rtl="0" eaLnBrk="0" fontAlgn="base" latinLnBrk="0" hangingPunct="0">
              <a:lnSpc>
                <a:spcPct val="100000"/>
              </a:lnSpc>
              <a:spcBef>
                <a:spcPct val="0"/>
              </a:spcBef>
              <a:spcAft>
                <a:spcPts val="600"/>
              </a:spcAft>
              <a:buClr>
                <a:srgbClr val="58595B"/>
              </a:buClr>
              <a:buSzPct val="100000"/>
              <a:tabLst/>
              <a:defRPr/>
            </a:pPr>
            <a:r>
              <a:rPr kumimoji="0" lang="en-US" sz="2200" b="1" i="0" u="none" strike="noStrike" kern="1200" cap="none" spc="0" normalizeH="0" baseline="0" noProof="0" dirty="0" smtClean="0">
                <a:ln>
                  <a:noFill/>
                </a:ln>
                <a:solidFill>
                  <a:srgbClr val="595959"/>
                </a:solidFill>
                <a:effectLst/>
                <a:uLnTx/>
                <a:uFillTx/>
                <a:latin typeface="Arial" pitchFamily="34" charset="0"/>
                <a:ea typeface="+mn-ea"/>
                <a:cs typeface="Arial" pitchFamily="34" charset="0"/>
              </a:rPr>
              <a:t>Make the connection:</a:t>
            </a:r>
            <a:r>
              <a:rPr kumimoji="0" lang="en-US" sz="2200" b="1" i="0" u="none" strike="noStrike" kern="1200" cap="none" spc="0" normalizeH="0" baseline="0" noProof="0" dirty="0" smtClean="0">
                <a:ln>
                  <a:noFill/>
                </a:ln>
                <a:solidFill>
                  <a:srgbClr val="E98A00"/>
                </a:solidFill>
                <a:effectLst/>
                <a:uLnTx/>
                <a:uFillTx/>
                <a:latin typeface="Arial" pitchFamily="34" charset="0"/>
                <a:ea typeface="+mn-ea"/>
                <a:cs typeface="Arial" pitchFamily="34" charset="0"/>
              </a:rPr>
              <a:t> </a:t>
            </a:r>
            <a:r>
              <a:rPr kumimoji="0" lang="en-US" sz="220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Open the card </a:t>
            </a: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and do a quick review: "It talks about healthy and safe relationships…and how relationships affect  your health“ </a:t>
            </a:r>
          </a:p>
          <a:p>
            <a:pPr marL="365760" marR="0" lvl="0" indent="-365760" algn="l" defTabSz="914400" rtl="0" eaLnBrk="0" fontAlgn="base" latinLnBrk="0" hangingPunct="0">
              <a:lnSpc>
                <a:spcPct val="100000"/>
              </a:lnSpc>
              <a:spcBef>
                <a:spcPct val="0"/>
              </a:spcBef>
              <a:spcAft>
                <a:spcPts val="600"/>
              </a:spcAft>
              <a:buClr>
                <a:srgbClr val="58595B"/>
              </a:buClr>
              <a:buSzPct val="100000"/>
              <a:tabLst/>
              <a:defRPr/>
            </a:pPr>
            <a:r>
              <a:rPr lang="en-US" sz="2200" b="1" dirty="0" smtClean="0">
                <a:solidFill>
                  <a:srgbClr val="E98A00"/>
                </a:solidFill>
                <a:latin typeface="Arial" pitchFamily="34" charset="0"/>
                <a:cs typeface="Arial" pitchFamily="34" charset="0"/>
              </a:rPr>
              <a:t>S: Support</a:t>
            </a:r>
            <a:r>
              <a:rPr kumimoji="0" lang="en-US" sz="2200" b="1" i="0" u="none" strike="noStrike" kern="1200" cap="none" spc="0" normalizeH="0" baseline="0" noProof="0" dirty="0" smtClean="0">
                <a:ln>
                  <a:noFill/>
                </a:ln>
                <a:solidFill>
                  <a:srgbClr val="595959"/>
                </a:solidFill>
                <a:effectLst/>
                <a:uLnTx/>
                <a:uFillTx/>
                <a:latin typeface="Arial" pitchFamily="34" charset="0"/>
                <a:ea typeface="+mn-ea"/>
                <a:cs typeface="Arial" pitchFamily="34" charset="0"/>
              </a:rPr>
              <a:t>:</a:t>
            </a:r>
            <a:r>
              <a:rPr kumimoji="0" lang="en-US" sz="2200" b="1" i="0" u="none" strike="noStrike" kern="1200" cap="none" spc="0" normalizeH="0" baseline="0" noProof="0" dirty="0" smtClean="0">
                <a:ln>
                  <a:noFill/>
                </a:ln>
                <a:solidFill>
                  <a:srgbClr val="E98A00"/>
                </a:solidFill>
                <a:effectLst/>
                <a:uLnTx/>
                <a:uFillTx/>
                <a:latin typeface="Arial" pitchFamily="34" charset="0"/>
                <a:ea typeface="+mn-ea"/>
                <a:cs typeface="Arial" pitchFamily="34" charset="0"/>
              </a:rPr>
              <a:t> - </a:t>
            </a:r>
            <a:r>
              <a:rPr kumimoji="0" lang="en-US" sz="220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Create a sense of empowerment: </a:t>
            </a:r>
          </a:p>
          <a:p>
            <a:pPr marL="365125" marR="0" lvl="0" indent="-14288" algn="l" defTabSz="914400" rtl="0" eaLnBrk="0" fontAlgn="base" latinLnBrk="0" hangingPunct="0">
              <a:lnSpc>
                <a:spcPct val="100000"/>
              </a:lnSpc>
              <a:spcBef>
                <a:spcPct val="0"/>
              </a:spcBef>
              <a:spcAft>
                <a:spcPts val="600"/>
              </a:spcAft>
              <a:buClr>
                <a:srgbClr val="58595B"/>
              </a:buClr>
              <a:buSzPct val="100000"/>
              <a:tabLst/>
              <a:defRPr/>
            </a:pP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a:t>
            </a:r>
            <a:r>
              <a:rPr lang="en-US" sz="2200" dirty="0" smtClean="0">
                <a:solidFill>
                  <a:srgbClr val="58595B"/>
                </a:solidFill>
                <a:latin typeface="Arial" pitchFamily="34" charset="0"/>
                <a:cs typeface="Arial" pitchFamily="34" charset="0"/>
              </a:rPr>
              <a:t>w</a:t>
            </a: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e give this to everyone so they </a:t>
            </a:r>
            <a:b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b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know how to get help for </a:t>
            </a:r>
            <a:b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b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themselves </a:t>
            </a:r>
            <a:r>
              <a:rPr lang="en-US" sz="2200" dirty="0" smtClean="0">
                <a:solidFill>
                  <a:srgbClr val="58595B"/>
                </a:solidFill>
                <a:latin typeface="Arial" pitchFamily="34" charset="0"/>
                <a:cs typeface="Arial" pitchFamily="34" charset="0"/>
              </a:rPr>
              <a:t>or </a:t>
            </a: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so they can help </a:t>
            </a:r>
            <a:b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br>
            <a:r>
              <a:rPr kumimoji="0" lang="en-US" sz="2200" b="0" i="0" u="none" strike="noStrike" kern="1200" cap="none" spc="0" normalizeH="0" baseline="0" noProof="0" dirty="0" smtClean="0">
                <a:ln>
                  <a:noFill/>
                </a:ln>
                <a:solidFill>
                  <a:srgbClr val="58595B"/>
                </a:solidFill>
                <a:effectLst/>
                <a:uLnTx/>
                <a:uFillTx/>
                <a:latin typeface="Arial" pitchFamily="34" charset="0"/>
                <a:ea typeface="+mn-ea"/>
                <a:cs typeface="Arial" pitchFamily="34" charset="0"/>
              </a:rPr>
              <a:t>a friend or family member…”</a:t>
            </a:r>
          </a:p>
          <a:p>
            <a:pPr marL="365760" marR="0" lvl="0" indent="-457200" algn="l" defTabSz="914400" rtl="0" eaLnBrk="0" fontAlgn="base" latinLnBrk="0" hangingPunct="0">
              <a:lnSpc>
                <a:spcPct val="100000"/>
              </a:lnSpc>
              <a:spcBef>
                <a:spcPct val="0"/>
              </a:spcBef>
              <a:spcAft>
                <a:spcPts val="600"/>
              </a:spcAft>
              <a:buClr>
                <a:srgbClr val="58595B"/>
              </a:buClr>
              <a:buSzPct val="100000"/>
              <a:tabLst/>
              <a:defRPr/>
            </a:pPr>
            <a:r>
              <a:rPr kumimoji="0" lang="en-US" sz="2200" b="1" i="0" u="none" strike="noStrike" kern="1200" cap="none" spc="0" normalizeH="0" baseline="0" noProof="0" dirty="0" smtClean="0">
                <a:ln>
                  <a:noFill/>
                </a:ln>
                <a:solidFill>
                  <a:srgbClr val="595959"/>
                </a:solidFill>
                <a:effectLst/>
                <a:uLnTx/>
                <a:uFillTx/>
                <a:latin typeface="Arial" pitchFamily="34" charset="0"/>
                <a:ea typeface="+mn-ea"/>
                <a:cs typeface="Arial" pitchFamily="34" charset="0"/>
              </a:rPr>
              <a:t> </a:t>
            </a:r>
            <a:endParaRPr kumimoji="0" lang="en-US" sz="2200" b="1" i="0" u="none" strike="noStrike" kern="1200" cap="none" spc="0" normalizeH="0" baseline="0" noProof="0" dirty="0" smtClean="0">
              <a:ln>
                <a:noFill/>
              </a:ln>
              <a:solidFill>
                <a:srgbClr val="E98A00"/>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447040" y="121920"/>
            <a:ext cx="8925560" cy="483658"/>
          </a:xfrm>
        </p:spPr>
        <p:txBody>
          <a:bodyPr>
            <a:noAutofit/>
          </a:bodyPr>
          <a:lstStyle/>
          <a:p>
            <a:r>
              <a:rPr lang="en-US" sz="2400" b="1" dirty="0" smtClean="0">
                <a:solidFill>
                  <a:schemeClr val="bg1">
                    <a:lumMod val="50000"/>
                  </a:schemeClr>
                </a:solidFill>
              </a:rPr>
              <a:t>Addressing the Barriers: CUES universal education approach</a:t>
            </a:r>
            <a:endParaRPr lang="en-US" sz="2400"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57400" y="191726"/>
            <a:ext cx="7086600" cy="5370874"/>
          </a:xfrm>
        </p:spPr>
        <p:txBody>
          <a:bodyPr/>
          <a:lstStyle/>
          <a:p>
            <a:pPr>
              <a:buNone/>
            </a:pPr>
            <a:r>
              <a:rPr lang="en-US" dirty="0" smtClean="0"/>
              <a:t>New Safety Card for Providers!</a:t>
            </a:r>
          </a:p>
          <a:p>
            <a:pPr>
              <a:lnSpc>
                <a:spcPct val="100000"/>
              </a:lnSpc>
            </a:pPr>
            <a:r>
              <a:rPr lang="en-US" sz="2000" dirty="0" smtClean="0"/>
              <a:t>Addresses the intersection of HIV and violence.</a:t>
            </a:r>
          </a:p>
          <a:p>
            <a:pPr>
              <a:lnSpc>
                <a:spcPct val="100000"/>
              </a:lnSpc>
            </a:pPr>
            <a:r>
              <a:rPr lang="en-US" sz="2000" dirty="0" smtClean="0"/>
              <a:t>Starts the conversation and makes universal education easier</a:t>
            </a:r>
          </a:p>
          <a:p>
            <a:pPr>
              <a:lnSpc>
                <a:spcPct val="100000"/>
              </a:lnSpc>
            </a:pPr>
            <a:r>
              <a:rPr lang="en-US" sz="2000" dirty="0" smtClean="0"/>
              <a:t>Includes resources for survivors and persons recently diagnosed with HIV or STIs</a:t>
            </a:r>
            <a:endParaRPr lang="en-US" sz="2000" dirty="0"/>
          </a:p>
        </p:txBody>
      </p:sp>
      <p:sp>
        <p:nvSpPr>
          <p:cNvPr id="3" name="Title 2"/>
          <p:cNvSpPr>
            <a:spLocks noGrp="1"/>
          </p:cNvSpPr>
          <p:nvPr>
            <p:ph type="title"/>
          </p:nvPr>
        </p:nvSpPr>
        <p:spPr/>
        <p:txBody>
          <a:bodyPr/>
          <a:lstStyle/>
          <a:p>
            <a:r>
              <a:rPr lang="en-US" dirty="0" smtClean="0"/>
              <a:t>New Provider Tool</a:t>
            </a:r>
            <a:endParaRPr lang="en-US" dirty="0"/>
          </a:p>
        </p:txBody>
      </p:sp>
      <p:sp>
        <p:nvSpPr>
          <p:cNvPr id="4" name="Slide Number Placeholder 3"/>
          <p:cNvSpPr>
            <a:spLocks noGrp="1"/>
          </p:cNvSpPr>
          <p:nvPr>
            <p:ph type="sldNum" sz="quarter" idx="12"/>
          </p:nvPr>
        </p:nvSpPr>
        <p:spPr/>
        <p:txBody>
          <a:bodyPr/>
          <a:lstStyle/>
          <a:p>
            <a:fld id="{4BC4D445-5127-444A-9B8A-B3D1ADCCB85C}" type="slidenum">
              <a:rPr lang="en-US" smtClean="0">
                <a:solidFill>
                  <a:prstClr val="white"/>
                </a:solidFill>
              </a:rPr>
              <a:pPr/>
              <a:t>6</a:t>
            </a:fld>
            <a:endParaRPr lang="en-US">
              <a:solidFill>
                <a:prstClr val="white"/>
              </a:solidFill>
            </a:endParaRPr>
          </a:p>
        </p:txBody>
      </p:sp>
      <p:pic>
        <p:nvPicPr>
          <p:cNvPr id="5" name="Picture 2"/>
          <p:cNvPicPr>
            <a:picLocks noChangeAspect="1" noChangeArrowheads="1"/>
          </p:cNvPicPr>
          <p:nvPr/>
        </p:nvPicPr>
        <p:blipFill>
          <a:blip r:embed="rId2" cstate="print"/>
          <a:srcRect/>
          <a:stretch>
            <a:fillRect/>
          </a:stretch>
        </p:blipFill>
        <p:spPr bwMode="auto">
          <a:xfrm>
            <a:off x="2971800" y="2286000"/>
            <a:ext cx="4984346" cy="2833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Based Interventions</a:t>
            </a:r>
            <a:endParaRPr lang="en-US" dirty="0">
              <a:solidFill>
                <a:srgbClr val="FF0000"/>
              </a:solidFill>
            </a:endParaRPr>
          </a:p>
        </p:txBody>
      </p:sp>
      <p:sp>
        <p:nvSpPr>
          <p:cNvPr id="3" name="Content Placeholder 2"/>
          <p:cNvSpPr>
            <a:spLocks noGrp="1"/>
          </p:cNvSpPr>
          <p:nvPr>
            <p:ph idx="1"/>
          </p:nvPr>
        </p:nvSpPr>
        <p:spPr>
          <a:xfrm>
            <a:off x="228600" y="685800"/>
            <a:ext cx="5943601" cy="5410200"/>
          </a:xfrm>
        </p:spPr>
        <p:txBody>
          <a:bodyPr wrap="square" bIns="91440">
            <a:normAutofit lnSpcReduction="10000"/>
          </a:bodyPr>
          <a:lstStyle/>
          <a:p>
            <a:pPr>
              <a:lnSpc>
                <a:spcPct val="100000"/>
              </a:lnSpc>
              <a:spcBef>
                <a:spcPts val="0"/>
              </a:spcBef>
              <a:spcAft>
                <a:spcPts val="0"/>
              </a:spcAft>
              <a:buClr>
                <a:srgbClr val="E98A00"/>
              </a:buClr>
            </a:pPr>
            <a:r>
              <a:rPr lang="en-US" sz="2600" dirty="0" smtClean="0">
                <a:solidFill>
                  <a:srgbClr val="595959"/>
                </a:solidFill>
                <a:latin typeface="+mn-lt"/>
              </a:rPr>
              <a:t>Reproductive coercion intervention: decreased pregnancies and increased independence from abusive relationships</a:t>
            </a:r>
          </a:p>
          <a:p>
            <a:pPr>
              <a:lnSpc>
                <a:spcPct val="100000"/>
              </a:lnSpc>
              <a:spcBef>
                <a:spcPts val="0"/>
              </a:spcBef>
              <a:spcAft>
                <a:spcPts val="0"/>
              </a:spcAft>
              <a:buClr>
                <a:srgbClr val="E98A00"/>
              </a:buClr>
            </a:pPr>
            <a:r>
              <a:rPr lang="en-US" sz="2600" dirty="0" smtClean="0">
                <a:solidFill>
                  <a:srgbClr val="595959"/>
                </a:solidFill>
                <a:latin typeface="+mn-lt"/>
              </a:rPr>
              <a:t>Adolescent relationship abuse intervention: decreased incidents of dating violence.</a:t>
            </a:r>
          </a:p>
          <a:p>
            <a:pPr>
              <a:lnSpc>
                <a:spcPct val="100000"/>
              </a:lnSpc>
              <a:spcBef>
                <a:spcPts val="0"/>
              </a:spcBef>
              <a:spcAft>
                <a:spcPts val="0"/>
              </a:spcAft>
              <a:buClr>
                <a:srgbClr val="E98A00"/>
              </a:buClr>
            </a:pPr>
            <a:r>
              <a:rPr lang="en-US" sz="2600" dirty="0" smtClean="0">
                <a:solidFill>
                  <a:srgbClr val="595959"/>
                </a:solidFill>
                <a:latin typeface="+mn-lt"/>
              </a:rPr>
              <a:t>Both interventions:</a:t>
            </a:r>
          </a:p>
          <a:p>
            <a:pPr lvl="1">
              <a:lnSpc>
                <a:spcPct val="100000"/>
              </a:lnSpc>
              <a:spcBef>
                <a:spcPts val="0"/>
              </a:spcBef>
              <a:spcAft>
                <a:spcPts val="0"/>
              </a:spcAft>
              <a:buClr>
                <a:srgbClr val="E98A00"/>
              </a:buClr>
            </a:pPr>
            <a:r>
              <a:rPr lang="en-US" sz="2200" dirty="0" smtClean="0">
                <a:solidFill>
                  <a:srgbClr val="595959"/>
                </a:solidFill>
                <a:latin typeface="+mn-lt"/>
              </a:rPr>
              <a:t> Increased knowledge of local IPV/SV resources</a:t>
            </a:r>
          </a:p>
          <a:p>
            <a:pPr lvl="1">
              <a:lnSpc>
                <a:spcPct val="100000"/>
              </a:lnSpc>
              <a:spcBef>
                <a:spcPts val="0"/>
              </a:spcBef>
              <a:spcAft>
                <a:spcPts val="0"/>
              </a:spcAft>
              <a:buClr>
                <a:srgbClr val="E98A00"/>
              </a:buClr>
            </a:pPr>
            <a:r>
              <a:rPr lang="en-US" sz="2200" dirty="0" smtClean="0">
                <a:solidFill>
                  <a:srgbClr val="595959"/>
                </a:solidFill>
                <a:latin typeface="+mn-lt"/>
              </a:rPr>
              <a:t>Clients indicated high likelihood of sharing with friends/family</a:t>
            </a:r>
          </a:p>
          <a:p>
            <a:pPr lvl="1">
              <a:lnSpc>
                <a:spcPct val="100000"/>
              </a:lnSpc>
              <a:spcBef>
                <a:spcPts val="0"/>
              </a:spcBef>
              <a:spcAft>
                <a:spcPts val="0"/>
              </a:spcAft>
              <a:buClr>
                <a:srgbClr val="E98A00"/>
              </a:buClr>
            </a:pPr>
            <a:r>
              <a:rPr lang="en-US" sz="2200" dirty="0" smtClean="0">
                <a:solidFill>
                  <a:srgbClr val="595959"/>
                </a:solidFill>
                <a:latin typeface="+mn-lt"/>
              </a:rPr>
              <a:t>Clients appreciated the opportunity to discuss relationship safety with providers</a:t>
            </a:r>
          </a:p>
        </p:txBody>
      </p:sp>
      <p:sp>
        <p:nvSpPr>
          <p:cNvPr id="4" name="Slide Number Placeholder 3"/>
          <p:cNvSpPr>
            <a:spLocks noGrp="1"/>
          </p:cNvSpPr>
          <p:nvPr>
            <p:ph type="sldNum" sz="quarter" idx="4294967295"/>
          </p:nvPr>
        </p:nvSpPr>
        <p:spPr>
          <a:xfrm>
            <a:off x="174625" y="6356350"/>
            <a:ext cx="673100" cy="365125"/>
          </a:xfrm>
          <a:prstGeom prst="rect">
            <a:avLst/>
          </a:prstGeom>
        </p:spPr>
        <p:txBody>
          <a:bodyPr/>
          <a:lstStyle/>
          <a:p>
            <a:fld id="{BB801B3E-78CE-EB4D-B669-60AC641F9F30}" type="slidenum">
              <a:rPr lang="en-US" smtClean="0"/>
              <a:pPr/>
              <a:t>7</a:t>
            </a:fld>
            <a:endParaRPr lang="en-US"/>
          </a:p>
        </p:txBody>
      </p:sp>
      <p:pic>
        <p:nvPicPr>
          <p:cNvPr id="5" name="Picture 4" descr="card_folded_LAYERS.psd"/>
          <p:cNvPicPr>
            <a:picLocks noChangeAspect="1"/>
          </p:cNvPicPr>
          <p:nvPr/>
        </p:nvPicPr>
        <p:blipFill>
          <a:blip r:embed="rId2" cstate="print"/>
          <a:stretch>
            <a:fillRect/>
          </a:stretch>
        </p:blipFill>
        <p:spPr>
          <a:xfrm>
            <a:off x="5806489" y="1219200"/>
            <a:ext cx="3261311" cy="1371600"/>
          </a:xfrm>
          <a:prstGeom prst="rect">
            <a:avLst/>
          </a:prstGeom>
          <a:effectLst>
            <a:outerShdw blurRad="342900" dist="139700" dir="9300000">
              <a:srgbClr val="000000">
                <a:alpha val="43000"/>
              </a:srgbClr>
            </a:outerShdw>
          </a:effectLst>
        </p:spPr>
      </p:pic>
      <p:grpSp>
        <p:nvGrpSpPr>
          <p:cNvPr id="8" name="Group 7"/>
          <p:cNvGrpSpPr/>
          <p:nvPr/>
        </p:nvGrpSpPr>
        <p:grpSpPr>
          <a:xfrm>
            <a:off x="5791200" y="3200400"/>
            <a:ext cx="3337511" cy="1447800"/>
            <a:chOff x="5654089" y="3429000"/>
            <a:chExt cx="3337511" cy="1447800"/>
          </a:xfrm>
        </p:grpSpPr>
        <p:pic>
          <p:nvPicPr>
            <p:cNvPr id="6" name="Picture 5" descr="card_folded_LAYERS.psd"/>
            <p:cNvPicPr>
              <a:picLocks noChangeAspect="1"/>
            </p:cNvPicPr>
            <p:nvPr/>
          </p:nvPicPr>
          <p:blipFill>
            <a:blip r:embed="rId2" cstate="print"/>
            <a:stretch>
              <a:fillRect/>
            </a:stretch>
          </p:blipFill>
          <p:spPr>
            <a:xfrm>
              <a:off x="5654089" y="3429000"/>
              <a:ext cx="3261311" cy="1371600"/>
            </a:xfrm>
            <a:prstGeom prst="rect">
              <a:avLst/>
            </a:prstGeom>
            <a:effectLst>
              <a:outerShdw blurRad="342900" dist="139700" dir="9300000">
                <a:srgbClr val="000000">
                  <a:alpha val="43000"/>
                </a:srgbClr>
              </a:outerShdw>
            </a:effectLst>
          </p:spPr>
        </p:pic>
        <p:pic>
          <p:nvPicPr>
            <p:cNvPr id="7" name="Picture 2"/>
            <p:cNvPicPr>
              <a:picLocks noChangeAspect="1" noChangeArrowheads="1"/>
            </p:cNvPicPr>
            <p:nvPr/>
          </p:nvPicPr>
          <p:blipFill>
            <a:blip r:embed="rId3" cstate="print"/>
            <a:srcRect/>
            <a:stretch>
              <a:fillRect/>
            </a:stretch>
          </p:blipFill>
          <p:spPr bwMode="auto">
            <a:xfrm>
              <a:off x="6353907" y="3505200"/>
              <a:ext cx="2637693" cy="1371600"/>
            </a:xfrm>
            <a:prstGeom prst="rect">
              <a:avLst/>
            </a:prstGeom>
            <a:noFill/>
            <a:ln w="9525">
              <a:noFill/>
              <a:miter lim="800000"/>
              <a:headEnd/>
              <a:tailEnd/>
            </a:ln>
            <a:effectLst>
              <a:outerShdw blurRad="342900" dist="139700" dir="9300000" algn="r" rotWithShape="0">
                <a:prstClr val="black">
                  <a:alpha val="43000"/>
                </a:prstClr>
              </a:outerShdw>
            </a:effectLst>
            <a:scene3d>
              <a:camera prst="perspectiveRelaxed" fov="900000">
                <a:rot lat="20460000" lon="19560000" rev="743998"/>
              </a:camera>
              <a:lightRig rig="threePt" dir="t"/>
            </a:scene3d>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C4D445-5127-444A-9B8A-B3D1ADCCB85C}" type="slidenum">
              <a:rPr lang="en-US" smtClean="0">
                <a:solidFill>
                  <a:prstClr val="white"/>
                </a:solidFill>
              </a:rPr>
              <a:pPr/>
              <a:t>8</a:t>
            </a:fld>
            <a:endParaRPr lang="en-US">
              <a:solidFill>
                <a:prstClr val="white"/>
              </a:solidFill>
            </a:endParaRPr>
          </a:p>
        </p:txBody>
      </p:sp>
      <p:pic>
        <p:nvPicPr>
          <p:cNvPr id="1027" name="Picture 3"/>
          <p:cNvPicPr>
            <a:picLocks noChangeAspect="1" noChangeArrowheads="1"/>
          </p:cNvPicPr>
          <p:nvPr/>
        </p:nvPicPr>
        <p:blipFill>
          <a:blip r:embed="rId2" cstate="print"/>
          <a:srcRect/>
          <a:stretch>
            <a:fillRect/>
          </a:stretch>
        </p:blipFill>
        <p:spPr bwMode="auto">
          <a:xfrm>
            <a:off x="0" y="818130"/>
            <a:ext cx="9143999" cy="52217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C4D445-5127-444A-9B8A-B3D1ADCCB85C}" type="slidenum">
              <a:rPr lang="en-US" smtClean="0">
                <a:solidFill>
                  <a:prstClr val="white"/>
                </a:solidFill>
              </a:rPr>
              <a:pPr/>
              <a:t>9</a:t>
            </a:fld>
            <a:endParaRPr lang="en-US">
              <a:solidFill>
                <a:prstClr val="white"/>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818130"/>
            <a:ext cx="9143999" cy="522173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103</TotalTime>
  <Words>1055</Words>
  <Application>Microsoft Office PowerPoint</Application>
  <PresentationFormat>On-screen Show (4:3)</PresentationFormat>
  <Paragraphs>119</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1_Custom Design</vt:lpstr>
      <vt:lpstr>Preventing and Responding to Intimate Partner Violence: A Tool for Providers</vt:lpstr>
      <vt:lpstr>Slide 2</vt:lpstr>
      <vt:lpstr>Statistics: HIV + IPV</vt:lpstr>
      <vt:lpstr>Statistics: HIV + IPV</vt:lpstr>
      <vt:lpstr>Addressing the Barriers: CUES universal education approach</vt:lpstr>
      <vt:lpstr>New Provider Tool</vt:lpstr>
      <vt:lpstr>Evidence Based Interventions</vt:lpstr>
      <vt:lpstr>Slide 8</vt:lpstr>
      <vt:lpstr>Slide 9</vt:lpstr>
      <vt:lpstr>Slide 10</vt:lpstr>
      <vt:lpstr>Slide 11</vt:lpstr>
      <vt:lpstr>Slide 12</vt:lpstr>
      <vt:lpstr>Slide 13</vt:lpstr>
      <vt:lpstr>Slide 14</vt:lpstr>
      <vt:lpstr>Slide 15</vt:lpstr>
      <vt:lpstr>Currently piloting these materials</vt:lpstr>
      <vt:lpstr>Thank you to our collaborators!</vt:lpstr>
      <vt:lpstr>Looking forward to upcoming materials…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Responding to Intimate Partner Violence: A Tool for Providers</dc:title>
  <dc:creator>kate</dc:creator>
  <cp:lastModifiedBy>kate</cp:lastModifiedBy>
  <cp:revision>11</cp:revision>
  <dcterms:created xsi:type="dcterms:W3CDTF">2015-07-20T00:09:54Z</dcterms:created>
  <dcterms:modified xsi:type="dcterms:W3CDTF">2015-09-08T20:03:50Z</dcterms:modified>
</cp:coreProperties>
</file>